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6" r:id="rId2"/>
  </p:sldMasterIdLst>
  <p:notesMasterIdLst>
    <p:notesMasterId r:id="rId105"/>
  </p:notesMasterIdLst>
  <p:handoutMasterIdLst>
    <p:handoutMasterId r:id="rId106"/>
  </p:handoutMasterIdLst>
  <p:sldIdLst>
    <p:sldId id="256" r:id="rId3"/>
    <p:sldId id="259" r:id="rId4"/>
    <p:sldId id="326" r:id="rId5"/>
    <p:sldId id="327" r:id="rId6"/>
    <p:sldId id="329" r:id="rId7"/>
    <p:sldId id="325" r:id="rId8"/>
    <p:sldId id="482" r:id="rId9"/>
    <p:sldId id="480" r:id="rId10"/>
    <p:sldId id="481" r:id="rId11"/>
    <p:sldId id="332" r:id="rId12"/>
    <p:sldId id="330" r:id="rId13"/>
    <p:sldId id="331" r:id="rId14"/>
    <p:sldId id="324" r:id="rId15"/>
    <p:sldId id="338" r:id="rId16"/>
    <p:sldId id="475" r:id="rId17"/>
    <p:sldId id="477" r:id="rId18"/>
    <p:sldId id="476" r:id="rId19"/>
    <p:sldId id="478" r:id="rId20"/>
    <p:sldId id="341" r:id="rId21"/>
    <p:sldId id="334" r:id="rId22"/>
    <p:sldId id="335" r:id="rId23"/>
    <p:sldId id="336" r:id="rId24"/>
    <p:sldId id="436" r:id="rId25"/>
    <p:sldId id="320" r:id="rId26"/>
    <p:sldId id="380" r:id="rId27"/>
    <p:sldId id="321" r:id="rId28"/>
    <p:sldId id="379" r:id="rId29"/>
    <p:sldId id="439" r:id="rId30"/>
    <p:sldId id="342" r:id="rId31"/>
    <p:sldId id="343" r:id="rId32"/>
    <p:sldId id="381" r:id="rId33"/>
    <p:sldId id="382" r:id="rId34"/>
    <p:sldId id="383" r:id="rId35"/>
    <p:sldId id="384" r:id="rId36"/>
    <p:sldId id="385" r:id="rId37"/>
    <p:sldId id="322" r:id="rId38"/>
    <p:sldId id="344" r:id="rId39"/>
    <p:sldId id="364" r:id="rId40"/>
    <p:sldId id="403" r:id="rId41"/>
    <p:sldId id="346" r:id="rId42"/>
    <p:sldId id="452" r:id="rId43"/>
    <p:sldId id="453" r:id="rId44"/>
    <p:sldId id="352" r:id="rId45"/>
    <p:sldId id="348" r:id="rId46"/>
    <p:sldId id="349" r:id="rId47"/>
    <p:sldId id="461" r:id="rId48"/>
    <p:sldId id="471" r:id="rId49"/>
    <p:sldId id="459" r:id="rId50"/>
    <p:sldId id="463" r:id="rId51"/>
    <p:sldId id="464" r:id="rId52"/>
    <p:sldId id="465" r:id="rId53"/>
    <p:sldId id="466" r:id="rId54"/>
    <p:sldId id="467" r:id="rId55"/>
    <p:sldId id="468" r:id="rId56"/>
    <p:sldId id="469" r:id="rId57"/>
    <p:sldId id="484" r:id="rId58"/>
    <p:sldId id="369" r:id="rId59"/>
    <p:sldId id="483" r:id="rId60"/>
    <p:sldId id="386" r:id="rId61"/>
    <p:sldId id="387" r:id="rId62"/>
    <p:sldId id="388" r:id="rId63"/>
    <p:sldId id="392" r:id="rId64"/>
    <p:sldId id="393" r:id="rId65"/>
    <p:sldId id="394" r:id="rId66"/>
    <p:sldId id="395" r:id="rId67"/>
    <p:sldId id="389" r:id="rId68"/>
    <p:sldId id="414" r:id="rId69"/>
    <p:sldId id="415" r:id="rId70"/>
    <p:sldId id="473" r:id="rId71"/>
    <p:sldId id="474" r:id="rId72"/>
    <p:sldId id="411" r:id="rId73"/>
    <p:sldId id="412" r:id="rId74"/>
    <p:sldId id="413" r:id="rId75"/>
    <p:sldId id="390" r:id="rId76"/>
    <p:sldId id="405" r:id="rId77"/>
    <p:sldId id="406" r:id="rId78"/>
    <p:sldId id="444" r:id="rId79"/>
    <p:sldId id="408" r:id="rId80"/>
    <p:sldId id="409" r:id="rId81"/>
    <p:sldId id="445" r:id="rId82"/>
    <p:sldId id="446" r:id="rId83"/>
    <p:sldId id="416" r:id="rId84"/>
    <p:sldId id="417" r:id="rId85"/>
    <p:sldId id="418" r:id="rId86"/>
    <p:sldId id="447" r:id="rId87"/>
    <p:sldId id="448" r:id="rId88"/>
    <p:sldId id="420" r:id="rId89"/>
    <p:sldId id="410" r:id="rId90"/>
    <p:sldId id="450" r:id="rId91"/>
    <p:sldId id="449" r:id="rId92"/>
    <p:sldId id="458" r:id="rId93"/>
    <p:sldId id="323" r:id="rId94"/>
    <p:sldId id="441" r:id="rId95"/>
    <p:sldId id="443" r:id="rId96"/>
    <p:sldId id="370" r:id="rId97"/>
    <p:sldId id="470" r:id="rId98"/>
    <p:sldId id="422" r:id="rId99"/>
    <p:sldId id="423" r:id="rId100"/>
    <p:sldId id="371" r:id="rId101"/>
    <p:sldId id="424" r:id="rId102"/>
    <p:sldId id="426" r:id="rId103"/>
    <p:sldId id="427" r:id="rId104"/>
  </p:sldIdLst>
  <p:sldSz cx="9144000" cy="6858000" type="screen4x3"/>
  <p:notesSz cx="7102475" cy="89916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96041C"/>
    <a:srgbClr val="003399"/>
    <a:srgbClr val="000000"/>
    <a:srgbClr val="6699FF"/>
    <a:srgbClr val="9999FF"/>
    <a:srgbClr val="3366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79" autoAdjust="0"/>
  </p:normalViewPr>
  <p:slideViewPr>
    <p:cSldViewPr>
      <p:cViewPr varScale="1">
        <p:scale>
          <a:sx n="72" d="100"/>
          <a:sy n="72" d="100"/>
        </p:scale>
        <p:origin x="135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commentAuthors" Target="commentAuthor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viewProps" Target="view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32619B-BC38-4AE6-B6A5-3177230CE93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x-none"/>
        </a:p>
      </dgm:t>
    </dgm:pt>
    <dgm:pt modelId="{C099345E-E232-4DAA-B927-5B8F0A44CD45}">
      <dgm:prSet phldrT="[Texto]" custT="1"/>
      <dgm:spPr/>
      <dgm:t>
        <a:bodyPr/>
        <a:lstStyle/>
        <a:p>
          <a:r>
            <a:rPr lang="es-ES" sz="1400" b="1" i="1" dirty="0">
              <a:solidFill>
                <a:schemeClr val="tx1"/>
              </a:solidFill>
            </a:rPr>
            <a:t>Ley General del Sistema Nacional Anticorrupción (*)</a:t>
          </a:r>
          <a:endParaRPr lang="x-none" sz="1400" dirty="0">
            <a:solidFill>
              <a:schemeClr val="tx1"/>
            </a:solidFill>
          </a:endParaRPr>
        </a:p>
      </dgm:t>
    </dgm:pt>
    <dgm:pt modelId="{46864BDD-056D-46F1-95A8-72A8B0CA4986}" type="parTrans" cxnId="{5C78DC8B-2EBB-4464-91D3-FF00B3F6EC4B}">
      <dgm:prSet/>
      <dgm:spPr/>
      <dgm:t>
        <a:bodyPr/>
        <a:lstStyle/>
        <a:p>
          <a:endParaRPr lang="x-none"/>
        </a:p>
      </dgm:t>
    </dgm:pt>
    <dgm:pt modelId="{B2308E97-BE0F-4B86-A5D7-83ADEBB06B72}" type="sibTrans" cxnId="{5C78DC8B-2EBB-4464-91D3-FF00B3F6EC4B}">
      <dgm:prSet/>
      <dgm:spPr/>
      <dgm:t>
        <a:bodyPr/>
        <a:lstStyle/>
        <a:p>
          <a:endParaRPr lang="x-none"/>
        </a:p>
      </dgm:t>
    </dgm:pt>
    <dgm:pt modelId="{548471CF-2339-4025-8CAC-4FB413B9F445}">
      <dgm:prSet phldrT="[Texto]" custT="1"/>
      <dgm:spPr/>
      <dgm:t>
        <a:bodyPr/>
        <a:lstStyle/>
        <a:p>
          <a:r>
            <a:rPr lang="es-ES" sz="1100" dirty="0"/>
            <a:t>Establecer mecanismos de coordinación entre los diversos órganos de combate a la corrupción en la Federación, las entidades federativas, los municipios y las alcaldías de la CDMX</a:t>
          </a:r>
          <a:endParaRPr lang="x-none" sz="1100" dirty="0"/>
        </a:p>
      </dgm:t>
    </dgm:pt>
    <dgm:pt modelId="{942BCBFC-313B-48CD-AC85-2B5B9FBD6247}" type="parTrans" cxnId="{CB6503AB-80F6-41B4-8DBB-1FFDFED68831}">
      <dgm:prSet/>
      <dgm:spPr/>
      <dgm:t>
        <a:bodyPr/>
        <a:lstStyle/>
        <a:p>
          <a:endParaRPr lang="x-none"/>
        </a:p>
      </dgm:t>
    </dgm:pt>
    <dgm:pt modelId="{CEC27EF6-825A-446E-A1F5-110B784ECCB3}" type="sibTrans" cxnId="{CB6503AB-80F6-41B4-8DBB-1FFDFED68831}">
      <dgm:prSet/>
      <dgm:spPr/>
      <dgm:t>
        <a:bodyPr/>
        <a:lstStyle/>
        <a:p>
          <a:endParaRPr lang="x-none"/>
        </a:p>
      </dgm:t>
    </dgm:pt>
    <dgm:pt modelId="{C1A7DDFB-D33C-4F4B-A543-65FE14F97018}">
      <dgm:prSet phldrT="[Texto]" custT="1"/>
      <dgm:spPr/>
      <dgm:t>
        <a:bodyPr/>
        <a:lstStyle/>
        <a:p>
          <a:r>
            <a:rPr lang="es-ES" sz="1100" dirty="0"/>
            <a:t>Establecer bases para la emisión de políticas públicas integrales en el combate a la corrupción, así como en la fiscalización y control de los recursos públicos</a:t>
          </a:r>
          <a:endParaRPr lang="x-none" sz="1100" dirty="0"/>
        </a:p>
      </dgm:t>
    </dgm:pt>
    <dgm:pt modelId="{8A17D2BD-4D5D-4707-95B0-F44B4B8D089A}" type="parTrans" cxnId="{450DCC42-80DA-439A-8FEE-ABC99F2D9C61}">
      <dgm:prSet/>
      <dgm:spPr/>
      <dgm:t>
        <a:bodyPr/>
        <a:lstStyle/>
        <a:p>
          <a:endParaRPr lang="x-none"/>
        </a:p>
      </dgm:t>
    </dgm:pt>
    <dgm:pt modelId="{A3F38A9E-AC90-4E45-B78C-549293A62774}" type="sibTrans" cxnId="{450DCC42-80DA-439A-8FEE-ABC99F2D9C61}">
      <dgm:prSet/>
      <dgm:spPr/>
      <dgm:t>
        <a:bodyPr/>
        <a:lstStyle/>
        <a:p>
          <a:endParaRPr lang="x-none"/>
        </a:p>
      </dgm:t>
    </dgm:pt>
    <dgm:pt modelId="{F5E1181F-88B5-4707-A0B1-A936B6997668}">
      <dgm:prSet phldrT="[Texto]" custT="1"/>
      <dgm:spPr/>
      <dgm:t>
        <a:bodyPr/>
        <a:lstStyle/>
        <a:p>
          <a:r>
            <a:rPr lang="es-ES" sz="1300" b="0" dirty="0">
              <a:solidFill>
                <a:srgbClr val="FFFF00"/>
              </a:solidFill>
            </a:rPr>
            <a:t>Establecer acciones permanentes que aseguren la integridad y el </a:t>
          </a:r>
          <a:r>
            <a:rPr lang="es-ES" sz="1300" b="1" dirty="0">
              <a:solidFill>
                <a:srgbClr val="FFFF00"/>
              </a:solidFill>
            </a:rPr>
            <a:t>comportamiento ético</a:t>
          </a:r>
          <a:r>
            <a:rPr lang="es-ES" sz="1300" b="0" dirty="0">
              <a:solidFill>
                <a:srgbClr val="FFFF00"/>
              </a:solidFill>
            </a:rPr>
            <a:t> de los Servidores públicos, así como crear las bases mínimas para que todo órgano  del Estado mexicano establezca </a:t>
          </a:r>
          <a:r>
            <a:rPr lang="es-ES" sz="1300" b="1" dirty="0">
              <a:solidFill>
                <a:srgbClr val="FFFF00"/>
              </a:solidFill>
            </a:rPr>
            <a:t>políticas eficaces de ética pública </a:t>
          </a:r>
          <a:r>
            <a:rPr lang="es-ES" sz="1300" b="0" dirty="0">
              <a:solidFill>
                <a:srgbClr val="FFFF00"/>
              </a:solidFill>
            </a:rPr>
            <a:t>y responsabilidad en el servicio público</a:t>
          </a:r>
          <a:endParaRPr lang="x-none" sz="1300" b="0" dirty="0">
            <a:solidFill>
              <a:srgbClr val="FFFF00"/>
            </a:solidFill>
          </a:endParaRPr>
        </a:p>
      </dgm:t>
    </dgm:pt>
    <dgm:pt modelId="{5C9D12C0-4B80-450C-80C2-3471A4DBC5EB}" type="parTrans" cxnId="{A870250A-EB44-4DAD-95F2-4E715EA4E9CE}">
      <dgm:prSet/>
      <dgm:spPr/>
      <dgm:t>
        <a:bodyPr/>
        <a:lstStyle/>
        <a:p>
          <a:endParaRPr lang="x-none"/>
        </a:p>
      </dgm:t>
    </dgm:pt>
    <dgm:pt modelId="{F10C47FE-8CB2-4216-BD7B-96C3EE4A704F}" type="sibTrans" cxnId="{A870250A-EB44-4DAD-95F2-4E715EA4E9CE}">
      <dgm:prSet/>
      <dgm:spPr/>
      <dgm:t>
        <a:bodyPr/>
        <a:lstStyle/>
        <a:p>
          <a:endParaRPr lang="x-none"/>
        </a:p>
      </dgm:t>
    </dgm:pt>
    <dgm:pt modelId="{D08024E7-61C3-4BDC-A217-FA8E1F1B7A51}">
      <dgm:prSet phldrT="[Texto]" custT="1"/>
      <dgm:spPr/>
      <dgm:t>
        <a:bodyPr/>
        <a:lstStyle/>
        <a:p>
          <a:r>
            <a:rPr lang="es-ES" sz="1100" dirty="0"/>
            <a:t>Establecer bases mínimas para la prevención de hechos de corrupción y faltas administrativas</a:t>
          </a:r>
          <a:endParaRPr lang="x-none" sz="1100" dirty="0"/>
        </a:p>
      </dgm:t>
    </dgm:pt>
    <dgm:pt modelId="{FF5FAA0E-36E7-45DE-BCD1-90F130DAA699}" type="parTrans" cxnId="{ABFFD247-2D33-4E17-8132-F5B8D181F5EC}">
      <dgm:prSet/>
      <dgm:spPr/>
      <dgm:t>
        <a:bodyPr/>
        <a:lstStyle/>
        <a:p>
          <a:endParaRPr lang="x-none"/>
        </a:p>
      </dgm:t>
    </dgm:pt>
    <dgm:pt modelId="{6607AFAD-0B60-471E-B35D-09AB76D9043A}" type="sibTrans" cxnId="{ABFFD247-2D33-4E17-8132-F5B8D181F5EC}">
      <dgm:prSet/>
      <dgm:spPr/>
      <dgm:t>
        <a:bodyPr/>
        <a:lstStyle/>
        <a:p>
          <a:endParaRPr lang="x-none"/>
        </a:p>
      </dgm:t>
    </dgm:pt>
    <dgm:pt modelId="{135C4A36-516B-40B7-990E-39D7DAFF115F}">
      <dgm:prSet phldrT="[Texto]" custT="1"/>
      <dgm:spPr/>
      <dgm:t>
        <a:bodyPr/>
        <a:lstStyle/>
        <a:p>
          <a:r>
            <a:rPr lang="es-ES" sz="1100" dirty="0"/>
            <a:t>Regular la organización y funcionamiento del Sistema Nacional, su Comité Coordinador y su Secretaría Ejecutiva</a:t>
          </a:r>
          <a:endParaRPr lang="x-none" sz="1100" dirty="0"/>
        </a:p>
      </dgm:t>
    </dgm:pt>
    <dgm:pt modelId="{25C93956-F207-45C1-925F-DCBE3019E890}" type="parTrans" cxnId="{5B220BB6-0B70-4029-B249-6583BB7A0EB1}">
      <dgm:prSet/>
      <dgm:spPr/>
      <dgm:t>
        <a:bodyPr/>
        <a:lstStyle/>
        <a:p>
          <a:endParaRPr lang="x-none"/>
        </a:p>
      </dgm:t>
    </dgm:pt>
    <dgm:pt modelId="{04DA05ED-A918-4EC1-9677-A35278B4F77D}" type="sibTrans" cxnId="{5B220BB6-0B70-4029-B249-6583BB7A0EB1}">
      <dgm:prSet/>
      <dgm:spPr/>
      <dgm:t>
        <a:bodyPr/>
        <a:lstStyle/>
        <a:p>
          <a:endParaRPr lang="x-none"/>
        </a:p>
      </dgm:t>
    </dgm:pt>
    <dgm:pt modelId="{2F06C12B-168D-4654-91C4-214B91FF8498}" type="pres">
      <dgm:prSet presAssocID="{8F32619B-BC38-4AE6-B6A5-3177230CE93E}" presName="Name0" presStyleCnt="0">
        <dgm:presLayoutVars>
          <dgm:chMax val="1"/>
          <dgm:dir/>
          <dgm:animLvl val="ctr"/>
          <dgm:resizeHandles val="exact"/>
        </dgm:presLayoutVars>
      </dgm:prSet>
      <dgm:spPr/>
    </dgm:pt>
    <dgm:pt modelId="{B6B13B17-774B-44DC-8AAB-AE78A3BF74F4}" type="pres">
      <dgm:prSet presAssocID="{C099345E-E232-4DAA-B927-5B8F0A44CD45}" presName="centerShape" presStyleLbl="node0" presStyleIdx="0" presStyleCnt="1"/>
      <dgm:spPr/>
    </dgm:pt>
    <dgm:pt modelId="{8B4D602C-CF20-4710-B964-7E1A89158B9A}" type="pres">
      <dgm:prSet presAssocID="{548471CF-2339-4025-8CAC-4FB413B9F445}" presName="node" presStyleLbl="node1" presStyleIdx="0" presStyleCnt="5" custScaleX="179124" custScaleY="122313">
        <dgm:presLayoutVars>
          <dgm:bulletEnabled val="1"/>
        </dgm:presLayoutVars>
      </dgm:prSet>
      <dgm:spPr/>
    </dgm:pt>
    <dgm:pt modelId="{1E27708A-42AC-427A-9036-F26DEE9DB2B2}" type="pres">
      <dgm:prSet presAssocID="{548471CF-2339-4025-8CAC-4FB413B9F445}" presName="dummy" presStyleCnt="0"/>
      <dgm:spPr/>
    </dgm:pt>
    <dgm:pt modelId="{8EA8F9F6-D5D2-4BE1-A69C-6933EBD96A17}" type="pres">
      <dgm:prSet presAssocID="{CEC27EF6-825A-446E-A1F5-110B784ECCB3}" presName="sibTrans" presStyleLbl="sibTrans2D1" presStyleIdx="0" presStyleCnt="5"/>
      <dgm:spPr/>
    </dgm:pt>
    <dgm:pt modelId="{39B46625-E4DD-4FB0-AB91-F69C63AB68F9}" type="pres">
      <dgm:prSet presAssocID="{C1A7DDFB-D33C-4F4B-A543-65FE14F97018}" presName="node" presStyleLbl="node1" presStyleIdx="1" presStyleCnt="5" custScaleX="154919" custScaleY="133496">
        <dgm:presLayoutVars>
          <dgm:bulletEnabled val="1"/>
        </dgm:presLayoutVars>
      </dgm:prSet>
      <dgm:spPr/>
    </dgm:pt>
    <dgm:pt modelId="{63617F7F-B226-4DF4-9C3B-4DB543F68048}" type="pres">
      <dgm:prSet presAssocID="{C1A7DDFB-D33C-4F4B-A543-65FE14F97018}" presName="dummy" presStyleCnt="0"/>
      <dgm:spPr/>
    </dgm:pt>
    <dgm:pt modelId="{BB6CA0DD-7770-42E4-BDE1-92A662AF4D8C}" type="pres">
      <dgm:prSet presAssocID="{A3F38A9E-AC90-4E45-B78C-549293A62774}" presName="sibTrans" presStyleLbl="sibTrans2D1" presStyleIdx="1" presStyleCnt="5"/>
      <dgm:spPr/>
    </dgm:pt>
    <dgm:pt modelId="{ED4906D6-CCCB-477F-8E0F-1EE792D32906}" type="pres">
      <dgm:prSet presAssocID="{F5E1181F-88B5-4707-A0B1-A936B6997668}" presName="node" presStyleLbl="node1" presStyleIdx="2" presStyleCnt="5" custScaleX="214577" custScaleY="175230">
        <dgm:presLayoutVars>
          <dgm:bulletEnabled val="1"/>
        </dgm:presLayoutVars>
      </dgm:prSet>
      <dgm:spPr/>
    </dgm:pt>
    <dgm:pt modelId="{D48B2966-3165-4956-9BB0-4E69E46EC73C}" type="pres">
      <dgm:prSet presAssocID="{F5E1181F-88B5-4707-A0B1-A936B6997668}" presName="dummy" presStyleCnt="0"/>
      <dgm:spPr/>
    </dgm:pt>
    <dgm:pt modelId="{6C3C3B3E-D62A-484D-B0FB-B67494AA380F}" type="pres">
      <dgm:prSet presAssocID="{F10C47FE-8CB2-4216-BD7B-96C3EE4A704F}" presName="sibTrans" presStyleLbl="sibTrans2D1" presStyleIdx="2" presStyleCnt="5"/>
      <dgm:spPr/>
    </dgm:pt>
    <dgm:pt modelId="{1B71C47B-013F-4A09-93E6-32C8D650FCFA}" type="pres">
      <dgm:prSet presAssocID="{D08024E7-61C3-4BDC-A217-FA8E1F1B7A51}" presName="node" presStyleLbl="node1" presStyleIdx="3" presStyleCnt="5" custScaleX="126196">
        <dgm:presLayoutVars>
          <dgm:bulletEnabled val="1"/>
        </dgm:presLayoutVars>
      </dgm:prSet>
      <dgm:spPr/>
    </dgm:pt>
    <dgm:pt modelId="{EED8C1B7-F728-4AAF-8743-958E1F9B12D5}" type="pres">
      <dgm:prSet presAssocID="{D08024E7-61C3-4BDC-A217-FA8E1F1B7A51}" presName="dummy" presStyleCnt="0"/>
      <dgm:spPr/>
    </dgm:pt>
    <dgm:pt modelId="{A6AFC241-BEF4-422E-B9EC-EFCE5A704185}" type="pres">
      <dgm:prSet presAssocID="{6607AFAD-0B60-471E-B35D-09AB76D9043A}" presName="sibTrans" presStyleLbl="sibTrans2D1" presStyleIdx="3" presStyleCnt="5"/>
      <dgm:spPr/>
    </dgm:pt>
    <dgm:pt modelId="{92C4D600-518B-4A22-9F2E-B3A1CEA2A3B5}" type="pres">
      <dgm:prSet presAssocID="{135C4A36-516B-40B7-990E-39D7DAFF115F}" presName="node" presStyleLbl="node1" presStyleIdx="4" presStyleCnt="5" custScaleX="129347" custScaleY="128066">
        <dgm:presLayoutVars>
          <dgm:bulletEnabled val="1"/>
        </dgm:presLayoutVars>
      </dgm:prSet>
      <dgm:spPr/>
    </dgm:pt>
    <dgm:pt modelId="{57C1134C-B80A-4889-A05B-EEC6364EF5CD}" type="pres">
      <dgm:prSet presAssocID="{135C4A36-516B-40B7-990E-39D7DAFF115F}" presName="dummy" presStyleCnt="0"/>
      <dgm:spPr/>
    </dgm:pt>
    <dgm:pt modelId="{08333555-E3EC-4790-A9A7-6C7CF4731110}" type="pres">
      <dgm:prSet presAssocID="{04DA05ED-A918-4EC1-9677-A35278B4F77D}" presName="sibTrans" presStyleLbl="sibTrans2D1" presStyleIdx="4" presStyleCnt="5"/>
      <dgm:spPr/>
    </dgm:pt>
  </dgm:ptLst>
  <dgm:cxnLst>
    <dgm:cxn modelId="{A870250A-EB44-4DAD-95F2-4E715EA4E9CE}" srcId="{C099345E-E232-4DAA-B927-5B8F0A44CD45}" destId="{F5E1181F-88B5-4707-A0B1-A936B6997668}" srcOrd="2" destOrd="0" parTransId="{5C9D12C0-4B80-450C-80C2-3471A4DBC5EB}" sibTransId="{F10C47FE-8CB2-4216-BD7B-96C3EE4A704F}"/>
    <dgm:cxn modelId="{693AC10E-C8BD-43B1-9001-CB5F2DDAEF9F}" type="presOf" srcId="{6607AFAD-0B60-471E-B35D-09AB76D9043A}" destId="{A6AFC241-BEF4-422E-B9EC-EFCE5A704185}" srcOrd="0" destOrd="0" presId="urn:microsoft.com/office/officeart/2005/8/layout/radial6"/>
    <dgm:cxn modelId="{B9DCB125-C385-4511-A6B5-334A4666F975}" type="presOf" srcId="{8F32619B-BC38-4AE6-B6A5-3177230CE93E}" destId="{2F06C12B-168D-4654-91C4-214B91FF8498}" srcOrd="0" destOrd="0" presId="urn:microsoft.com/office/officeart/2005/8/layout/radial6"/>
    <dgm:cxn modelId="{8C90A340-D76B-4948-ADA5-D24F32991217}" type="presOf" srcId="{548471CF-2339-4025-8CAC-4FB413B9F445}" destId="{8B4D602C-CF20-4710-B964-7E1A89158B9A}" srcOrd="0" destOrd="0" presId="urn:microsoft.com/office/officeart/2005/8/layout/radial6"/>
    <dgm:cxn modelId="{450DCC42-80DA-439A-8FEE-ABC99F2D9C61}" srcId="{C099345E-E232-4DAA-B927-5B8F0A44CD45}" destId="{C1A7DDFB-D33C-4F4B-A543-65FE14F97018}" srcOrd="1" destOrd="0" parTransId="{8A17D2BD-4D5D-4707-95B0-F44B4B8D089A}" sibTransId="{A3F38A9E-AC90-4E45-B78C-549293A62774}"/>
    <dgm:cxn modelId="{E136B743-75F5-48BC-9596-DBFDB7FFC4C1}" type="presOf" srcId="{A3F38A9E-AC90-4E45-B78C-549293A62774}" destId="{BB6CA0DD-7770-42E4-BDE1-92A662AF4D8C}" srcOrd="0" destOrd="0" presId="urn:microsoft.com/office/officeart/2005/8/layout/radial6"/>
    <dgm:cxn modelId="{ABFFD247-2D33-4E17-8132-F5B8D181F5EC}" srcId="{C099345E-E232-4DAA-B927-5B8F0A44CD45}" destId="{D08024E7-61C3-4BDC-A217-FA8E1F1B7A51}" srcOrd="3" destOrd="0" parTransId="{FF5FAA0E-36E7-45DE-BCD1-90F130DAA699}" sibTransId="{6607AFAD-0B60-471E-B35D-09AB76D9043A}"/>
    <dgm:cxn modelId="{DBF59C6C-D1F3-4439-8E75-C9568F6612D2}" type="presOf" srcId="{D08024E7-61C3-4BDC-A217-FA8E1F1B7A51}" destId="{1B71C47B-013F-4A09-93E6-32C8D650FCFA}" srcOrd="0" destOrd="0" presId="urn:microsoft.com/office/officeart/2005/8/layout/radial6"/>
    <dgm:cxn modelId="{B1F74A52-6146-4226-B73C-E76530AC8C4D}" type="presOf" srcId="{135C4A36-516B-40B7-990E-39D7DAFF115F}" destId="{92C4D600-518B-4A22-9F2E-B3A1CEA2A3B5}" srcOrd="0" destOrd="0" presId="urn:microsoft.com/office/officeart/2005/8/layout/radial6"/>
    <dgm:cxn modelId="{C903AB76-3C34-4DD1-B8B1-BE770568F64B}" type="presOf" srcId="{CEC27EF6-825A-446E-A1F5-110B784ECCB3}" destId="{8EA8F9F6-D5D2-4BE1-A69C-6933EBD96A17}" srcOrd="0" destOrd="0" presId="urn:microsoft.com/office/officeart/2005/8/layout/radial6"/>
    <dgm:cxn modelId="{5C78DC8B-2EBB-4464-91D3-FF00B3F6EC4B}" srcId="{8F32619B-BC38-4AE6-B6A5-3177230CE93E}" destId="{C099345E-E232-4DAA-B927-5B8F0A44CD45}" srcOrd="0" destOrd="0" parTransId="{46864BDD-056D-46F1-95A8-72A8B0CA4986}" sibTransId="{B2308E97-BE0F-4B86-A5D7-83ADEBB06B72}"/>
    <dgm:cxn modelId="{3B69DC97-0497-4990-A13F-CC7F33DB16AA}" type="presOf" srcId="{04DA05ED-A918-4EC1-9677-A35278B4F77D}" destId="{08333555-E3EC-4790-A9A7-6C7CF4731110}" srcOrd="0" destOrd="0" presId="urn:microsoft.com/office/officeart/2005/8/layout/radial6"/>
    <dgm:cxn modelId="{5321159E-7AB9-469B-8B93-3EC597875DFF}" type="presOf" srcId="{C1A7DDFB-D33C-4F4B-A543-65FE14F97018}" destId="{39B46625-E4DD-4FB0-AB91-F69C63AB68F9}" srcOrd="0" destOrd="0" presId="urn:microsoft.com/office/officeart/2005/8/layout/radial6"/>
    <dgm:cxn modelId="{8162B0A8-3012-4718-9BFC-0C7054501FED}" type="presOf" srcId="{F5E1181F-88B5-4707-A0B1-A936B6997668}" destId="{ED4906D6-CCCB-477F-8E0F-1EE792D32906}" srcOrd="0" destOrd="0" presId="urn:microsoft.com/office/officeart/2005/8/layout/radial6"/>
    <dgm:cxn modelId="{CB6503AB-80F6-41B4-8DBB-1FFDFED68831}" srcId="{C099345E-E232-4DAA-B927-5B8F0A44CD45}" destId="{548471CF-2339-4025-8CAC-4FB413B9F445}" srcOrd="0" destOrd="0" parTransId="{942BCBFC-313B-48CD-AC85-2B5B9FBD6247}" sibTransId="{CEC27EF6-825A-446E-A1F5-110B784ECCB3}"/>
    <dgm:cxn modelId="{5B220BB6-0B70-4029-B249-6583BB7A0EB1}" srcId="{C099345E-E232-4DAA-B927-5B8F0A44CD45}" destId="{135C4A36-516B-40B7-990E-39D7DAFF115F}" srcOrd="4" destOrd="0" parTransId="{25C93956-F207-45C1-925F-DCBE3019E890}" sibTransId="{04DA05ED-A918-4EC1-9677-A35278B4F77D}"/>
    <dgm:cxn modelId="{56F6F6C4-83B7-426A-BA79-0706FC528263}" type="presOf" srcId="{F10C47FE-8CB2-4216-BD7B-96C3EE4A704F}" destId="{6C3C3B3E-D62A-484D-B0FB-B67494AA380F}" srcOrd="0" destOrd="0" presId="urn:microsoft.com/office/officeart/2005/8/layout/radial6"/>
    <dgm:cxn modelId="{8A5125CB-7CD3-49F3-9985-33F560F38613}" type="presOf" srcId="{C099345E-E232-4DAA-B927-5B8F0A44CD45}" destId="{B6B13B17-774B-44DC-8AAB-AE78A3BF74F4}" srcOrd="0" destOrd="0" presId="urn:microsoft.com/office/officeart/2005/8/layout/radial6"/>
    <dgm:cxn modelId="{B1635B27-38EA-4467-ADD0-BF6F965DA88C}" type="presParOf" srcId="{2F06C12B-168D-4654-91C4-214B91FF8498}" destId="{B6B13B17-774B-44DC-8AAB-AE78A3BF74F4}" srcOrd="0" destOrd="0" presId="urn:microsoft.com/office/officeart/2005/8/layout/radial6"/>
    <dgm:cxn modelId="{CAA18CF7-D334-441C-9B58-85CBE5279960}" type="presParOf" srcId="{2F06C12B-168D-4654-91C4-214B91FF8498}" destId="{8B4D602C-CF20-4710-B964-7E1A89158B9A}" srcOrd="1" destOrd="0" presId="urn:microsoft.com/office/officeart/2005/8/layout/radial6"/>
    <dgm:cxn modelId="{94D64E9E-2452-4F8C-9EE8-1C52B175C557}" type="presParOf" srcId="{2F06C12B-168D-4654-91C4-214B91FF8498}" destId="{1E27708A-42AC-427A-9036-F26DEE9DB2B2}" srcOrd="2" destOrd="0" presId="urn:microsoft.com/office/officeart/2005/8/layout/radial6"/>
    <dgm:cxn modelId="{FB33832D-1AF1-49D8-B71B-27FA663EC8DA}" type="presParOf" srcId="{2F06C12B-168D-4654-91C4-214B91FF8498}" destId="{8EA8F9F6-D5D2-4BE1-A69C-6933EBD96A17}" srcOrd="3" destOrd="0" presId="urn:microsoft.com/office/officeart/2005/8/layout/radial6"/>
    <dgm:cxn modelId="{5A893925-5463-4259-9E05-52E286923276}" type="presParOf" srcId="{2F06C12B-168D-4654-91C4-214B91FF8498}" destId="{39B46625-E4DD-4FB0-AB91-F69C63AB68F9}" srcOrd="4" destOrd="0" presId="urn:microsoft.com/office/officeart/2005/8/layout/radial6"/>
    <dgm:cxn modelId="{7D7F4708-7456-45C8-A6E1-607766AA0BF8}" type="presParOf" srcId="{2F06C12B-168D-4654-91C4-214B91FF8498}" destId="{63617F7F-B226-4DF4-9C3B-4DB543F68048}" srcOrd="5" destOrd="0" presId="urn:microsoft.com/office/officeart/2005/8/layout/radial6"/>
    <dgm:cxn modelId="{DDCAD741-7A93-4296-A5D4-A694425DED75}" type="presParOf" srcId="{2F06C12B-168D-4654-91C4-214B91FF8498}" destId="{BB6CA0DD-7770-42E4-BDE1-92A662AF4D8C}" srcOrd="6" destOrd="0" presId="urn:microsoft.com/office/officeart/2005/8/layout/radial6"/>
    <dgm:cxn modelId="{ADF6FBBF-24B7-4A57-9B7F-4DC8E7E1D21A}" type="presParOf" srcId="{2F06C12B-168D-4654-91C4-214B91FF8498}" destId="{ED4906D6-CCCB-477F-8E0F-1EE792D32906}" srcOrd="7" destOrd="0" presId="urn:microsoft.com/office/officeart/2005/8/layout/radial6"/>
    <dgm:cxn modelId="{D8B730E7-9C77-440B-B179-AAD0BE6408B6}" type="presParOf" srcId="{2F06C12B-168D-4654-91C4-214B91FF8498}" destId="{D48B2966-3165-4956-9BB0-4E69E46EC73C}" srcOrd="8" destOrd="0" presId="urn:microsoft.com/office/officeart/2005/8/layout/radial6"/>
    <dgm:cxn modelId="{6B41A462-85BF-44A1-AA00-7E6DC88D36C1}" type="presParOf" srcId="{2F06C12B-168D-4654-91C4-214B91FF8498}" destId="{6C3C3B3E-D62A-484D-B0FB-B67494AA380F}" srcOrd="9" destOrd="0" presId="urn:microsoft.com/office/officeart/2005/8/layout/radial6"/>
    <dgm:cxn modelId="{61EBD9C8-030A-4289-9C44-4B5F050651F0}" type="presParOf" srcId="{2F06C12B-168D-4654-91C4-214B91FF8498}" destId="{1B71C47B-013F-4A09-93E6-32C8D650FCFA}" srcOrd="10" destOrd="0" presId="urn:microsoft.com/office/officeart/2005/8/layout/radial6"/>
    <dgm:cxn modelId="{ECFC0DA1-A89D-488E-B3B5-7EFD53C42EC0}" type="presParOf" srcId="{2F06C12B-168D-4654-91C4-214B91FF8498}" destId="{EED8C1B7-F728-4AAF-8743-958E1F9B12D5}" srcOrd="11" destOrd="0" presId="urn:microsoft.com/office/officeart/2005/8/layout/radial6"/>
    <dgm:cxn modelId="{491B5DB2-3A11-4084-B0F1-0E2112814D3E}" type="presParOf" srcId="{2F06C12B-168D-4654-91C4-214B91FF8498}" destId="{A6AFC241-BEF4-422E-B9EC-EFCE5A704185}" srcOrd="12" destOrd="0" presId="urn:microsoft.com/office/officeart/2005/8/layout/radial6"/>
    <dgm:cxn modelId="{7D52E0E2-C6D6-475A-9147-6EFA36710F39}" type="presParOf" srcId="{2F06C12B-168D-4654-91C4-214B91FF8498}" destId="{92C4D600-518B-4A22-9F2E-B3A1CEA2A3B5}" srcOrd="13" destOrd="0" presId="urn:microsoft.com/office/officeart/2005/8/layout/radial6"/>
    <dgm:cxn modelId="{E279A60F-E331-42FA-AA85-88C861E5A11B}" type="presParOf" srcId="{2F06C12B-168D-4654-91C4-214B91FF8498}" destId="{57C1134C-B80A-4889-A05B-EEC6364EF5CD}" srcOrd="14" destOrd="0" presId="urn:microsoft.com/office/officeart/2005/8/layout/radial6"/>
    <dgm:cxn modelId="{08BE5751-2CBC-41E7-8E13-336A10ADB3C9}" type="presParOf" srcId="{2F06C12B-168D-4654-91C4-214B91FF8498}" destId="{08333555-E3EC-4790-A9A7-6C7CF4731110}"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32619B-BC38-4AE6-B6A5-3177230CE93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x-none"/>
        </a:p>
      </dgm:t>
    </dgm:pt>
    <dgm:pt modelId="{C099345E-E232-4DAA-B927-5B8F0A44CD45}">
      <dgm:prSet phldrT="[Texto]" custT="1"/>
      <dgm:spPr/>
      <dgm:t>
        <a:bodyPr/>
        <a:lstStyle/>
        <a:p>
          <a:r>
            <a:rPr lang="es-ES" sz="1400" b="1" i="1" dirty="0">
              <a:solidFill>
                <a:schemeClr val="tx1"/>
              </a:solidFill>
            </a:rPr>
            <a:t>Sistema Nacional Anticorrupción, </a:t>
          </a:r>
          <a:r>
            <a:rPr lang="es-ES" sz="1100" b="0" i="0" dirty="0">
              <a:solidFill>
                <a:schemeClr val="tx1"/>
              </a:solidFill>
            </a:rPr>
            <a:t>se integra por (art.10)</a:t>
          </a:r>
          <a:endParaRPr lang="x-none" sz="1100" b="0" i="0" dirty="0">
            <a:solidFill>
              <a:schemeClr val="tx1"/>
            </a:solidFill>
          </a:endParaRPr>
        </a:p>
      </dgm:t>
    </dgm:pt>
    <dgm:pt modelId="{46864BDD-056D-46F1-95A8-72A8B0CA4986}" type="parTrans" cxnId="{5C78DC8B-2EBB-4464-91D3-FF00B3F6EC4B}">
      <dgm:prSet/>
      <dgm:spPr/>
      <dgm:t>
        <a:bodyPr/>
        <a:lstStyle/>
        <a:p>
          <a:endParaRPr lang="x-none"/>
        </a:p>
      </dgm:t>
    </dgm:pt>
    <dgm:pt modelId="{B2308E97-BE0F-4B86-A5D7-83ADEBB06B72}" type="sibTrans" cxnId="{5C78DC8B-2EBB-4464-91D3-FF00B3F6EC4B}">
      <dgm:prSet/>
      <dgm:spPr/>
      <dgm:t>
        <a:bodyPr/>
        <a:lstStyle/>
        <a:p>
          <a:endParaRPr lang="x-none"/>
        </a:p>
      </dgm:t>
    </dgm:pt>
    <dgm:pt modelId="{13402FA3-4567-4116-975F-21277A18DEEF}">
      <dgm:prSet/>
      <dgm:spPr/>
      <dgm:t>
        <a:bodyPr/>
        <a:lstStyle/>
        <a:p>
          <a:r>
            <a:rPr lang="es-ES" b="1" dirty="0"/>
            <a:t>I. </a:t>
          </a:r>
          <a:r>
            <a:rPr lang="es-ES" dirty="0"/>
            <a:t>Los integrantes del Comité Coordinador;</a:t>
          </a:r>
          <a:endParaRPr lang="x-none" dirty="0"/>
        </a:p>
      </dgm:t>
    </dgm:pt>
    <dgm:pt modelId="{DD081C38-59F5-4E32-BFED-21E8B8433537}" type="parTrans" cxnId="{6140D341-902A-4FBD-99A3-1A91E6773164}">
      <dgm:prSet/>
      <dgm:spPr/>
      <dgm:t>
        <a:bodyPr/>
        <a:lstStyle/>
        <a:p>
          <a:endParaRPr lang="x-none"/>
        </a:p>
      </dgm:t>
    </dgm:pt>
    <dgm:pt modelId="{75EF5975-2D2B-4D1B-AA8C-2B9DF4BC0575}" type="sibTrans" cxnId="{6140D341-902A-4FBD-99A3-1A91E6773164}">
      <dgm:prSet/>
      <dgm:spPr/>
      <dgm:t>
        <a:bodyPr/>
        <a:lstStyle/>
        <a:p>
          <a:endParaRPr lang="x-none"/>
        </a:p>
      </dgm:t>
    </dgm:pt>
    <dgm:pt modelId="{7C9F16A9-C98E-4F43-B57A-22C5DF2A2448}">
      <dgm:prSet/>
      <dgm:spPr/>
      <dgm:t>
        <a:bodyPr/>
        <a:lstStyle/>
        <a:p>
          <a:r>
            <a:rPr lang="es-ES" b="1" dirty="0"/>
            <a:t>II. </a:t>
          </a:r>
          <a:r>
            <a:rPr lang="es-ES" dirty="0"/>
            <a:t>El Comité de Participación Ciudadana;</a:t>
          </a:r>
          <a:endParaRPr lang="x-none" dirty="0"/>
        </a:p>
      </dgm:t>
    </dgm:pt>
    <dgm:pt modelId="{85F931F0-CE81-4193-9AF1-CF4809A939F4}" type="parTrans" cxnId="{795E5B0B-9061-45FD-9867-288FD2FB4D36}">
      <dgm:prSet/>
      <dgm:spPr/>
      <dgm:t>
        <a:bodyPr/>
        <a:lstStyle/>
        <a:p>
          <a:endParaRPr lang="x-none"/>
        </a:p>
      </dgm:t>
    </dgm:pt>
    <dgm:pt modelId="{7E35F5CF-39C4-4C84-B187-405DEF747D58}" type="sibTrans" cxnId="{795E5B0B-9061-45FD-9867-288FD2FB4D36}">
      <dgm:prSet/>
      <dgm:spPr/>
      <dgm:t>
        <a:bodyPr/>
        <a:lstStyle/>
        <a:p>
          <a:endParaRPr lang="x-none"/>
        </a:p>
      </dgm:t>
    </dgm:pt>
    <dgm:pt modelId="{2950EBE6-6E06-41CB-8DD8-DAFE89E0D11B}">
      <dgm:prSet/>
      <dgm:spPr/>
      <dgm:t>
        <a:bodyPr/>
        <a:lstStyle/>
        <a:p>
          <a:r>
            <a:rPr lang="es-ES" b="1" dirty="0"/>
            <a:t>III. </a:t>
          </a:r>
          <a:r>
            <a:rPr lang="es-ES" dirty="0"/>
            <a:t>El Comité Rector del Sistema Nacional de Fiscalización (*)</a:t>
          </a:r>
          <a:endParaRPr lang="x-none" dirty="0"/>
        </a:p>
      </dgm:t>
    </dgm:pt>
    <dgm:pt modelId="{93C82A0F-C42D-4A78-99A4-5486F7F6811D}" type="parTrans" cxnId="{3CEF11EB-5DA6-4426-8CAF-7740EEA932F8}">
      <dgm:prSet/>
      <dgm:spPr/>
      <dgm:t>
        <a:bodyPr/>
        <a:lstStyle/>
        <a:p>
          <a:endParaRPr lang="x-none"/>
        </a:p>
      </dgm:t>
    </dgm:pt>
    <dgm:pt modelId="{1AC65532-00B8-4780-86D2-C5F3628946D1}" type="sibTrans" cxnId="{3CEF11EB-5DA6-4426-8CAF-7740EEA932F8}">
      <dgm:prSet/>
      <dgm:spPr/>
      <dgm:t>
        <a:bodyPr/>
        <a:lstStyle/>
        <a:p>
          <a:endParaRPr lang="x-none"/>
        </a:p>
      </dgm:t>
    </dgm:pt>
    <dgm:pt modelId="{1AE9750E-6877-4751-BE5E-04748FA73C33}">
      <dgm:prSet/>
      <dgm:spPr/>
      <dgm:t>
        <a:bodyPr/>
        <a:lstStyle/>
        <a:p>
          <a:r>
            <a:rPr lang="es-ES" b="1" dirty="0"/>
            <a:t>IV. </a:t>
          </a:r>
          <a:r>
            <a:rPr lang="es-ES" dirty="0"/>
            <a:t>Los Sistemas Locales, quienes concurrirán a través de sus representantes.</a:t>
          </a:r>
          <a:endParaRPr lang="x-none" dirty="0"/>
        </a:p>
      </dgm:t>
    </dgm:pt>
    <dgm:pt modelId="{F0715135-27E4-4C00-A4D6-535C2935A720}" type="parTrans" cxnId="{AF4A9FCC-383C-4970-BCDA-230FC5C666A6}">
      <dgm:prSet/>
      <dgm:spPr/>
      <dgm:t>
        <a:bodyPr/>
        <a:lstStyle/>
        <a:p>
          <a:endParaRPr lang="x-none"/>
        </a:p>
      </dgm:t>
    </dgm:pt>
    <dgm:pt modelId="{6E5292C2-982B-4246-B250-88D540B757AF}" type="sibTrans" cxnId="{AF4A9FCC-383C-4970-BCDA-230FC5C666A6}">
      <dgm:prSet/>
      <dgm:spPr/>
      <dgm:t>
        <a:bodyPr/>
        <a:lstStyle/>
        <a:p>
          <a:endParaRPr lang="x-none"/>
        </a:p>
      </dgm:t>
    </dgm:pt>
    <dgm:pt modelId="{2F06C12B-168D-4654-91C4-214B91FF8498}" type="pres">
      <dgm:prSet presAssocID="{8F32619B-BC38-4AE6-B6A5-3177230CE93E}" presName="Name0" presStyleCnt="0">
        <dgm:presLayoutVars>
          <dgm:chMax val="1"/>
          <dgm:dir/>
          <dgm:animLvl val="ctr"/>
          <dgm:resizeHandles val="exact"/>
        </dgm:presLayoutVars>
      </dgm:prSet>
      <dgm:spPr/>
    </dgm:pt>
    <dgm:pt modelId="{B6B13B17-774B-44DC-8AAB-AE78A3BF74F4}" type="pres">
      <dgm:prSet presAssocID="{C099345E-E232-4DAA-B927-5B8F0A44CD45}" presName="centerShape" presStyleLbl="node0" presStyleIdx="0" presStyleCnt="1" custScaleX="109995"/>
      <dgm:spPr/>
    </dgm:pt>
    <dgm:pt modelId="{E81BDFE1-1802-44A2-98DC-7909500E68F6}" type="pres">
      <dgm:prSet presAssocID="{13402FA3-4567-4116-975F-21277A18DEEF}" presName="node" presStyleLbl="node1" presStyleIdx="0" presStyleCnt="4">
        <dgm:presLayoutVars>
          <dgm:bulletEnabled val="1"/>
        </dgm:presLayoutVars>
      </dgm:prSet>
      <dgm:spPr/>
    </dgm:pt>
    <dgm:pt modelId="{E816B3A8-DFDA-4AA2-916F-A4F5215E2FB9}" type="pres">
      <dgm:prSet presAssocID="{13402FA3-4567-4116-975F-21277A18DEEF}" presName="dummy" presStyleCnt="0"/>
      <dgm:spPr/>
    </dgm:pt>
    <dgm:pt modelId="{8E33E623-A2A8-4BC6-A52B-087372EDC446}" type="pres">
      <dgm:prSet presAssocID="{75EF5975-2D2B-4D1B-AA8C-2B9DF4BC0575}" presName="sibTrans" presStyleLbl="sibTrans2D1" presStyleIdx="0" presStyleCnt="4"/>
      <dgm:spPr/>
    </dgm:pt>
    <dgm:pt modelId="{22540AD5-9FD0-427B-8277-8BD1317A815E}" type="pres">
      <dgm:prSet presAssocID="{7C9F16A9-C98E-4F43-B57A-22C5DF2A2448}" presName="node" presStyleLbl="node1" presStyleIdx="1" presStyleCnt="4">
        <dgm:presLayoutVars>
          <dgm:bulletEnabled val="1"/>
        </dgm:presLayoutVars>
      </dgm:prSet>
      <dgm:spPr/>
    </dgm:pt>
    <dgm:pt modelId="{B37BA729-6876-4301-B3FF-1B6FFC7FFF54}" type="pres">
      <dgm:prSet presAssocID="{7C9F16A9-C98E-4F43-B57A-22C5DF2A2448}" presName="dummy" presStyleCnt="0"/>
      <dgm:spPr/>
    </dgm:pt>
    <dgm:pt modelId="{C4906DB3-B47B-4643-BF01-40738E25B210}" type="pres">
      <dgm:prSet presAssocID="{7E35F5CF-39C4-4C84-B187-405DEF747D58}" presName="sibTrans" presStyleLbl="sibTrans2D1" presStyleIdx="1" presStyleCnt="4"/>
      <dgm:spPr/>
    </dgm:pt>
    <dgm:pt modelId="{03FA321C-E53E-47DF-9F08-E9ABB0BD657A}" type="pres">
      <dgm:prSet presAssocID="{2950EBE6-6E06-41CB-8DD8-DAFE89E0D11B}" presName="node" presStyleLbl="node1" presStyleIdx="2" presStyleCnt="4">
        <dgm:presLayoutVars>
          <dgm:bulletEnabled val="1"/>
        </dgm:presLayoutVars>
      </dgm:prSet>
      <dgm:spPr/>
    </dgm:pt>
    <dgm:pt modelId="{EDA01B3B-56BB-4DC7-BD60-3359D7B600E5}" type="pres">
      <dgm:prSet presAssocID="{2950EBE6-6E06-41CB-8DD8-DAFE89E0D11B}" presName="dummy" presStyleCnt="0"/>
      <dgm:spPr/>
    </dgm:pt>
    <dgm:pt modelId="{50E7E207-99BB-43D9-AFF7-8450D28920BE}" type="pres">
      <dgm:prSet presAssocID="{1AC65532-00B8-4780-86D2-C5F3628946D1}" presName="sibTrans" presStyleLbl="sibTrans2D1" presStyleIdx="2" presStyleCnt="4"/>
      <dgm:spPr/>
    </dgm:pt>
    <dgm:pt modelId="{D5200827-565A-4D5A-B0C3-0FADE40EA396}" type="pres">
      <dgm:prSet presAssocID="{1AE9750E-6877-4751-BE5E-04748FA73C33}" presName="node" presStyleLbl="node1" presStyleIdx="3" presStyleCnt="4">
        <dgm:presLayoutVars>
          <dgm:bulletEnabled val="1"/>
        </dgm:presLayoutVars>
      </dgm:prSet>
      <dgm:spPr/>
    </dgm:pt>
    <dgm:pt modelId="{D0DF92E7-04FB-4B46-AB7B-29B1342ABA19}" type="pres">
      <dgm:prSet presAssocID="{1AE9750E-6877-4751-BE5E-04748FA73C33}" presName="dummy" presStyleCnt="0"/>
      <dgm:spPr/>
    </dgm:pt>
    <dgm:pt modelId="{DBF83E04-2B94-4299-A6F4-B5FE0626DDBC}" type="pres">
      <dgm:prSet presAssocID="{6E5292C2-982B-4246-B250-88D540B757AF}" presName="sibTrans" presStyleLbl="sibTrans2D1" presStyleIdx="3" presStyleCnt="4"/>
      <dgm:spPr/>
    </dgm:pt>
  </dgm:ptLst>
  <dgm:cxnLst>
    <dgm:cxn modelId="{795E5B0B-9061-45FD-9867-288FD2FB4D36}" srcId="{C099345E-E232-4DAA-B927-5B8F0A44CD45}" destId="{7C9F16A9-C98E-4F43-B57A-22C5DF2A2448}" srcOrd="1" destOrd="0" parTransId="{85F931F0-CE81-4193-9AF1-CF4809A939F4}" sibTransId="{7E35F5CF-39C4-4C84-B187-405DEF747D58}"/>
    <dgm:cxn modelId="{AAD30617-8396-4E7B-B0FC-A2EFF59E22A4}" type="presOf" srcId="{2950EBE6-6E06-41CB-8DD8-DAFE89E0D11B}" destId="{03FA321C-E53E-47DF-9F08-E9ABB0BD657A}" srcOrd="0" destOrd="0" presId="urn:microsoft.com/office/officeart/2005/8/layout/radial6"/>
    <dgm:cxn modelId="{6140D341-902A-4FBD-99A3-1A91E6773164}" srcId="{C099345E-E232-4DAA-B927-5B8F0A44CD45}" destId="{13402FA3-4567-4116-975F-21277A18DEEF}" srcOrd="0" destOrd="0" parTransId="{DD081C38-59F5-4E32-BFED-21E8B8433537}" sibTransId="{75EF5975-2D2B-4D1B-AA8C-2B9DF4BC0575}"/>
    <dgm:cxn modelId="{B2993265-5FDD-496C-AF8F-FDDE9F9E1595}" type="presOf" srcId="{1AC65532-00B8-4780-86D2-C5F3628946D1}" destId="{50E7E207-99BB-43D9-AFF7-8450D28920BE}" srcOrd="0" destOrd="0" presId="urn:microsoft.com/office/officeart/2005/8/layout/radial6"/>
    <dgm:cxn modelId="{231BDA6F-411C-4B68-909E-99F4E6787AD3}" type="presOf" srcId="{1AE9750E-6877-4751-BE5E-04748FA73C33}" destId="{D5200827-565A-4D5A-B0C3-0FADE40EA396}" srcOrd="0" destOrd="0" presId="urn:microsoft.com/office/officeart/2005/8/layout/radial6"/>
    <dgm:cxn modelId="{02574F54-7099-45CD-BE8A-56BB21A30857}" type="presOf" srcId="{6E5292C2-982B-4246-B250-88D540B757AF}" destId="{DBF83E04-2B94-4299-A6F4-B5FE0626DDBC}" srcOrd="0" destOrd="0" presId="urn:microsoft.com/office/officeart/2005/8/layout/radial6"/>
    <dgm:cxn modelId="{5C78DC8B-2EBB-4464-91D3-FF00B3F6EC4B}" srcId="{8F32619B-BC38-4AE6-B6A5-3177230CE93E}" destId="{C099345E-E232-4DAA-B927-5B8F0A44CD45}" srcOrd="0" destOrd="0" parTransId="{46864BDD-056D-46F1-95A8-72A8B0CA4986}" sibTransId="{B2308E97-BE0F-4B86-A5D7-83ADEBB06B72}"/>
    <dgm:cxn modelId="{E763849F-9A14-4916-A0A1-D502621FF9CB}" type="presOf" srcId="{13402FA3-4567-4116-975F-21277A18DEEF}" destId="{E81BDFE1-1802-44A2-98DC-7909500E68F6}" srcOrd="0" destOrd="0" presId="urn:microsoft.com/office/officeart/2005/8/layout/radial6"/>
    <dgm:cxn modelId="{821DD8AB-D894-4500-890B-2D216BC7E1BB}" type="presOf" srcId="{8F32619B-BC38-4AE6-B6A5-3177230CE93E}" destId="{2F06C12B-168D-4654-91C4-214B91FF8498}" srcOrd="0" destOrd="0" presId="urn:microsoft.com/office/officeart/2005/8/layout/radial6"/>
    <dgm:cxn modelId="{75D4C6B1-2C89-413A-B6AB-905696EE2A3B}" type="presOf" srcId="{C099345E-E232-4DAA-B927-5B8F0A44CD45}" destId="{B6B13B17-774B-44DC-8AAB-AE78A3BF74F4}" srcOrd="0" destOrd="0" presId="urn:microsoft.com/office/officeart/2005/8/layout/radial6"/>
    <dgm:cxn modelId="{2FF312CA-15C6-47B5-8DA7-A077835EB081}" type="presOf" srcId="{75EF5975-2D2B-4D1B-AA8C-2B9DF4BC0575}" destId="{8E33E623-A2A8-4BC6-A52B-087372EDC446}" srcOrd="0" destOrd="0" presId="urn:microsoft.com/office/officeart/2005/8/layout/radial6"/>
    <dgm:cxn modelId="{AF4A9FCC-383C-4970-BCDA-230FC5C666A6}" srcId="{C099345E-E232-4DAA-B927-5B8F0A44CD45}" destId="{1AE9750E-6877-4751-BE5E-04748FA73C33}" srcOrd="3" destOrd="0" parTransId="{F0715135-27E4-4C00-A4D6-535C2935A720}" sibTransId="{6E5292C2-982B-4246-B250-88D540B757AF}"/>
    <dgm:cxn modelId="{99EDCAE3-3E4C-40C9-87C7-8778793336C6}" type="presOf" srcId="{7C9F16A9-C98E-4F43-B57A-22C5DF2A2448}" destId="{22540AD5-9FD0-427B-8277-8BD1317A815E}" srcOrd="0" destOrd="0" presId="urn:microsoft.com/office/officeart/2005/8/layout/radial6"/>
    <dgm:cxn modelId="{3CEF11EB-5DA6-4426-8CAF-7740EEA932F8}" srcId="{C099345E-E232-4DAA-B927-5B8F0A44CD45}" destId="{2950EBE6-6E06-41CB-8DD8-DAFE89E0D11B}" srcOrd="2" destOrd="0" parTransId="{93C82A0F-C42D-4A78-99A4-5486F7F6811D}" sibTransId="{1AC65532-00B8-4780-86D2-C5F3628946D1}"/>
    <dgm:cxn modelId="{F22248F0-5FB4-4B6A-A6AD-6E0CAEF14AE1}" type="presOf" srcId="{7E35F5CF-39C4-4C84-B187-405DEF747D58}" destId="{C4906DB3-B47B-4643-BF01-40738E25B210}" srcOrd="0" destOrd="0" presId="urn:microsoft.com/office/officeart/2005/8/layout/radial6"/>
    <dgm:cxn modelId="{A0200574-61D1-4307-8FF6-0E3075641453}" type="presParOf" srcId="{2F06C12B-168D-4654-91C4-214B91FF8498}" destId="{B6B13B17-774B-44DC-8AAB-AE78A3BF74F4}" srcOrd="0" destOrd="0" presId="urn:microsoft.com/office/officeart/2005/8/layout/radial6"/>
    <dgm:cxn modelId="{9D6E99BC-718D-4B4D-B65A-F140FF4F2AEB}" type="presParOf" srcId="{2F06C12B-168D-4654-91C4-214B91FF8498}" destId="{E81BDFE1-1802-44A2-98DC-7909500E68F6}" srcOrd="1" destOrd="0" presId="urn:microsoft.com/office/officeart/2005/8/layout/radial6"/>
    <dgm:cxn modelId="{89E912EA-A289-4229-881B-4DE62AFAFC6D}" type="presParOf" srcId="{2F06C12B-168D-4654-91C4-214B91FF8498}" destId="{E816B3A8-DFDA-4AA2-916F-A4F5215E2FB9}" srcOrd="2" destOrd="0" presId="urn:microsoft.com/office/officeart/2005/8/layout/radial6"/>
    <dgm:cxn modelId="{F15DC50C-B0D9-497F-B15C-20265D9A1E0D}" type="presParOf" srcId="{2F06C12B-168D-4654-91C4-214B91FF8498}" destId="{8E33E623-A2A8-4BC6-A52B-087372EDC446}" srcOrd="3" destOrd="0" presId="urn:microsoft.com/office/officeart/2005/8/layout/radial6"/>
    <dgm:cxn modelId="{96338015-8233-4466-AF7E-2F2E10FD8269}" type="presParOf" srcId="{2F06C12B-168D-4654-91C4-214B91FF8498}" destId="{22540AD5-9FD0-427B-8277-8BD1317A815E}" srcOrd="4" destOrd="0" presId="urn:microsoft.com/office/officeart/2005/8/layout/radial6"/>
    <dgm:cxn modelId="{85D8DD08-C256-44F8-BE6F-2439B4D458B4}" type="presParOf" srcId="{2F06C12B-168D-4654-91C4-214B91FF8498}" destId="{B37BA729-6876-4301-B3FF-1B6FFC7FFF54}" srcOrd="5" destOrd="0" presId="urn:microsoft.com/office/officeart/2005/8/layout/radial6"/>
    <dgm:cxn modelId="{5EB55BEA-F548-4EAF-9B17-44E46C3E1971}" type="presParOf" srcId="{2F06C12B-168D-4654-91C4-214B91FF8498}" destId="{C4906DB3-B47B-4643-BF01-40738E25B210}" srcOrd="6" destOrd="0" presId="urn:microsoft.com/office/officeart/2005/8/layout/radial6"/>
    <dgm:cxn modelId="{DD0F14D8-1AE0-4CAD-AF91-F20A24D90E59}" type="presParOf" srcId="{2F06C12B-168D-4654-91C4-214B91FF8498}" destId="{03FA321C-E53E-47DF-9F08-E9ABB0BD657A}" srcOrd="7" destOrd="0" presId="urn:microsoft.com/office/officeart/2005/8/layout/radial6"/>
    <dgm:cxn modelId="{333D6D2C-A7C3-438C-B151-8B4112E39200}" type="presParOf" srcId="{2F06C12B-168D-4654-91C4-214B91FF8498}" destId="{EDA01B3B-56BB-4DC7-BD60-3359D7B600E5}" srcOrd="8" destOrd="0" presId="urn:microsoft.com/office/officeart/2005/8/layout/radial6"/>
    <dgm:cxn modelId="{CF801CDB-2CD4-43BF-AC1C-AA77BBB6C046}" type="presParOf" srcId="{2F06C12B-168D-4654-91C4-214B91FF8498}" destId="{50E7E207-99BB-43D9-AFF7-8450D28920BE}" srcOrd="9" destOrd="0" presId="urn:microsoft.com/office/officeart/2005/8/layout/radial6"/>
    <dgm:cxn modelId="{18067CFE-EC61-4CD6-928E-EFEE79A172B5}" type="presParOf" srcId="{2F06C12B-168D-4654-91C4-214B91FF8498}" destId="{D5200827-565A-4D5A-B0C3-0FADE40EA396}" srcOrd="10" destOrd="0" presId="urn:microsoft.com/office/officeart/2005/8/layout/radial6"/>
    <dgm:cxn modelId="{BA083DD5-D2F6-44B3-A0C7-89C38CFF546F}" type="presParOf" srcId="{2F06C12B-168D-4654-91C4-214B91FF8498}" destId="{D0DF92E7-04FB-4B46-AB7B-29B1342ABA19}" srcOrd="11" destOrd="0" presId="urn:microsoft.com/office/officeart/2005/8/layout/radial6"/>
    <dgm:cxn modelId="{16B1846F-D372-4D8B-B143-151FC58DE582}" type="presParOf" srcId="{2F06C12B-168D-4654-91C4-214B91FF8498}" destId="{DBF83E04-2B94-4299-A6F4-B5FE0626DDBC}"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32619B-BC38-4AE6-B6A5-3177230CE93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x-none"/>
        </a:p>
      </dgm:t>
    </dgm:pt>
    <dgm:pt modelId="{C099345E-E232-4DAA-B927-5B8F0A44CD45}">
      <dgm:prSet phldrT="[Texto]" custT="1"/>
      <dgm:spPr/>
      <dgm:t>
        <a:bodyPr/>
        <a:lstStyle/>
        <a:p>
          <a:r>
            <a:rPr lang="es-ES" sz="1400" dirty="0"/>
            <a:t>Son integrantes del Sistema Nacional de Fiscalización:</a:t>
          </a:r>
          <a:endParaRPr lang="x-none" sz="1400" dirty="0"/>
        </a:p>
      </dgm:t>
    </dgm:pt>
    <dgm:pt modelId="{46864BDD-056D-46F1-95A8-72A8B0CA4986}" type="parTrans" cxnId="{5C78DC8B-2EBB-4464-91D3-FF00B3F6EC4B}">
      <dgm:prSet/>
      <dgm:spPr/>
      <dgm:t>
        <a:bodyPr/>
        <a:lstStyle/>
        <a:p>
          <a:endParaRPr lang="x-none"/>
        </a:p>
      </dgm:t>
    </dgm:pt>
    <dgm:pt modelId="{B2308E97-BE0F-4B86-A5D7-83ADEBB06B72}" type="sibTrans" cxnId="{5C78DC8B-2EBB-4464-91D3-FF00B3F6EC4B}">
      <dgm:prSet/>
      <dgm:spPr/>
      <dgm:t>
        <a:bodyPr/>
        <a:lstStyle/>
        <a:p>
          <a:endParaRPr lang="x-none"/>
        </a:p>
      </dgm:t>
    </dgm:pt>
    <dgm:pt modelId="{13402FA3-4567-4116-975F-21277A18DEEF}">
      <dgm:prSet custT="1"/>
      <dgm:spPr/>
      <dgm:t>
        <a:bodyPr/>
        <a:lstStyle/>
        <a:p>
          <a:r>
            <a:rPr lang="es-ES" sz="1100" b="1" dirty="0"/>
            <a:t>I. </a:t>
          </a:r>
          <a:r>
            <a:rPr lang="es-ES" sz="1100" dirty="0"/>
            <a:t>La Auditoría Superior de la Federación;</a:t>
          </a:r>
          <a:endParaRPr lang="x-none" sz="1100" dirty="0"/>
        </a:p>
      </dgm:t>
    </dgm:pt>
    <dgm:pt modelId="{DD081C38-59F5-4E32-BFED-21E8B8433537}" type="parTrans" cxnId="{6140D341-902A-4FBD-99A3-1A91E6773164}">
      <dgm:prSet/>
      <dgm:spPr/>
      <dgm:t>
        <a:bodyPr/>
        <a:lstStyle/>
        <a:p>
          <a:endParaRPr lang="x-none"/>
        </a:p>
      </dgm:t>
    </dgm:pt>
    <dgm:pt modelId="{75EF5975-2D2B-4D1B-AA8C-2B9DF4BC0575}" type="sibTrans" cxnId="{6140D341-902A-4FBD-99A3-1A91E6773164}">
      <dgm:prSet/>
      <dgm:spPr/>
      <dgm:t>
        <a:bodyPr/>
        <a:lstStyle/>
        <a:p>
          <a:endParaRPr lang="x-none"/>
        </a:p>
      </dgm:t>
    </dgm:pt>
    <dgm:pt modelId="{531FD8D0-C28D-4AE5-90DD-8D806E8162FB}">
      <dgm:prSet/>
      <dgm:spPr/>
      <dgm:t>
        <a:bodyPr/>
        <a:lstStyle/>
        <a:p>
          <a:r>
            <a:rPr lang="es-ES" b="1" dirty="0"/>
            <a:t>II. </a:t>
          </a:r>
          <a:r>
            <a:rPr lang="es-ES" dirty="0"/>
            <a:t>La Secretaría de la Función Pública;</a:t>
          </a:r>
          <a:endParaRPr lang="x-none" dirty="0"/>
        </a:p>
      </dgm:t>
    </dgm:pt>
    <dgm:pt modelId="{573CA292-21C7-4098-B60C-A8A7A0B66A90}" type="parTrans" cxnId="{ADA43162-FF3D-4CCA-A16A-9E588E240452}">
      <dgm:prSet/>
      <dgm:spPr/>
      <dgm:t>
        <a:bodyPr/>
        <a:lstStyle/>
        <a:p>
          <a:endParaRPr lang="x-none"/>
        </a:p>
      </dgm:t>
    </dgm:pt>
    <dgm:pt modelId="{290828B6-E260-4629-BB7B-64F313DD6461}" type="sibTrans" cxnId="{ADA43162-FF3D-4CCA-A16A-9E588E240452}">
      <dgm:prSet/>
      <dgm:spPr/>
      <dgm:t>
        <a:bodyPr/>
        <a:lstStyle/>
        <a:p>
          <a:endParaRPr lang="x-none"/>
        </a:p>
      </dgm:t>
    </dgm:pt>
    <dgm:pt modelId="{B760A91D-AF78-4508-9B27-2DCB6B40CF89}">
      <dgm:prSet/>
      <dgm:spPr/>
      <dgm:t>
        <a:bodyPr/>
        <a:lstStyle/>
        <a:p>
          <a:r>
            <a:rPr lang="es-ES" b="1" dirty="0"/>
            <a:t>III.  </a:t>
          </a:r>
          <a:r>
            <a:rPr lang="es-ES" dirty="0"/>
            <a:t>Las entidades de fiscalización superiores locales, y</a:t>
          </a:r>
          <a:endParaRPr lang="x-none" dirty="0"/>
        </a:p>
      </dgm:t>
    </dgm:pt>
    <dgm:pt modelId="{385BCA73-48D4-4FBA-88C5-AD74312155C0}" type="parTrans" cxnId="{FFB63659-8E95-4045-BFC7-89DF355780AE}">
      <dgm:prSet/>
      <dgm:spPr/>
      <dgm:t>
        <a:bodyPr/>
        <a:lstStyle/>
        <a:p>
          <a:endParaRPr lang="x-none"/>
        </a:p>
      </dgm:t>
    </dgm:pt>
    <dgm:pt modelId="{E53048E2-DFCA-4FE2-80A8-74EDC92981B6}" type="sibTrans" cxnId="{FFB63659-8E95-4045-BFC7-89DF355780AE}">
      <dgm:prSet/>
      <dgm:spPr/>
      <dgm:t>
        <a:bodyPr/>
        <a:lstStyle/>
        <a:p>
          <a:endParaRPr lang="x-none"/>
        </a:p>
      </dgm:t>
    </dgm:pt>
    <dgm:pt modelId="{292571B3-74F9-46FE-AF89-3240AD9B13E7}">
      <dgm:prSet custT="1"/>
      <dgm:spPr/>
      <dgm:t>
        <a:bodyPr/>
        <a:lstStyle/>
        <a:p>
          <a:r>
            <a:rPr lang="es-ES" sz="900" b="1" dirty="0"/>
            <a:t>IV. </a:t>
          </a:r>
          <a:r>
            <a:rPr lang="es-ES" sz="900" dirty="0"/>
            <a:t>Las secretarías o instancias homólogas encargadas del control interno en las  entidades federativas.</a:t>
          </a:r>
          <a:endParaRPr lang="x-none" sz="900" dirty="0"/>
        </a:p>
      </dgm:t>
    </dgm:pt>
    <dgm:pt modelId="{4912641B-AA3D-43EE-AF30-4557D95768CA}" type="parTrans" cxnId="{85FD9379-0832-43B6-B98F-9FCBAEA96719}">
      <dgm:prSet/>
      <dgm:spPr/>
      <dgm:t>
        <a:bodyPr/>
        <a:lstStyle/>
        <a:p>
          <a:endParaRPr lang="x-none"/>
        </a:p>
      </dgm:t>
    </dgm:pt>
    <dgm:pt modelId="{B4A2600E-2DCB-40EA-AE93-D568D0D73ACD}" type="sibTrans" cxnId="{85FD9379-0832-43B6-B98F-9FCBAEA96719}">
      <dgm:prSet/>
      <dgm:spPr/>
      <dgm:t>
        <a:bodyPr/>
        <a:lstStyle/>
        <a:p>
          <a:endParaRPr lang="x-none"/>
        </a:p>
      </dgm:t>
    </dgm:pt>
    <dgm:pt modelId="{2F06C12B-168D-4654-91C4-214B91FF8498}" type="pres">
      <dgm:prSet presAssocID="{8F32619B-BC38-4AE6-B6A5-3177230CE93E}" presName="Name0" presStyleCnt="0">
        <dgm:presLayoutVars>
          <dgm:chMax val="1"/>
          <dgm:dir/>
          <dgm:animLvl val="ctr"/>
          <dgm:resizeHandles val="exact"/>
        </dgm:presLayoutVars>
      </dgm:prSet>
      <dgm:spPr/>
    </dgm:pt>
    <dgm:pt modelId="{B6B13B17-774B-44DC-8AAB-AE78A3BF74F4}" type="pres">
      <dgm:prSet presAssocID="{C099345E-E232-4DAA-B927-5B8F0A44CD45}" presName="centerShape" presStyleLbl="node0" presStyleIdx="0" presStyleCnt="1" custScaleX="109995"/>
      <dgm:spPr/>
    </dgm:pt>
    <dgm:pt modelId="{E81BDFE1-1802-44A2-98DC-7909500E68F6}" type="pres">
      <dgm:prSet presAssocID="{13402FA3-4567-4116-975F-21277A18DEEF}" presName="node" presStyleLbl="node1" presStyleIdx="0" presStyleCnt="4">
        <dgm:presLayoutVars>
          <dgm:bulletEnabled val="1"/>
        </dgm:presLayoutVars>
      </dgm:prSet>
      <dgm:spPr/>
    </dgm:pt>
    <dgm:pt modelId="{E816B3A8-DFDA-4AA2-916F-A4F5215E2FB9}" type="pres">
      <dgm:prSet presAssocID="{13402FA3-4567-4116-975F-21277A18DEEF}" presName="dummy" presStyleCnt="0"/>
      <dgm:spPr/>
    </dgm:pt>
    <dgm:pt modelId="{8E33E623-A2A8-4BC6-A52B-087372EDC446}" type="pres">
      <dgm:prSet presAssocID="{75EF5975-2D2B-4D1B-AA8C-2B9DF4BC0575}" presName="sibTrans" presStyleLbl="sibTrans2D1" presStyleIdx="0" presStyleCnt="4"/>
      <dgm:spPr/>
    </dgm:pt>
    <dgm:pt modelId="{67DE5A60-2BE8-43D3-A36E-60DE5C0F7062}" type="pres">
      <dgm:prSet presAssocID="{531FD8D0-C28D-4AE5-90DD-8D806E8162FB}" presName="node" presStyleLbl="node1" presStyleIdx="1" presStyleCnt="4">
        <dgm:presLayoutVars>
          <dgm:bulletEnabled val="1"/>
        </dgm:presLayoutVars>
      </dgm:prSet>
      <dgm:spPr/>
    </dgm:pt>
    <dgm:pt modelId="{07A32B96-F60E-447F-8599-0539000B7670}" type="pres">
      <dgm:prSet presAssocID="{531FD8D0-C28D-4AE5-90DD-8D806E8162FB}" presName="dummy" presStyleCnt="0"/>
      <dgm:spPr/>
    </dgm:pt>
    <dgm:pt modelId="{052F31B1-8B4F-4B1B-86B3-D11B322E2297}" type="pres">
      <dgm:prSet presAssocID="{290828B6-E260-4629-BB7B-64F313DD6461}" presName="sibTrans" presStyleLbl="sibTrans2D1" presStyleIdx="1" presStyleCnt="4"/>
      <dgm:spPr/>
    </dgm:pt>
    <dgm:pt modelId="{6D5F9BD6-49CF-4ED3-B0A2-209BB4C3E27B}" type="pres">
      <dgm:prSet presAssocID="{B760A91D-AF78-4508-9B27-2DCB6B40CF89}" presName="node" presStyleLbl="node1" presStyleIdx="2" presStyleCnt="4">
        <dgm:presLayoutVars>
          <dgm:bulletEnabled val="1"/>
        </dgm:presLayoutVars>
      </dgm:prSet>
      <dgm:spPr/>
    </dgm:pt>
    <dgm:pt modelId="{3E9B8AAE-610F-43DD-98A2-2F43EB5276F2}" type="pres">
      <dgm:prSet presAssocID="{B760A91D-AF78-4508-9B27-2DCB6B40CF89}" presName="dummy" presStyleCnt="0"/>
      <dgm:spPr/>
    </dgm:pt>
    <dgm:pt modelId="{A90B0548-7FCC-4A1C-BEC4-142A61D27830}" type="pres">
      <dgm:prSet presAssocID="{E53048E2-DFCA-4FE2-80A8-74EDC92981B6}" presName="sibTrans" presStyleLbl="sibTrans2D1" presStyleIdx="2" presStyleCnt="4"/>
      <dgm:spPr/>
    </dgm:pt>
    <dgm:pt modelId="{9F30BE96-15EC-408C-9138-92C24E427924}" type="pres">
      <dgm:prSet presAssocID="{292571B3-74F9-46FE-AF89-3240AD9B13E7}" presName="node" presStyleLbl="node1" presStyleIdx="3" presStyleCnt="4">
        <dgm:presLayoutVars>
          <dgm:bulletEnabled val="1"/>
        </dgm:presLayoutVars>
      </dgm:prSet>
      <dgm:spPr/>
    </dgm:pt>
    <dgm:pt modelId="{0F5CEC6F-487F-4C78-9EDB-7C23D73850A2}" type="pres">
      <dgm:prSet presAssocID="{292571B3-74F9-46FE-AF89-3240AD9B13E7}" presName="dummy" presStyleCnt="0"/>
      <dgm:spPr/>
    </dgm:pt>
    <dgm:pt modelId="{A685FC88-F3F4-45D9-8180-82AB47A89CD6}" type="pres">
      <dgm:prSet presAssocID="{B4A2600E-2DCB-40EA-AE93-D568D0D73ACD}" presName="sibTrans" presStyleLbl="sibTrans2D1" presStyleIdx="3" presStyleCnt="4"/>
      <dgm:spPr/>
    </dgm:pt>
  </dgm:ptLst>
  <dgm:cxnLst>
    <dgm:cxn modelId="{9AC26504-1342-446C-8E09-C0899384BEA4}" type="presOf" srcId="{B4A2600E-2DCB-40EA-AE93-D568D0D73ACD}" destId="{A685FC88-F3F4-45D9-8180-82AB47A89CD6}" srcOrd="0" destOrd="0" presId="urn:microsoft.com/office/officeart/2005/8/layout/radial6"/>
    <dgm:cxn modelId="{A81D4009-009E-4077-8B87-5B70D37AB0E2}" type="presOf" srcId="{8F32619B-BC38-4AE6-B6A5-3177230CE93E}" destId="{2F06C12B-168D-4654-91C4-214B91FF8498}" srcOrd="0" destOrd="0" presId="urn:microsoft.com/office/officeart/2005/8/layout/radial6"/>
    <dgm:cxn modelId="{1D093314-6F84-410E-AC8E-AFDDCAC7D2E9}" type="presOf" srcId="{75EF5975-2D2B-4D1B-AA8C-2B9DF4BC0575}" destId="{8E33E623-A2A8-4BC6-A52B-087372EDC446}" srcOrd="0" destOrd="0" presId="urn:microsoft.com/office/officeart/2005/8/layout/radial6"/>
    <dgm:cxn modelId="{76FB965F-F346-4A07-B5C1-E39692057298}" type="presOf" srcId="{C099345E-E232-4DAA-B927-5B8F0A44CD45}" destId="{B6B13B17-774B-44DC-8AAB-AE78A3BF74F4}" srcOrd="0" destOrd="0" presId="urn:microsoft.com/office/officeart/2005/8/layout/radial6"/>
    <dgm:cxn modelId="{6140D341-902A-4FBD-99A3-1A91E6773164}" srcId="{C099345E-E232-4DAA-B927-5B8F0A44CD45}" destId="{13402FA3-4567-4116-975F-21277A18DEEF}" srcOrd="0" destOrd="0" parTransId="{DD081C38-59F5-4E32-BFED-21E8B8433537}" sibTransId="{75EF5975-2D2B-4D1B-AA8C-2B9DF4BC0575}"/>
    <dgm:cxn modelId="{ADA43162-FF3D-4CCA-A16A-9E588E240452}" srcId="{C099345E-E232-4DAA-B927-5B8F0A44CD45}" destId="{531FD8D0-C28D-4AE5-90DD-8D806E8162FB}" srcOrd="1" destOrd="0" parTransId="{573CA292-21C7-4098-B60C-A8A7A0B66A90}" sibTransId="{290828B6-E260-4629-BB7B-64F313DD6461}"/>
    <dgm:cxn modelId="{86B12847-BEC0-4F9F-B441-FB29AF9F93A7}" type="presOf" srcId="{B760A91D-AF78-4508-9B27-2DCB6B40CF89}" destId="{6D5F9BD6-49CF-4ED3-B0A2-209BB4C3E27B}" srcOrd="0" destOrd="0" presId="urn:microsoft.com/office/officeart/2005/8/layout/radial6"/>
    <dgm:cxn modelId="{FFB63659-8E95-4045-BFC7-89DF355780AE}" srcId="{C099345E-E232-4DAA-B927-5B8F0A44CD45}" destId="{B760A91D-AF78-4508-9B27-2DCB6B40CF89}" srcOrd="2" destOrd="0" parTransId="{385BCA73-48D4-4FBA-88C5-AD74312155C0}" sibTransId="{E53048E2-DFCA-4FE2-80A8-74EDC92981B6}"/>
    <dgm:cxn modelId="{85FD9379-0832-43B6-B98F-9FCBAEA96719}" srcId="{C099345E-E232-4DAA-B927-5B8F0A44CD45}" destId="{292571B3-74F9-46FE-AF89-3240AD9B13E7}" srcOrd="3" destOrd="0" parTransId="{4912641B-AA3D-43EE-AF30-4557D95768CA}" sibTransId="{B4A2600E-2DCB-40EA-AE93-D568D0D73ACD}"/>
    <dgm:cxn modelId="{64FE1589-7702-4295-8C9F-228E8E289E33}" type="presOf" srcId="{E53048E2-DFCA-4FE2-80A8-74EDC92981B6}" destId="{A90B0548-7FCC-4A1C-BEC4-142A61D27830}" srcOrd="0" destOrd="0" presId="urn:microsoft.com/office/officeart/2005/8/layout/radial6"/>
    <dgm:cxn modelId="{E34C3A89-0FC8-40EB-9C94-ADBA6F9D971A}" type="presOf" srcId="{292571B3-74F9-46FE-AF89-3240AD9B13E7}" destId="{9F30BE96-15EC-408C-9138-92C24E427924}" srcOrd="0" destOrd="0" presId="urn:microsoft.com/office/officeart/2005/8/layout/radial6"/>
    <dgm:cxn modelId="{5C78DC8B-2EBB-4464-91D3-FF00B3F6EC4B}" srcId="{8F32619B-BC38-4AE6-B6A5-3177230CE93E}" destId="{C099345E-E232-4DAA-B927-5B8F0A44CD45}" srcOrd="0" destOrd="0" parTransId="{46864BDD-056D-46F1-95A8-72A8B0CA4986}" sibTransId="{B2308E97-BE0F-4B86-A5D7-83ADEBB06B72}"/>
    <dgm:cxn modelId="{88E14890-8590-4D3D-B403-AD8343DDB6C3}" type="presOf" srcId="{13402FA3-4567-4116-975F-21277A18DEEF}" destId="{E81BDFE1-1802-44A2-98DC-7909500E68F6}" srcOrd="0" destOrd="0" presId="urn:microsoft.com/office/officeart/2005/8/layout/radial6"/>
    <dgm:cxn modelId="{19C6C2CA-BBBA-46D9-A98E-3BE08A44F24E}" type="presOf" srcId="{290828B6-E260-4629-BB7B-64F313DD6461}" destId="{052F31B1-8B4F-4B1B-86B3-D11B322E2297}" srcOrd="0" destOrd="0" presId="urn:microsoft.com/office/officeart/2005/8/layout/radial6"/>
    <dgm:cxn modelId="{ABDBA5EC-576B-495A-A006-6FA957B2C644}" type="presOf" srcId="{531FD8D0-C28D-4AE5-90DD-8D806E8162FB}" destId="{67DE5A60-2BE8-43D3-A36E-60DE5C0F7062}" srcOrd="0" destOrd="0" presId="urn:microsoft.com/office/officeart/2005/8/layout/radial6"/>
    <dgm:cxn modelId="{D4A55458-DABD-43EE-8418-9BB7BDDF8F95}" type="presParOf" srcId="{2F06C12B-168D-4654-91C4-214B91FF8498}" destId="{B6B13B17-774B-44DC-8AAB-AE78A3BF74F4}" srcOrd="0" destOrd="0" presId="urn:microsoft.com/office/officeart/2005/8/layout/radial6"/>
    <dgm:cxn modelId="{0CB201A9-E476-45F3-A5A7-49ECDFD9B5FF}" type="presParOf" srcId="{2F06C12B-168D-4654-91C4-214B91FF8498}" destId="{E81BDFE1-1802-44A2-98DC-7909500E68F6}" srcOrd="1" destOrd="0" presId="urn:microsoft.com/office/officeart/2005/8/layout/radial6"/>
    <dgm:cxn modelId="{5DDCF172-1804-497C-B90A-026EA8E07282}" type="presParOf" srcId="{2F06C12B-168D-4654-91C4-214B91FF8498}" destId="{E816B3A8-DFDA-4AA2-916F-A4F5215E2FB9}" srcOrd="2" destOrd="0" presId="urn:microsoft.com/office/officeart/2005/8/layout/radial6"/>
    <dgm:cxn modelId="{F09EFB1E-B9EB-44B8-A6D0-951671840A35}" type="presParOf" srcId="{2F06C12B-168D-4654-91C4-214B91FF8498}" destId="{8E33E623-A2A8-4BC6-A52B-087372EDC446}" srcOrd="3" destOrd="0" presId="urn:microsoft.com/office/officeart/2005/8/layout/radial6"/>
    <dgm:cxn modelId="{23DBB617-E308-4AA4-9407-847AD9E7B259}" type="presParOf" srcId="{2F06C12B-168D-4654-91C4-214B91FF8498}" destId="{67DE5A60-2BE8-43D3-A36E-60DE5C0F7062}" srcOrd="4" destOrd="0" presId="urn:microsoft.com/office/officeart/2005/8/layout/radial6"/>
    <dgm:cxn modelId="{5FB51B39-3739-4573-B9D6-55E86FD033C2}" type="presParOf" srcId="{2F06C12B-168D-4654-91C4-214B91FF8498}" destId="{07A32B96-F60E-447F-8599-0539000B7670}" srcOrd="5" destOrd="0" presId="urn:microsoft.com/office/officeart/2005/8/layout/radial6"/>
    <dgm:cxn modelId="{7444B8A6-308E-491E-A299-BC9BD6F65896}" type="presParOf" srcId="{2F06C12B-168D-4654-91C4-214B91FF8498}" destId="{052F31B1-8B4F-4B1B-86B3-D11B322E2297}" srcOrd="6" destOrd="0" presId="urn:microsoft.com/office/officeart/2005/8/layout/radial6"/>
    <dgm:cxn modelId="{5A828D72-92A1-4E2D-A74C-C3C37F4CC999}" type="presParOf" srcId="{2F06C12B-168D-4654-91C4-214B91FF8498}" destId="{6D5F9BD6-49CF-4ED3-B0A2-209BB4C3E27B}" srcOrd="7" destOrd="0" presId="urn:microsoft.com/office/officeart/2005/8/layout/radial6"/>
    <dgm:cxn modelId="{E4F2A71B-E198-4C7D-A16D-70F8E41E2854}" type="presParOf" srcId="{2F06C12B-168D-4654-91C4-214B91FF8498}" destId="{3E9B8AAE-610F-43DD-98A2-2F43EB5276F2}" srcOrd="8" destOrd="0" presId="urn:microsoft.com/office/officeart/2005/8/layout/radial6"/>
    <dgm:cxn modelId="{AF4F9BB7-D552-41EC-986E-9AF5C387C875}" type="presParOf" srcId="{2F06C12B-168D-4654-91C4-214B91FF8498}" destId="{A90B0548-7FCC-4A1C-BEC4-142A61D27830}" srcOrd="9" destOrd="0" presId="urn:microsoft.com/office/officeart/2005/8/layout/radial6"/>
    <dgm:cxn modelId="{7BD85FB0-38AE-4C7C-A161-83EB138D40A3}" type="presParOf" srcId="{2F06C12B-168D-4654-91C4-214B91FF8498}" destId="{9F30BE96-15EC-408C-9138-92C24E427924}" srcOrd="10" destOrd="0" presId="urn:microsoft.com/office/officeart/2005/8/layout/radial6"/>
    <dgm:cxn modelId="{4CD7BC5D-CBA8-4C3E-A06D-35F8E3BF1832}" type="presParOf" srcId="{2F06C12B-168D-4654-91C4-214B91FF8498}" destId="{0F5CEC6F-487F-4C78-9EDB-7C23D73850A2}" srcOrd="11" destOrd="0" presId="urn:microsoft.com/office/officeart/2005/8/layout/radial6"/>
    <dgm:cxn modelId="{158E949D-E42A-4951-9109-F5F549547F40}" type="presParOf" srcId="{2F06C12B-168D-4654-91C4-214B91FF8498}" destId="{A685FC88-F3F4-45D9-8180-82AB47A89CD6}"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2866FF-FCDC-4474-B67F-B874AD8021C0}"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x-none"/>
        </a:p>
      </dgm:t>
    </dgm:pt>
    <dgm:pt modelId="{B553EE47-975C-4B38-B399-B2FC15EF5C78}">
      <dgm:prSet phldrT="[Texto]" custT="1"/>
      <dgm:spPr/>
      <dgm:t>
        <a:bodyPr/>
        <a:lstStyle/>
        <a:p>
          <a:r>
            <a:rPr lang="es-ES" sz="1600" dirty="0">
              <a:solidFill>
                <a:schemeClr val="tx1"/>
              </a:solidFill>
              <a:latin typeface="Arial Narrow" panose="020B0606020202030204" pitchFamily="34" charset="0"/>
            </a:rPr>
            <a:t>Legalidad,</a:t>
          </a:r>
          <a:endParaRPr lang="x-none" sz="1600" dirty="0">
            <a:solidFill>
              <a:schemeClr val="tx1"/>
            </a:solidFill>
          </a:endParaRPr>
        </a:p>
      </dgm:t>
    </dgm:pt>
    <dgm:pt modelId="{37892CB4-4958-4F79-9FBD-199E32772E29}" type="parTrans" cxnId="{A5EEC3E2-B829-4799-900C-706975DEB510}">
      <dgm:prSet/>
      <dgm:spPr/>
      <dgm:t>
        <a:bodyPr/>
        <a:lstStyle/>
        <a:p>
          <a:endParaRPr lang="x-none" sz="1600">
            <a:solidFill>
              <a:schemeClr val="tx1"/>
            </a:solidFill>
          </a:endParaRPr>
        </a:p>
      </dgm:t>
    </dgm:pt>
    <dgm:pt modelId="{56E84D44-CD13-40DB-9D51-EA897848094D}" type="sibTrans" cxnId="{A5EEC3E2-B829-4799-900C-706975DEB510}">
      <dgm:prSet/>
      <dgm:spPr/>
      <dgm:t>
        <a:bodyPr/>
        <a:lstStyle/>
        <a:p>
          <a:endParaRPr lang="x-none" sz="1600">
            <a:solidFill>
              <a:schemeClr val="tx1"/>
            </a:solidFill>
          </a:endParaRPr>
        </a:p>
      </dgm:t>
    </dgm:pt>
    <dgm:pt modelId="{75D80AE7-4EFD-4A2D-8941-A25A64E31733}">
      <dgm:prSet custT="1"/>
      <dgm:spPr/>
      <dgm:t>
        <a:bodyPr/>
        <a:lstStyle/>
        <a:p>
          <a:r>
            <a:rPr lang="es-ES" sz="1600">
              <a:solidFill>
                <a:schemeClr val="tx1"/>
              </a:solidFill>
              <a:latin typeface="Arial Narrow" panose="020B0606020202030204" pitchFamily="34" charset="0"/>
            </a:rPr>
            <a:t>Objetividad,</a:t>
          </a:r>
          <a:endParaRPr lang="es-MX" sz="1600" b="1" dirty="0">
            <a:solidFill>
              <a:schemeClr val="tx1"/>
            </a:solidFill>
            <a:latin typeface="Arial Narrow" panose="020B0606020202030204" pitchFamily="34" charset="0"/>
          </a:endParaRPr>
        </a:p>
      </dgm:t>
    </dgm:pt>
    <dgm:pt modelId="{E5013787-3E9E-4C90-9216-394C66B2FF3D}" type="parTrans" cxnId="{52D11B45-7278-4239-A848-A8A1E723E7E1}">
      <dgm:prSet/>
      <dgm:spPr/>
      <dgm:t>
        <a:bodyPr/>
        <a:lstStyle/>
        <a:p>
          <a:endParaRPr lang="x-none" sz="1600">
            <a:solidFill>
              <a:schemeClr val="tx1"/>
            </a:solidFill>
          </a:endParaRPr>
        </a:p>
      </dgm:t>
    </dgm:pt>
    <dgm:pt modelId="{B3BB9988-2775-49D0-B829-3F71B284769C}" type="sibTrans" cxnId="{52D11B45-7278-4239-A848-A8A1E723E7E1}">
      <dgm:prSet/>
      <dgm:spPr/>
      <dgm:t>
        <a:bodyPr/>
        <a:lstStyle/>
        <a:p>
          <a:endParaRPr lang="x-none" sz="1600">
            <a:solidFill>
              <a:schemeClr val="tx1"/>
            </a:solidFill>
          </a:endParaRPr>
        </a:p>
      </dgm:t>
    </dgm:pt>
    <dgm:pt modelId="{3F8A9826-B644-4F60-AAF5-62DF1070D694}">
      <dgm:prSet custT="1"/>
      <dgm:spPr/>
      <dgm:t>
        <a:bodyPr/>
        <a:lstStyle/>
        <a:p>
          <a:r>
            <a:rPr lang="es-ES" sz="1600">
              <a:solidFill>
                <a:schemeClr val="tx1"/>
              </a:solidFill>
              <a:latin typeface="Arial Narrow" panose="020B0606020202030204" pitchFamily="34" charset="0"/>
            </a:rPr>
            <a:t>Profesionalismo,</a:t>
          </a:r>
          <a:endParaRPr lang="es-MX" sz="1600" b="1" dirty="0">
            <a:solidFill>
              <a:schemeClr val="tx1"/>
            </a:solidFill>
            <a:latin typeface="Arial Narrow" panose="020B0606020202030204" pitchFamily="34" charset="0"/>
          </a:endParaRPr>
        </a:p>
      </dgm:t>
    </dgm:pt>
    <dgm:pt modelId="{74F7BEA6-E50E-457C-9E79-2831EB472505}" type="parTrans" cxnId="{2023632F-E109-4066-8E86-4BE922B6803E}">
      <dgm:prSet/>
      <dgm:spPr/>
      <dgm:t>
        <a:bodyPr/>
        <a:lstStyle/>
        <a:p>
          <a:endParaRPr lang="x-none" sz="1600">
            <a:solidFill>
              <a:schemeClr val="tx1"/>
            </a:solidFill>
          </a:endParaRPr>
        </a:p>
      </dgm:t>
    </dgm:pt>
    <dgm:pt modelId="{20CBCA02-8064-4C59-B48C-72D894CA474E}" type="sibTrans" cxnId="{2023632F-E109-4066-8E86-4BE922B6803E}">
      <dgm:prSet/>
      <dgm:spPr/>
      <dgm:t>
        <a:bodyPr/>
        <a:lstStyle/>
        <a:p>
          <a:endParaRPr lang="x-none" sz="1600">
            <a:solidFill>
              <a:schemeClr val="tx1"/>
            </a:solidFill>
          </a:endParaRPr>
        </a:p>
      </dgm:t>
    </dgm:pt>
    <dgm:pt modelId="{D645EC48-2337-4A87-8319-9356D0F229B7}">
      <dgm:prSet custT="1"/>
      <dgm:spPr/>
      <dgm:t>
        <a:bodyPr/>
        <a:lstStyle/>
        <a:p>
          <a:r>
            <a:rPr lang="es-ES" sz="1600">
              <a:solidFill>
                <a:schemeClr val="tx1"/>
              </a:solidFill>
              <a:latin typeface="Arial Narrow" panose="020B0606020202030204" pitchFamily="34" charset="0"/>
            </a:rPr>
            <a:t>Honradez, </a:t>
          </a:r>
          <a:endParaRPr lang="es-MX" sz="1600" b="1" dirty="0">
            <a:solidFill>
              <a:schemeClr val="tx1"/>
            </a:solidFill>
            <a:latin typeface="Arial Narrow" panose="020B0606020202030204" pitchFamily="34" charset="0"/>
          </a:endParaRPr>
        </a:p>
      </dgm:t>
    </dgm:pt>
    <dgm:pt modelId="{3ACE3389-9BF1-4A28-911A-7D5ED50DB66E}" type="parTrans" cxnId="{28982AD5-93FD-4D44-BE7D-36F2B595F9AE}">
      <dgm:prSet/>
      <dgm:spPr/>
      <dgm:t>
        <a:bodyPr/>
        <a:lstStyle/>
        <a:p>
          <a:endParaRPr lang="x-none" sz="1600">
            <a:solidFill>
              <a:schemeClr val="tx1"/>
            </a:solidFill>
          </a:endParaRPr>
        </a:p>
      </dgm:t>
    </dgm:pt>
    <dgm:pt modelId="{33730195-35AB-478D-83A3-7462476B9211}" type="sibTrans" cxnId="{28982AD5-93FD-4D44-BE7D-36F2B595F9AE}">
      <dgm:prSet/>
      <dgm:spPr/>
      <dgm:t>
        <a:bodyPr/>
        <a:lstStyle/>
        <a:p>
          <a:endParaRPr lang="x-none" sz="1600">
            <a:solidFill>
              <a:schemeClr val="tx1"/>
            </a:solidFill>
          </a:endParaRPr>
        </a:p>
      </dgm:t>
    </dgm:pt>
    <dgm:pt modelId="{E2013F0C-57E8-4E4D-8811-BCF5DC2C2E85}">
      <dgm:prSet custT="1"/>
      <dgm:spPr/>
      <dgm:t>
        <a:bodyPr/>
        <a:lstStyle/>
        <a:p>
          <a:r>
            <a:rPr lang="es-ES" sz="1600">
              <a:solidFill>
                <a:schemeClr val="tx1"/>
              </a:solidFill>
              <a:latin typeface="Arial Narrow" panose="020B0606020202030204" pitchFamily="34" charset="0"/>
            </a:rPr>
            <a:t>Lealtad, </a:t>
          </a:r>
          <a:endParaRPr lang="es-MX" sz="1600" b="1" dirty="0">
            <a:solidFill>
              <a:schemeClr val="tx1"/>
            </a:solidFill>
            <a:latin typeface="Arial Narrow" panose="020B0606020202030204" pitchFamily="34" charset="0"/>
          </a:endParaRPr>
        </a:p>
      </dgm:t>
    </dgm:pt>
    <dgm:pt modelId="{CBF81318-22FB-4A3F-8CDC-AD994E4391F5}" type="parTrans" cxnId="{1A54BF46-E900-469C-B242-DF8DB35B03E5}">
      <dgm:prSet/>
      <dgm:spPr/>
      <dgm:t>
        <a:bodyPr/>
        <a:lstStyle/>
        <a:p>
          <a:endParaRPr lang="x-none" sz="1600">
            <a:solidFill>
              <a:schemeClr val="tx1"/>
            </a:solidFill>
          </a:endParaRPr>
        </a:p>
      </dgm:t>
    </dgm:pt>
    <dgm:pt modelId="{D7127CFE-1A9A-4341-90DC-EACA22A11E94}" type="sibTrans" cxnId="{1A54BF46-E900-469C-B242-DF8DB35B03E5}">
      <dgm:prSet/>
      <dgm:spPr/>
      <dgm:t>
        <a:bodyPr/>
        <a:lstStyle/>
        <a:p>
          <a:endParaRPr lang="x-none" sz="1600">
            <a:solidFill>
              <a:schemeClr val="tx1"/>
            </a:solidFill>
          </a:endParaRPr>
        </a:p>
      </dgm:t>
    </dgm:pt>
    <dgm:pt modelId="{97BD62E6-E20B-4FB6-ADD1-964DE2728106}">
      <dgm:prSet custT="1"/>
      <dgm:spPr/>
      <dgm:t>
        <a:bodyPr/>
        <a:lstStyle/>
        <a:p>
          <a:r>
            <a:rPr lang="es-ES" sz="1600">
              <a:solidFill>
                <a:schemeClr val="tx1"/>
              </a:solidFill>
              <a:latin typeface="Arial Narrow" panose="020B0606020202030204" pitchFamily="34" charset="0"/>
            </a:rPr>
            <a:t>Imparcialidad, </a:t>
          </a:r>
          <a:endParaRPr lang="es-MX" sz="1600" b="1" dirty="0">
            <a:solidFill>
              <a:schemeClr val="tx1"/>
            </a:solidFill>
            <a:latin typeface="Arial Narrow" panose="020B0606020202030204" pitchFamily="34" charset="0"/>
          </a:endParaRPr>
        </a:p>
      </dgm:t>
    </dgm:pt>
    <dgm:pt modelId="{33E4A9C8-4C4B-403A-93A7-8FE802552E26}" type="parTrans" cxnId="{2C53C106-5465-4201-9EC7-3C57CA8A622E}">
      <dgm:prSet/>
      <dgm:spPr/>
      <dgm:t>
        <a:bodyPr/>
        <a:lstStyle/>
        <a:p>
          <a:endParaRPr lang="x-none" sz="1600">
            <a:solidFill>
              <a:schemeClr val="tx1"/>
            </a:solidFill>
          </a:endParaRPr>
        </a:p>
      </dgm:t>
    </dgm:pt>
    <dgm:pt modelId="{441396A8-0FB8-4A13-AADA-71D717560233}" type="sibTrans" cxnId="{2C53C106-5465-4201-9EC7-3C57CA8A622E}">
      <dgm:prSet/>
      <dgm:spPr/>
      <dgm:t>
        <a:bodyPr/>
        <a:lstStyle/>
        <a:p>
          <a:endParaRPr lang="x-none" sz="1600">
            <a:solidFill>
              <a:schemeClr val="tx1"/>
            </a:solidFill>
          </a:endParaRPr>
        </a:p>
      </dgm:t>
    </dgm:pt>
    <dgm:pt modelId="{1C2824CE-3393-4A72-BD91-E2616E90B09D}">
      <dgm:prSet custT="1"/>
      <dgm:spPr/>
      <dgm:t>
        <a:bodyPr/>
        <a:lstStyle/>
        <a:p>
          <a:r>
            <a:rPr lang="es-ES" sz="1600">
              <a:solidFill>
                <a:schemeClr val="tx1"/>
              </a:solidFill>
              <a:latin typeface="Arial Narrow" panose="020B0606020202030204" pitchFamily="34" charset="0"/>
            </a:rPr>
            <a:t>Eficiencia, </a:t>
          </a:r>
          <a:endParaRPr lang="es-MX" sz="1600" b="1" dirty="0">
            <a:solidFill>
              <a:schemeClr val="tx1"/>
            </a:solidFill>
            <a:latin typeface="Arial Narrow" panose="020B0606020202030204" pitchFamily="34" charset="0"/>
          </a:endParaRPr>
        </a:p>
      </dgm:t>
    </dgm:pt>
    <dgm:pt modelId="{09D231BC-6D94-4CA2-8B00-9E96D2EEDE4E}" type="parTrans" cxnId="{A1C7364A-D865-439D-A717-6CEA1C0DC177}">
      <dgm:prSet/>
      <dgm:spPr/>
      <dgm:t>
        <a:bodyPr/>
        <a:lstStyle/>
        <a:p>
          <a:endParaRPr lang="x-none" sz="1600">
            <a:solidFill>
              <a:schemeClr val="tx1"/>
            </a:solidFill>
          </a:endParaRPr>
        </a:p>
      </dgm:t>
    </dgm:pt>
    <dgm:pt modelId="{66B2D696-92B4-4CE1-89A3-6560EEC0CF4E}" type="sibTrans" cxnId="{A1C7364A-D865-439D-A717-6CEA1C0DC177}">
      <dgm:prSet/>
      <dgm:spPr/>
      <dgm:t>
        <a:bodyPr/>
        <a:lstStyle/>
        <a:p>
          <a:endParaRPr lang="x-none" sz="1600">
            <a:solidFill>
              <a:schemeClr val="tx1"/>
            </a:solidFill>
          </a:endParaRPr>
        </a:p>
      </dgm:t>
    </dgm:pt>
    <dgm:pt modelId="{BDD63A77-B153-4D50-8B5E-F3E534490A9E}">
      <dgm:prSet custT="1"/>
      <dgm:spPr/>
      <dgm:t>
        <a:bodyPr/>
        <a:lstStyle/>
        <a:p>
          <a:r>
            <a:rPr lang="es-ES" sz="1600">
              <a:solidFill>
                <a:schemeClr val="tx1"/>
              </a:solidFill>
              <a:latin typeface="Arial Narrow" panose="020B0606020202030204" pitchFamily="34" charset="0"/>
            </a:rPr>
            <a:t>Eficacia, </a:t>
          </a:r>
          <a:endParaRPr lang="es-MX" sz="1600" b="1" dirty="0">
            <a:solidFill>
              <a:schemeClr val="tx1"/>
            </a:solidFill>
            <a:latin typeface="Arial Narrow" panose="020B0606020202030204" pitchFamily="34" charset="0"/>
          </a:endParaRPr>
        </a:p>
      </dgm:t>
    </dgm:pt>
    <dgm:pt modelId="{FC8E1C05-35C4-48A1-90BB-5D6FB65FA318}" type="parTrans" cxnId="{068C34FD-2734-4491-B706-50880A2E0D49}">
      <dgm:prSet/>
      <dgm:spPr/>
      <dgm:t>
        <a:bodyPr/>
        <a:lstStyle/>
        <a:p>
          <a:endParaRPr lang="x-none" sz="1600">
            <a:solidFill>
              <a:schemeClr val="tx1"/>
            </a:solidFill>
          </a:endParaRPr>
        </a:p>
      </dgm:t>
    </dgm:pt>
    <dgm:pt modelId="{CA1082E8-AFB7-430E-A87E-12D55EF3A0FA}" type="sibTrans" cxnId="{068C34FD-2734-4491-B706-50880A2E0D49}">
      <dgm:prSet/>
      <dgm:spPr/>
      <dgm:t>
        <a:bodyPr/>
        <a:lstStyle/>
        <a:p>
          <a:endParaRPr lang="x-none" sz="1600">
            <a:solidFill>
              <a:schemeClr val="tx1"/>
            </a:solidFill>
          </a:endParaRPr>
        </a:p>
      </dgm:t>
    </dgm:pt>
    <dgm:pt modelId="{D830CCCE-7B7F-4B6C-A487-AF52DC942E5D}">
      <dgm:prSet custT="1"/>
      <dgm:spPr/>
      <dgm:t>
        <a:bodyPr/>
        <a:lstStyle/>
        <a:p>
          <a:r>
            <a:rPr lang="es-ES" sz="1600">
              <a:solidFill>
                <a:schemeClr val="tx1"/>
              </a:solidFill>
              <a:latin typeface="Arial Narrow" panose="020B0606020202030204" pitchFamily="34" charset="0"/>
            </a:rPr>
            <a:t>Equidad, </a:t>
          </a:r>
          <a:endParaRPr lang="es-MX" sz="1600" b="1" dirty="0">
            <a:solidFill>
              <a:schemeClr val="tx1"/>
            </a:solidFill>
            <a:latin typeface="Arial Narrow" panose="020B0606020202030204" pitchFamily="34" charset="0"/>
          </a:endParaRPr>
        </a:p>
      </dgm:t>
    </dgm:pt>
    <dgm:pt modelId="{43E98A94-56F1-4CF6-B462-39BAD77BE71D}" type="parTrans" cxnId="{774DEC7E-4F41-4336-A6EA-9BF067C78948}">
      <dgm:prSet/>
      <dgm:spPr/>
      <dgm:t>
        <a:bodyPr/>
        <a:lstStyle/>
        <a:p>
          <a:endParaRPr lang="x-none" sz="1600">
            <a:solidFill>
              <a:schemeClr val="tx1"/>
            </a:solidFill>
          </a:endParaRPr>
        </a:p>
      </dgm:t>
    </dgm:pt>
    <dgm:pt modelId="{774B5DC7-E02B-4A2D-8017-8339F68C82C5}" type="sibTrans" cxnId="{774DEC7E-4F41-4336-A6EA-9BF067C78948}">
      <dgm:prSet/>
      <dgm:spPr/>
      <dgm:t>
        <a:bodyPr/>
        <a:lstStyle/>
        <a:p>
          <a:endParaRPr lang="x-none" sz="1600">
            <a:solidFill>
              <a:schemeClr val="tx1"/>
            </a:solidFill>
          </a:endParaRPr>
        </a:p>
      </dgm:t>
    </dgm:pt>
    <dgm:pt modelId="{5F2EF1A5-6239-4085-9164-5EE0B0FCC039}">
      <dgm:prSet custT="1"/>
      <dgm:spPr/>
      <dgm:t>
        <a:bodyPr/>
        <a:lstStyle/>
        <a:p>
          <a:r>
            <a:rPr lang="es-ES" sz="1600">
              <a:solidFill>
                <a:schemeClr val="tx1"/>
              </a:solidFill>
              <a:latin typeface="Arial Narrow" panose="020B0606020202030204" pitchFamily="34" charset="0"/>
            </a:rPr>
            <a:t>Transparencia, </a:t>
          </a:r>
          <a:endParaRPr lang="es-MX" sz="1600" b="1" dirty="0">
            <a:solidFill>
              <a:schemeClr val="tx1"/>
            </a:solidFill>
            <a:latin typeface="Arial Narrow" panose="020B0606020202030204" pitchFamily="34" charset="0"/>
          </a:endParaRPr>
        </a:p>
      </dgm:t>
    </dgm:pt>
    <dgm:pt modelId="{C85B6EFF-FEDC-4145-B55A-1AD5984E505D}" type="parTrans" cxnId="{9AAF15D3-06DF-46EA-8BB5-FD84DF62F28E}">
      <dgm:prSet/>
      <dgm:spPr/>
      <dgm:t>
        <a:bodyPr/>
        <a:lstStyle/>
        <a:p>
          <a:endParaRPr lang="x-none" sz="1600">
            <a:solidFill>
              <a:schemeClr val="tx1"/>
            </a:solidFill>
          </a:endParaRPr>
        </a:p>
      </dgm:t>
    </dgm:pt>
    <dgm:pt modelId="{F87E1C12-C59C-43B7-8A00-861760EFE714}" type="sibTrans" cxnId="{9AAF15D3-06DF-46EA-8BB5-FD84DF62F28E}">
      <dgm:prSet/>
      <dgm:spPr/>
      <dgm:t>
        <a:bodyPr/>
        <a:lstStyle/>
        <a:p>
          <a:endParaRPr lang="x-none" sz="1600">
            <a:solidFill>
              <a:schemeClr val="tx1"/>
            </a:solidFill>
          </a:endParaRPr>
        </a:p>
      </dgm:t>
    </dgm:pt>
    <dgm:pt modelId="{BDD5C4B8-A458-4530-A6DE-58B124793FB1}">
      <dgm:prSet custT="1"/>
      <dgm:spPr/>
      <dgm:t>
        <a:bodyPr/>
        <a:lstStyle/>
        <a:p>
          <a:r>
            <a:rPr lang="es-ES" sz="1600">
              <a:solidFill>
                <a:schemeClr val="tx1"/>
              </a:solidFill>
              <a:latin typeface="Arial Narrow" panose="020B0606020202030204" pitchFamily="34" charset="0"/>
            </a:rPr>
            <a:t>Economía, </a:t>
          </a:r>
          <a:endParaRPr lang="es-MX" sz="1600" b="1" dirty="0">
            <a:solidFill>
              <a:schemeClr val="tx1"/>
            </a:solidFill>
            <a:latin typeface="Arial Narrow" panose="020B0606020202030204" pitchFamily="34" charset="0"/>
          </a:endParaRPr>
        </a:p>
      </dgm:t>
    </dgm:pt>
    <dgm:pt modelId="{314CBCDE-6BA4-4448-97E7-AEBCF1D67387}" type="parTrans" cxnId="{B6F4F556-5E87-46B7-B19F-A704B3EB619B}">
      <dgm:prSet/>
      <dgm:spPr/>
      <dgm:t>
        <a:bodyPr/>
        <a:lstStyle/>
        <a:p>
          <a:endParaRPr lang="x-none" sz="1600">
            <a:solidFill>
              <a:schemeClr val="tx1"/>
            </a:solidFill>
          </a:endParaRPr>
        </a:p>
      </dgm:t>
    </dgm:pt>
    <dgm:pt modelId="{0F72F254-7156-419B-AC17-AD75190CBE88}" type="sibTrans" cxnId="{B6F4F556-5E87-46B7-B19F-A704B3EB619B}">
      <dgm:prSet/>
      <dgm:spPr/>
      <dgm:t>
        <a:bodyPr/>
        <a:lstStyle/>
        <a:p>
          <a:endParaRPr lang="x-none" sz="1600">
            <a:solidFill>
              <a:schemeClr val="tx1"/>
            </a:solidFill>
          </a:endParaRPr>
        </a:p>
      </dgm:t>
    </dgm:pt>
    <dgm:pt modelId="{AD07B8BA-91D6-4060-A778-E25A722F3A92}">
      <dgm:prSet custT="1"/>
      <dgm:spPr/>
      <dgm:t>
        <a:bodyPr/>
        <a:lstStyle/>
        <a:p>
          <a:r>
            <a:rPr lang="es-ES" sz="1600">
              <a:solidFill>
                <a:schemeClr val="tx1"/>
              </a:solidFill>
              <a:latin typeface="Arial Narrow" panose="020B0606020202030204" pitchFamily="34" charset="0"/>
            </a:rPr>
            <a:t>Integridad y</a:t>
          </a:r>
          <a:endParaRPr lang="es-MX" sz="1600" b="1" dirty="0">
            <a:solidFill>
              <a:schemeClr val="tx1"/>
            </a:solidFill>
            <a:latin typeface="Arial Narrow" panose="020B0606020202030204" pitchFamily="34" charset="0"/>
          </a:endParaRPr>
        </a:p>
      </dgm:t>
    </dgm:pt>
    <dgm:pt modelId="{886C9F1D-73C6-405E-BD14-2429270ECB03}" type="parTrans" cxnId="{59598ADF-71D6-495B-A219-1C0B7202E93B}">
      <dgm:prSet/>
      <dgm:spPr/>
      <dgm:t>
        <a:bodyPr/>
        <a:lstStyle/>
        <a:p>
          <a:endParaRPr lang="x-none" sz="1600">
            <a:solidFill>
              <a:schemeClr val="tx1"/>
            </a:solidFill>
          </a:endParaRPr>
        </a:p>
      </dgm:t>
    </dgm:pt>
    <dgm:pt modelId="{0B9FC45D-DAC7-4D56-9CC7-AC1D187FF189}" type="sibTrans" cxnId="{59598ADF-71D6-495B-A219-1C0B7202E93B}">
      <dgm:prSet/>
      <dgm:spPr/>
      <dgm:t>
        <a:bodyPr/>
        <a:lstStyle/>
        <a:p>
          <a:endParaRPr lang="x-none" sz="1600">
            <a:solidFill>
              <a:schemeClr val="tx1"/>
            </a:solidFill>
          </a:endParaRPr>
        </a:p>
      </dgm:t>
    </dgm:pt>
    <dgm:pt modelId="{45D21259-8AD9-4E60-AB30-0F7DA7F39636}">
      <dgm:prSet custT="1"/>
      <dgm:spPr/>
      <dgm:t>
        <a:bodyPr/>
        <a:lstStyle/>
        <a:p>
          <a:r>
            <a:rPr lang="es-ES" sz="1600">
              <a:solidFill>
                <a:schemeClr val="tx1"/>
              </a:solidFill>
              <a:latin typeface="Arial Narrow" panose="020B0606020202030204" pitchFamily="34" charset="0"/>
            </a:rPr>
            <a:t>Competencia por mérito.</a:t>
          </a:r>
          <a:endParaRPr lang="es-MX" sz="1600" b="1" dirty="0">
            <a:solidFill>
              <a:schemeClr val="tx1"/>
            </a:solidFill>
            <a:latin typeface="Arial Narrow" panose="020B0606020202030204" pitchFamily="34" charset="0"/>
          </a:endParaRPr>
        </a:p>
      </dgm:t>
    </dgm:pt>
    <dgm:pt modelId="{7FFB6279-CC3C-4DFA-97D2-8FCBE3F9E1EB}" type="parTrans" cxnId="{7B1ADFAF-B9C4-4B7C-BDA7-675AF6A7982C}">
      <dgm:prSet/>
      <dgm:spPr/>
      <dgm:t>
        <a:bodyPr/>
        <a:lstStyle/>
        <a:p>
          <a:endParaRPr lang="x-none" sz="1600">
            <a:solidFill>
              <a:schemeClr val="tx1"/>
            </a:solidFill>
          </a:endParaRPr>
        </a:p>
      </dgm:t>
    </dgm:pt>
    <dgm:pt modelId="{0E5BBEBB-C45A-4CF2-8A82-942344C56B91}" type="sibTrans" cxnId="{7B1ADFAF-B9C4-4B7C-BDA7-675AF6A7982C}">
      <dgm:prSet/>
      <dgm:spPr/>
      <dgm:t>
        <a:bodyPr/>
        <a:lstStyle/>
        <a:p>
          <a:endParaRPr lang="x-none" sz="1600">
            <a:solidFill>
              <a:schemeClr val="tx1"/>
            </a:solidFill>
          </a:endParaRPr>
        </a:p>
      </dgm:t>
    </dgm:pt>
    <dgm:pt modelId="{1F06FD7C-07A2-4E95-BDE0-D68365234783}">
      <dgm:prSet custT="1"/>
      <dgm:spPr/>
      <dgm:t>
        <a:bodyPr/>
        <a:lstStyle/>
        <a:p>
          <a:r>
            <a:rPr lang="es-ES" sz="1600" b="1" u="sng" dirty="0">
              <a:solidFill>
                <a:schemeClr val="tx1"/>
              </a:solidFill>
              <a:latin typeface="Arial Narrow" panose="020B0606020202030204" pitchFamily="34" charset="0"/>
            </a:rPr>
            <a:t>Actuación ética </a:t>
          </a:r>
          <a:r>
            <a:rPr lang="es-ES" sz="1600" dirty="0">
              <a:solidFill>
                <a:schemeClr val="tx1"/>
              </a:solidFill>
              <a:latin typeface="Arial Narrow" panose="020B0606020202030204" pitchFamily="34" charset="0"/>
            </a:rPr>
            <a:t>y responsable de cada servidor público.</a:t>
          </a:r>
          <a:endParaRPr lang="x-none" sz="1600" dirty="0">
            <a:solidFill>
              <a:schemeClr val="tx1"/>
            </a:solidFill>
          </a:endParaRPr>
        </a:p>
      </dgm:t>
    </dgm:pt>
    <dgm:pt modelId="{143FAA7B-6AEF-4B6D-B4EF-BF8A52A74124}" type="parTrans" cxnId="{88DFDDBE-D492-45D0-BD5D-7B4B40BB2984}">
      <dgm:prSet/>
      <dgm:spPr/>
      <dgm:t>
        <a:bodyPr/>
        <a:lstStyle/>
        <a:p>
          <a:endParaRPr lang="x-none" sz="1600">
            <a:solidFill>
              <a:schemeClr val="tx1"/>
            </a:solidFill>
          </a:endParaRPr>
        </a:p>
      </dgm:t>
    </dgm:pt>
    <dgm:pt modelId="{BAEC4B87-1C29-468E-968A-B243C54D2B82}" type="sibTrans" cxnId="{88DFDDBE-D492-45D0-BD5D-7B4B40BB2984}">
      <dgm:prSet/>
      <dgm:spPr/>
      <dgm:t>
        <a:bodyPr/>
        <a:lstStyle/>
        <a:p>
          <a:endParaRPr lang="x-none" sz="1600">
            <a:solidFill>
              <a:schemeClr val="tx1"/>
            </a:solidFill>
          </a:endParaRPr>
        </a:p>
      </dgm:t>
    </dgm:pt>
    <dgm:pt modelId="{DC3A29D5-94F5-487E-AB90-F9A699AFC0CF}" type="pres">
      <dgm:prSet presAssocID="{082866FF-FCDC-4474-B67F-B874AD8021C0}" presName="diagram" presStyleCnt="0">
        <dgm:presLayoutVars>
          <dgm:dir/>
          <dgm:resizeHandles val="exact"/>
        </dgm:presLayoutVars>
      </dgm:prSet>
      <dgm:spPr/>
    </dgm:pt>
    <dgm:pt modelId="{08215669-DA8B-400B-8744-403314BDB383}" type="pres">
      <dgm:prSet presAssocID="{B553EE47-975C-4B38-B399-B2FC15EF5C78}" presName="node" presStyleLbl="node1" presStyleIdx="0" presStyleCnt="14">
        <dgm:presLayoutVars>
          <dgm:bulletEnabled val="1"/>
        </dgm:presLayoutVars>
      </dgm:prSet>
      <dgm:spPr/>
    </dgm:pt>
    <dgm:pt modelId="{CCE22F67-4B24-4B36-B6FB-738C6EE26294}" type="pres">
      <dgm:prSet presAssocID="{56E84D44-CD13-40DB-9D51-EA897848094D}" presName="sibTrans" presStyleCnt="0"/>
      <dgm:spPr/>
    </dgm:pt>
    <dgm:pt modelId="{5A81A75A-F3A9-4EEF-B53C-E344CAB873B7}" type="pres">
      <dgm:prSet presAssocID="{75D80AE7-4EFD-4A2D-8941-A25A64E31733}" presName="node" presStyleLbl="node1" presStyleIdx="1" presStyleCnt="14">
        <dgm:presLayoutVars>
          <dgm:bulletEnabled val="1"/>
        </dgm:presLayoutVars>
      </dgm:prSet>
      <dgm:spPr/>
    </dgm:pt>
    <dgm:pt modelId="{733B567B-0585-4F6F-9F1E-689C61C4EC17}" type="pres">
      <dgm:prSet presAssocID="{B3BB9988-2775-49D0-B829-3F71B284769C}" presName="sibTrans" presStyleCnt="0"/>
      <dgm:spPr/>
    </dgm:pt>
    <dgm:pt modelId="{CF679FB0-65B1-415C-AD3C-6799B3A2F5F6}" type="pres">
      <dgm:prSet presAssocID="{3F8A9826-B644-4F60-AAF5-62DF1070D694}" presName="node" presStyleLbl="node1" presStyleIdx="2" presStyleCnt="14">
        <dgm:presLayoutVars>
          <dgm:bulletEnabled val="1"/>
        </dgm:presLayoutVars>
      </dgm:prSet>
      <dgm:spPr/>
    </dgm:pt>
    <dgm:pt modelId="{774546BD-1160-4A02-AF45-AB2A4CFEC713}" type="pres">
      <dgm:prSet presAssocID="{20CBCA02-8064-4C59-B48C-72D894CA474E}" presName="sibTrans" presStyleCnt="0"/>
      <dgm:spPr/>
    </dgm:pt>
    <dgm:pt modelId="{13769422-7314-4FD8-B4AE-E9B5E8599D1B}" type="pres">
      <dgm:prSet presAssocID="{D645EC48-2337-4A87-8319-9356D0F229B7}" presName="node" presStyleLbl="node1" presStyleIdx="3" presStyleCnt="14">
        <dgm:presLayoutVars>
          <dgm:bulletEnabled val="1"/>
        </dgm:presLayoutVars>
      </dgm:prSet>
      <dgm:spPr/>
    </dgm:pt>
    <dgm:pt modelId="{327667DA-EC3D-4EA6-B458-C461A0CF4302}" type="pres">
      <dgm:prSet presAssocID="{33730195-35AB-478D-83A3-7462476B9211}" presName="sibTrans" presStyleCnt="0"/>
      <dgm:spPr/>
    </dgm:pt>
    <dgm:pt modelId="{80066D72-AF33-485E-8E96-B67203C91E4B}" type="pres">
      <dgm:prSet presAssocID="{E2013F0C-57E8-4E4D-8811-BCF5DC2C2E85}" presName="node" presStyleLbl="node1" presStyleIdx="4" presStyleCnt="14">
        <dgm:presLayoutVars>
          <dgm:bulletEnabled val="1"/>
        </dgm:presLayoutVars>
      </dgm:prSet>
      <dgm:spPr/>
    </dgm:pt>
    <dgm:pt modelId="{0C6270B3-F692-4F99-B4EF-9EE725DF4ADB}" type="pres">
      <dgm:prSet presAssocID="{D7127CFE-1A9A-4341-90DC-EACA22A11E94}" presName="sibTrans" presStyleCnt="0"/>
      <dgm:spPr/>
    </dgm:pt>
    <dgm:pt modelId="{4357A78A-CF60-46BB-B325-1D2351E8D55E}" type="pres">
      <dgm:prSet presAssocID="{97BD62E6-E20B-4FB6-ADD1-964DE2728106}" presName="node" presStyleLbl="node1" presStyleIdx="5" presStyleCnt="14">
        <dgm:presLayoutVars>
          <dgm:bulletEnabled val="1"/>
        </dgm:presLayoutVars>
      </dgm:prSet>
      <dgm:spPr/>
    </dgm:pt>
    <dgm:pt modelId="{5707A6FC-4EC5-4B0E-962F-0CB0CFF29596}" type="pres">
      <dgm:prSet presAssocID="{441396A8-0FB8-4A13-AADA-71D717560233}" presName="sibTrans" presStyleCnt="0"/>
      <dgm:spPr/>
    </dgm:pt>
    <dgm:pt modelId="{DCA9B9C6-D6D0-4719-891D-34D2A87BD0F5}" type="pres">
      <dgm:prSet presAssocID="{1C2824CE-3393-4A72-BD91-E2616E90B09D}" presName="node" presStyleLbl="node1" presStyleIdx="6" presStyleCnt="14">
        <dgm:presLayoutVars>
          <dgm:bulletEnabled val="1"/>
        </dgm:presLayoutVars>
      </dgm:prSet>
      <dgm:spPr/>
    </dgm:pt>
    <dgm:pt modelId="{80B3CA37-C35E-48CE-8B1F-93E3D1CF3F02}" type="pres">
      <dgm:prSet presAssocID="{66B2D696-92B4-4CE1-89A3-6560EEC0CF4E}" presName="sibTrans" presStyleCnt="0"/>
      <dgm:spPr/>
    </dgm:pt>
    <dgm:pt modelId="{7E6C2D1C-CA08-40F4-B545-55118781B9F5}" type="pres">
      <dgm:prSet presAssocID="{BDD63A77-B153-4D50-8B5E-F3E534490A9E}" presName="node" presStyleLbl="node1" presStyleIdx="7" presStyleCnt="14">
        <dgm:presLayoutVars>
          <dgm:bulletEnabled val="1"/>
        </dgm:presLayoutVars>
      </dgm:prSet>
      <dgm:spPr/>
    </dgm:pt>
    <dgm:pt modelId="{CF7C289B-12AD-4BA0-972C-8C93BFC41318}" type="pres">
      <dgm:prSet presAssocID="{CA1082E8-AFB7-430E-A87E-12D55EF3A0FA}" presName="sibTrans" presStyleCnt="0"/>
      <dgm:spPr/>
    </dgm:pt>
    <dgm:pt modelId="{530B3D9E-2D80-435C-91BA-C04D25098FC5}" type="pres">
      <dgm:prSet presAssocID="{D830CCCE-7B7F-4B6C-A487-AF52DC942E5D}" presName="node" presStyleLbl="node1" presStyleIdx="8" presStyleCnt="14">
        <dgm:presLayoutVars>
          <dgm:bulletEnabled val="1"/>
        </dgm:presLayoutVars>
      </dgm:prSet>
      <dgm:spPr/>
    </dgm:pt>
    <dgm:pt modelId="{D8D9D45D-D461-448D-A4A1-BFD548B65229}" type="pres">
      <dgm:prSet presAssocID="{774B5DC7-E02B-4A2D-8017-8339F68C82C5}" presName="sibTrans" presStyleCnt="0"/>
      <dgm:spPr/>
    </dgm:pt>
    <dgm:pt modelId="{3DD4EA42-3560-4E24-BED6-9F873750FEA2}" type="pres">
      <dgm:prSet presAssocID="{5F2EF1A5-6239-4085-9164-5EE0B0FCC039}" presName="node" presStyleLbl="node1" presStyleIdx="9" presStyleCnt="14">
        <dgm:presLayoutVars>
          <dgm:bulletEnabled val="1"/>
        </dgm:presLayoutVars>
      </dgm:prSet>
      <dgm:spPr/>
    </dgm:pt>
    <dgm:pt modelId="{21CECEBB-7B12-4962-9321-E6E412EFDB1C}" type="pres">
      <dgm:prSet presAssocID="{F87E1C12-C59C-43B7-8A00-861760EFE714}" presName="sibTrans" presStyleCnt="0"/>
      <dgm:spPr/>
    </dgm:pt>
    <dgm:pt modelId="{17B2E13A-9A9F-4ED4-85CE-A983C7F07784}" type="pres">
      <dgm:prSet presAssocID="{BDD5C4B8-A458-4530-A6DE-58B124793FB1}" presName="node" presStyleLbl="node1" presStyleIdx="10" presStyleCnt="14">
        <dgm:presLayoutVars>
          <dgm:bulletEnabled val="1"/>
        </dgm:presLayoutVars>
      </dgm:prSet>
      <dgm:spPr/>
    </dgm:pt>
    <dgm:pt modelId="{4E616BEC-E6EB-4DD6-B28D-4FE3E43195BE}" type="pres">
      <dgm:prSet presAssocID="{0F72F254-7156-419B-AC17-AD75190CBE88}" presName="sibTrans" presStyleCnt="0"/>
      <dgm:spPr/>
    </dgm:pt>
    <dgm:pt modelId="{4F19ABDA-18F1-479D-A111-D7E5C578C683}" type="pres">
      <dgm:prSet presAssocID="{AD07B8BA-91D6-4060-A778-E25A722F3A92}" presName="node" presStyleLbl="node1" presStyleIdx="11" presStyleCnt="14">
        <dgm:presLayoutVars>
          <dgm:bulletEnabled val="1"/>
        </dgm:presLayoutVars>
      </dgm:prSet>
      <dgm:spPr/>
    </dgm:pt>
    <dgm:pt modelId="{4D77B19E-468B-4AE9-96D3-131F3B061338}" type="pres">
      <dgm:prSet presAssocID="{0B9FC45D-DAC7-4D56-9CC7-AC1D187FF189}" presName="sibTrans" presStyleCnt="0"/>
      <dgm:spPr/>
    </dgm:pt>
    <dgm:pt modelId="{D2A5C633-8BCC-4841-8A5D-104857DE17DD}" type="pres">
      <dgm:prSet presAssocID="{45D21259-8AD9-4E60-AB30-0F7DA7F39636}" presName="node" presStyleLbl="node1" presStyleIdx="12" presStyleCnt="14">
        <dgm:presLayoutVars>
          <dgm:bulletEnabled val="1"/>
        </dgm:presLayoutVars>
      </dgm:prSet>
      <dgm:spPr/>
    </dgm:pt>
    <dgm:pt modelId="{9CF486BB-D1AD-406A-9B90-F2BC56CD539C}" type="pres">
      <dgm:prSet presAssocID="{0E5BBEBB-C45A-4CF2-8A82-942344C56B91}" presName="sibTrans" presStyleCnt="0"/>
      <dgm:spPr/>
    </dgm:pt>
    <dgm:pt modelId="{FBD5350B-79F0-4765-AEFF-6017B23D94CF}" type="pres">
      <dgm:prSet presAssocID="{1F06FD7C-07A2-4E95-BDE0-D68365234783}" presName="node" presStyleLbl="node1" presStyleIdx="13" presStyleCnt="14" custScaleX="158948" custLinFactX="24340" custLinFactNeighborX="100000" custLinFactNeighborY="-1978">
        <dgm:presLayoutVars>
          <dgm:bulletEnabled val="1"/>
        </dgm:presLayoutVars>
      </dgm:prSet>
      <dgm:spPr/>
    </dgm:pt>
  </dgm:ptLst>
  <dgm:cxnLst>
    <dgm:cxn modelId="{2C53C106-5465-4201-9EC7-3C57CA8A622E}" srcId="{082866FF-FCDC-4474-B67F-B874AD8021C0}" destId="{97BD62E6-E20B-4FB6-ADD1-964DE2728106}" srcOrd="5" destOrd="0" parTransId="{33E4A9C8-4C4B-403A-93A7-8FE802552E26}" sibTransId="{441396A8-0FB8-4A13-AADA-71D717560233}"/>
    <dgm:cxn modelId="{0247CC06-01B6-49C4-BBAB-2BD5D3BC8B14}" type="presOf" srcId="{3F8A9826-B644-4F60-AAF5-62DF1070D694}" destId="{CF679FB0-65B1-415C-AD3C-6799B3A2F5F6}" srcOrd="0" destOrd="0" presId="urn:microsoft.com/office/officeart/2005/8/layout/default#1"/>
    <dgm:cxn modelId="{04D94511-C80F-44BE-8D08-D3D5E0276335}" type="presOf" srcId="{75D80AE7-4EFD-4A2D-8941-A25A64E31733}" destId="{5A81A75A-F3A9-4EEF-B53C-E344CAB873B7}" srcOrd="0" destOrd="0" presId="urn:microsoft.com/office/officeart/2005/8/layout/default#1"/>
    <dgm:cxn modelId="{C10FB718-DCF8-4FD9-BE04-3FA75C1BC60A}" type="presOf" srcId="{5F2EF1A5-6239-4085-9164-5EE0B0FCC039}" destId="{3DD4EA42-3560-4E24-BED6-9F873750FEA2}" srcOrd="0" destOrd="0" presId="urn:microsoft.com/office/officeart/2005/8/layout/default#1"/>
    <dgm:cxn modelId="{6ED75D19-E46F-4443-BCAE-BAF7994649C2}" type="presOf" srcId="{D830CCCE-7B7F-4B6C-A487-AF52DC942E5D}" destId="{530B3D9E-2D80-435C-91BA-C04D25098FC5}" srcOrd="0" destOrd="0" presId="urn:microsoft.com/office/officeart/2005/8/layout/default#1"/>
    <dgm:cxn modelId="{B10C172F-CE87-40E6-8FB9-F11C990A61AB}" type="presOf" srcId="{082866FF-FCDC-4474-B67F-B874AD8021C0}" destId="{DC3A29D5-94F5-487E-AB90-F9A699AFC0CF}" srcOrd="0" destOrd="0" presId="urn:microsoft.com/office/officeart/2005/8/layout/default#1"/>
    <dgm:cxn modelId="{2023632F-E109-4066-8E86-4BE922B6803E}" srcId="{082866FF-FCDC-4474-B67F-B874AD8021C0}" destId="{3F8A9826-B644-4F60-AAF5-62DF1070D694}" srcOrd="2" destOrd="0" parTransId="{74F7BEA6-E50E-457C-9E79-2831EB472505}" sibTransId="{20CBCA02-8064-4C59-B48C-72D894CA474E}"/>
    <dgm:cxn modelId="{7D449435-D3A7-4BD6-964B-070B387870DA}" type="presOf" srcId="{BDD63A77-B153-4D50-8B5E-F3E534490A9E}" destId="{7E6C2D1C-CA08-40F4-B545-55118781B9F5}" srcOrd="0" destOrd="0" presId="urn:microsoft.com/office/officeart/2005/8/layout/default#1"/>
    <dgm:cxn modelId="{52D11B45-7278-4239-A848-A8A1E723E7E1}" srcId="{082866FF-FCDC-4474-B67F-B874AD8021C0}" destId="{75D80AE7-4EFD-4A2D-8941-A25A64E31733}" srcOrd="1" destOrd="0" parTransId="{E5013787-3E9E-4C90-9216-394C66B2FF3D}" sibTransId="{B3BB9988-2775-49D0-B829-3F71B284769C}"/>
    <dgm:cxn modelId="{2E224066-01C3-4605-A638-BB4B4A2CDAF3}" type="presOf" srcId="{1F06FD7C-07A2-4E95-BDE0-D68365234783}" destId="{FBD5350B-79F0-4765-AEFF-6017B23D94CF}" srcOrd="0" destOrd="0" presId="urn:microsoft.com/office/officeart/2005/8/layout/default#1"/>
    <dgm:cxn modelId="{1A54BF46-E900-469C-B242-DF8DB35B03E5}" srcId="{082866FF-FCDC-4474-B67F-B874AD8021C0}" destId="{E2013F0C-57E8-4E4D-8811-BCF5DC2C2E85}" srcOrd="4" destOrd="0" parTransId="{CBF81318-22FB-4A3F-8CDC-AD994E4391F5}" sibTransId="{D7127CFE-1A9A-4341-90DC-EACA22A11E94}"/>
    <dgm:cxn modelId="{A1C7364A-D865-439D-A717-6CEA1C0DC177}" srcId="{082866FF-FCDC-4474-B67F-B874AD8021C0}" destId="{1C2824CE-3393-4A72-BD91-E2616E90B09D}" srcOrd="6" destOrd="0" parTransId="{09D231BC-6D94-4CA2-8B00-9E96D2EEDE4E}" sibTransId="{66B2D696-92B4-4CE1-89A3-6560EEC0CF4E}"/>
    <dgm:cxn modelId="{AE27FF4D-16F4-43AC-8BEE-8DBCD8819882}" type="presOf" srcId="{1C2824CE-3393-4A72-BD91-E2616E90B09D}" destId="{DCA9B9C6-D6D0-4719-891D-34D2A87BD0F5}" srcOrd="0" destOrd="0" presId="urn:microsoft.com/office/officeart/2005/8/layout/default#1"/>
    <dgm:cxn modelId="{89917B6F-6F97-401C-A2DB-66496BF8FF30}" type="presOf" srcId="{E2013F0C-57E8-4E4D-8811-BCF5DC2C2E85}" destId="{80066D72-AF33-485E-8E96-B67203C91E4B}" srcOrd="0" destOrd="0" presId="urn:microsoft.com/office/officeart/2005/8/layout/default#1"/>
    <dgm:cxn modelId="{B6F4F556-5E87-46B7-B19F-A704B3EB619B}" srcId="{082866FF-FCDC-4474-B67F-B874AD8021C0}" destId="{BDD5C4B8-A458-4530-A6DE-58B124793FB1}" srcOrd="10" destOrd="0" parTransId="{314CBCDE-6BA4-4448-97E7-AEBCF1D67387}" sibTransId="{0F72F254-7156-419B-AC17-AD75190CBE88}"/>
    <dgm:cxn modelId="{774DEC7E-4F41-4336-A6EA-9BF067C78948}" srcId="{082866FF-FCDC-4474-B67F-B874AD8021C0}" destId="{D830CCCE-7B7F-4B6C-A487-AF52DC942E5D}" srcOrd="8" destOrd="0" parTransId="{43E98A94-56F1-4CF6-B462-39BAD77BE71D}" sibTransId="{774B5DC7-E02B-4A2D-8017-8339F68C82C5}"/>
    <dgm:cxn modelId="{C9FF1C9E-F60B-4D35-AE68-5AA09E2BC812}" type="presOf" srcId="{45D21259-8AD9-4E60-AB30-0F7DA7F39636}" destId="{D2A5C633-8BCC-4841-8A5D-104857DE17DD}" srcOrd="0" destOrd="0" presId="urn:microsoft.com/office/officeart/2005/8/layout/default#1"/>
    <dgm:cxn modelId="{5C5F97AC-1034-4EF0-8B13-4831355DEA54}" type="presOf" srcId="{97BD62E6-E20B-4FB6-ADD1-964DE2728106}" destId="{4357A78A-CF60-46BB-B325-1D2351E8D55E}" srcOrd="0" destOrd="0" presId="urn:microsoft.com/office/officeart/2005/8/layout/default#1"/>
    <dgm:cxn modelId="{7B1ADFAF-B9C4-4B7C-BDA7-675AF6A7982C}" srcId="{082866FF-FCDC-4474-B67F-B874AD8021C0}" destId="{45D21259-8AD9-4E60-AB30-0F7DA7F39636}" srcOrd="12" destOrd="0" parTransId="{7FFB6279-CC3C-4DFA-97D2-8FCBE3F9E1EB}" sibTransId="{0E5BBEBB-C45A-4CF2-8A82-942344C56B91}"/>
    <dgm:cxn modelId="{88DFDDBE-D492-45D0-BD5D-7B4B40BB2984}" srcId="{082866FF-FCDC-4474-B67F-B874AD8021C0}" destId="{1F06FD7C-07A2-4E95-BDE0-D68365234783}" srcOrd="13" destOrd="0" parTransId="{143FAA7B-6AEF-4B6D-B4EF-BF8A52A74124}" sibTransId="{BAEC4B87-1C29-468E-968A-B243C54D2B82}"/>
    <dgm:cxn modelId="{B8FC08D3-1287-4D98-8FC4-C91372E92B90}" type="presOf" srcId="{BDD5C4B8-A458-4530-A6DE-58B124793FB1}" destId="{17B2E13A-9A9F-4ED4-85CE-A983C7F07784}" srcOrd="0" destOrd="0" presId="urn:microsoft.com/office/officeart/2005/8/layout/default#1"/>
    <dgm:cxn modelId="{9AAF15D3-06DF-46EA-8BB5-FD84DF62F28E}" srcId="{082866FF-FCDC-4474-B67F-B874AD8021C0}" destId="{5F2EF1A5-6239-4085-9164-5EE0B0FCC039}" srcOrd="9" destOrd="0" parTransId="{C85B6EFF-FEDC-4145-B55A-1AD5984E505D}" sibTransId="{F87E1C12-C59C-43B7-8A00-861760EFE714}"/>
    <dgm:cxn modelId="{28982AD5-93FD-4D44-BE7D-36F2B595F9AE}" srcId="{082866FF-FCDC-4474-B67F-B874AD8021C0}" destId="{D645EC48-2337-4A87-8319-9356D0F229B7}" srcOrd="3" destOrd="0" parTransId="{3ACE3389-9BF1-4A28-911A-7D5ED50DB66E}" sibTransId="{33730195-35AB-478D-83A3-7462476B9211}"/>
    <dgm:cxn modelId="{59598ADF-71D6-495B-A219-1C0B7202E93B}" srcId="{082866FF-FCDC-4474-B67F-B874AD8021C0}" destId="{AD07B8BA-91D6-4060-A778-E25A722F3A92}" srcOrd="11" destOrd="0" parTransId="{886C9F1D-73C6-405E-BD14-2429270ECB03}" sibTransId="{0B9FC45D-DAC7-4D56-9CC7-AC1D187FF189}"/>
    <dgm:cxn modelId="{A5EEC3E2-B829-4799-900C-706975DEB510}" srcId="{082866FF-FCDC-4474-B67F-B874AD8021C0}" destId="{B553EE47-975C-4B38-B399-B2FC15EF5C78}" srcOrd="0" destOrd="0" parTransId="{37892CB4-4958-4F79-9FBD-199E32772E29}" sibTransId="{56E84D44-CD13-40DB-9D51-EA897848094D}"/>
    <dgm:cxn modelId="{87FC18E3-3D17-4002-8360-F92655AD291F}" type="presOf" srcId="{AD07B8BA-91D6-4060-A778-E25A722F3A92}" destId="{4F19ABDA-18F1-479D-A111-D7E5C578C683}" srcOrd="0" destOrd="0" presId="urn:microsoft.com/office/officeart/2005/8/layout/default#1"/>
    <dgm:cxn modelId="{303AB5F4-F17F-4135-AE25-78738BF04CA5}" type="presOf" srcId="{B553EE47-975C-4B38-B399-B2FC15EF5C78}" destId="{08215669-DA8B-400B-8744-403314BDB383}" srcOrd="0" destOrd="0" presId="urn:microsoft.com/office/officeart/2005/8/layout/default#1"/>
    <dgm:cxn modelId="{604120F7-8F79-441B-9F88-CC72CA6CA969}" type="presOf" srcId="{D645EC48-2337-4A87-8319-9356D0F229B7}" destId="{13769422-7314-4FD8-B4AE-E9B5E8599D1B}" srcOrd="0" destOrd="0" presId="urn:microsoft.com/office/officeart/2005/8/layout/default#1"/>
    <dgm:cxn modelId="{068C34FD-2734-4491-B706-50880A2E0D49}" srcId="{082866FF-FCDC-4474-B67F-B874AD8021C0}" destId="{BDD63A77-B153-4D50-8B5E-F3E534490A9E}" srcOrd="7" destOrd="0" parTransId="{FC8E1C05-35C4-48A1-90BB-5D6FB65FA318}" sibTransId="{CA1082E8-AFB7-430E-A87E-12D55EF3A0FA}"/>
    <dgm:cxn modelId="{F35C7712-CC13-45A4-B693-5E6E29646FDA}" type="presParOf" srcId="{DC3A29D5-94F5-487E-AB90-F9A699AFC0CF}" destId="{08215669-DA8B-400B-8744-403314BDB383}" srcOrd="0" destOrd="0" presId="urn:microsoft.com/office/officeart/2005/8/layout/default#1"/>
    <dgm:cxn modelId="{BDE5E0F2-4570-458D-BB4C-241D13EB7D1B}" type="presParOf" srcId="{DC3A29D5-94F5-487E-AB90-F9A699AFC0CF}" destId="{CCE22F67-4B24-4B36-B6FB-738C6EE26294}" srcOrd="1" destOrd="0" presId="urn:microsoft.com/office/officeart/2005/8/layout/default#1"/>
    <dgm:cxn modelId="{00FEC39F-FEDA-41CD-8CCA-774F3BECBFEF}" type="presParOf" srcId="{DC3A29D5-94F5-487E-AB90-F9A699AFC0CF}" destId="{5A81A75A-F3A9-4EEF-B53C-E344CAB873B7}" srcOrd="2" destOrd="0" presId="urn:microsoft.com/office/officeart/2005/8/layout/default#1"/>
    <dgm:cxn modelId="{633CED33-B1D5-4F02-93CB-312B39FFB6CF}" type="presParOf" srcId="{DC3A29D5-94F5-487E-AB90-F9A699AFC0CF}" destId="{733B567B-0585-4F6F-9F1E-689C61C4EC17}" srcOrd="3" destOrd="0" presId="urn:microsoft.com/office/officeart/2005/8/layout/default#1"/>
    <dgm:cxn modelId="{AD650191-EF9E-4D29-9DCA-F1A0EBF9FD25}" type="presParOf" srcId="{DC3A29D5-94F5-487E-AB90-F9A699AFC0CF}" destId="{CF679FB0-65B1-415C-AD3C-6799B3A2F5F6}" srcOrd="4" destOrd="0" presId="urn:microsoft.com/office/officeart/2005/8/layout/default#1"/>
    <dgm:cxn modelId="{5EB7A28A-B3FF-4E8A-86B7-1F1D92F7D7D5}" type="presParOf" srcId="{DC3A29D5-94F5-487E-AB90-F9A699AFC0CF}" destId="{774546BD-1160-4A02-AF45-AB2A4CFEC713}" srcOrd="5" destOrd="0" presId="urn:microsoft.com/office/officeart/2005/8/layout/default#1"/>
    <dgm:cxn modelId="{77E66833-5088-48CE-AE38-426599742165}" type="presParOf" srcId="{DC3A29D5-94F5-487E-AB90-F9A699AFC0CF}" destId="{13769422-7314-4FD8-B4AE-E9B5E8599D1B}" srcOrd="6" destOrd="0" presId="urn:microsoft.com/office/officeart/2005/8/layout/default#1"/>
    <dgm:cxn modelId="{F21EDE4E-0DA0-4630-87E6-8F608BB19594}" type="presParOf" srcId="{DC3A29D5-94F5-487E-AB90-F9A699AFC0CF}" destId="{327667DA-EC3D-4EA6-B458-C461A0CF4302}" srcOrd="7" destOrd="0" presId="urn:microsoft.com/office/officeart/2005/8/layout/default#1"/>
    <dgm:cxn modelId="{814C7EE7-8EAA-4743-A55F-44CC774255FF}" type="presParOf" srcId="{DC3A29D5-94F5-487E-AB90-F9A699AFC0CF}" destId="{80066D72-AF33-485E-8E96-B67203C91E4B}" srcOrd="8" destOrd="0" presId="urn:microsoft.com/office/officeart/2005/8/layout/default#1"/>
    <dgm:cxn modelId="{FBA56F95-E8EB-48C7-AC40-EFD13157A9B6}" type="presParOf" srcId="{DC3A29D5-94F5-487E-AB90-F9A699AFC0CF}" destId="{0C6270B3-F692-4F99-B4EF-9EE725DF4ADB}" srcOrd="9" destOrd="0" presId="urn:microsoft.com/office/officeart/2005/8/layout/default#1"/>
    <dgm:cxn modelId="{281A662F-0A1E-4096-866B-A126E1B33895}" type="presParOf" srcId="{DC3A29D5-94F5-487E-AB90-F9A699AFC0CF}" destId="{4357A78A-CF60-46BB-B325-1D2351E8D55E}" srcOrd="10" destOrd="0" presId="urn:microsoft.com/office/officeart/2005/8/layout/default#1"/>
    <dgm:cxn modelId="{E0AA0EAA-08A8-4A67-BFAF-13C39804996B}" type="presParOf" srcId="{DC3A29D5-94F5-487E-AB90-F9A699AFC0CF}" destId="{5707A6FC-4EC5-4B0E-962F-0CB0CFF29596}" srcOrd="11" destOrd="0" presId="urn:microsoft.com/office/officeart/2005/8/layout/default#1"/>
    <dgm:cxn modelId="{53F933EE-48E3-4505-9D74-A75831860534}" type="presParOf" srcId="{DC3A29D5-94F5-487E-AB90-F9A699AFC0CF}" destId="{DCA9B9C6-D6D0-4719-891D-34D2A87BD0F5}" srcOrd="12" destOrd="0" presId="urn:microsoft.com/office/officeart/2005/8/layout/default#1"/>
    <dgm:cxn modelId="{47A8C2A9-5CB9-4F1C-9CF0-FA5402558541}" type="presParOf" srcId="{DC3A29D5-94F5-487E-AB90-F9A699AFC0CF}" destId="{80B3CA37-C35E-48CE-8B1F-93E3D1CF3F02}" srcOrd="13" destOrd="0" presId="urn:microsoft.com/office/officeart/2005/8/layout/default#1"/>
    <dgm:cxn modelId="{ED95C778-5CCF-4F12-9767-826865093652}" type="presParOf" srcId="{DC3A29D5-94F5-487E-AB90-F9A699AFC0CF}" destId="{7E6C2D1C-CA08-40F4-B545-55118781B9F5}" srcOrd="14" destOrd="0" presId="urn:microsoft.com/office/officeart/2005/8/layout/default#1"/>
    <dgm:cxn modelId="{CADC28D3-9CA3-4B9B-8AEF-04E5666F1BC1}" type="presParOf" srcId="{DC3A29D5-94F5-487E-AB90-F9A699AFC0CF}" destId="{CF7C289B-12AD-4BA0-972C-8C93BFC41318}" srcOrd="15" destOrd="0" presId="urn:microsoft.com/office/officeart/2005/8/layout/default#1"/>
    <dgm:cxn modelId="{E87201B8-3A36-4C1B-8004-EB4002845D69}" type="presParOf" srcId="{DC3A29D5-94F5-487E-AB90-F9A699AFC0CF}" destId="{530B3D9E-2D80-435C-91BA-C04D25098FC5}" srcOrd="16" destOrd="0" presId="urn:microsoft.com/office/officeart/2005/8/layout/default#1"/>
    <dgm:cxn modelId="{50B883B1-E4DB-46EA-8550-F1589BD8A9B0}" type="presParOf" srcId="{DC3A29D5-94F5-487E-AB90-F9A699AFC0CF}" destId="{D8D9D45D-D461-448D-A4A1-BFD548B65229}" srcOrd="17" destOrd="0" presId="urn:microsoft.com/office/officeart/2005/8/layout/default#1"/>
    <dgm:cxn modelId="{EEF0F923-DC69-4CB5-82B6-8147711A80B0}" type="presParOf" srcId="{DC3A29D5-94F5-487E-AB90-F9A699AFC0CF}" destId="{3DD4EA42-3560-4E24-BED6-9F873750FEA2}" srcOrd="18" destOrd="0" presId="urn:microsoft.com/office/officeart/2005/8/layout/default#1"/>
    <dgm:cxn modelId="{5B79B0C4-4FBB-4EAF-80BE-3CE44477D453}" type="presParOf" srcId="{DC3A29D5-94F5-487E-AB90-F9A699AFC0CF}" destId="{21CECEBB-7B12-4962-9321-E6E412EFDB1C}" srcOrd="19" destOrd="0" presId="urn:microsoft.com/office/officeart/2005/8/layout/default#1"/>
    <dgm:cxn modelId="{D7D93ACD-F7DA-4269-8077-D3E67C066AEB}" type="presParOf" srcId="{DC3A29D5-94F5-487E-AB90-F9A699AFC0CF}" destId="{17B2E13A-9A9F-4ED4-85CE-A983C7F07784}" srcOrd="20" destOrd="0" presId="urn:microsoft.com/office/officeart/2005/8/layout/default#1"/>
    <dgm:cxn modelId="{DADE49AE-51FC-43BC-80CC-239D7880B617}" type="presParOf" srcId="{DC3A29D5-94F5-487E-AB90-F9A699AFC0CF}" destId="{4E616BEC-E6EB-4DD6-B28D-4FE3E43195BE}" srcOrd="21" destOrd="0" presId="urn:microsoft.com/office/officeart/2005/8/layout/default#1"/>
    <dgm:cxn modelId="{AE322B5B-AF8E-4ABD-84C7-E06ADF7D3D98}" type="presParOf" srcId="{DC3A29D5-94F5-487E-AB90-F9A699AFC0CF}" destId="{4F19ABDA-18F1-479D-A111-D7E5C578C683}" srcOrd="22" destOrd="0" presId="urn:microsoft.com/office/officeart/2005/8/layout/default#1"/>
    <dgm:cxn modelId="{8F859A10-F6E0-4C7F-8932-E0857A697FD2}" type="presParOf" srcId="{DC3A29D5-94F5-487E-AB90-F9A699AFC0CF}" destId="{4D77B19E-468B-4AE9-96D3-131F3B061338}" srcOrd="23" destOrd="0" presId="urn:microsoft.com/office/officeart/2005/8/layout/default#1"/>
    <dgm:cxn modelId="{0550ACBB-953E-4CE6-8307-A4E1DD6C7215}" type="presParOf" srcId="{DC3A29D5-94F5-487E-AB90-F9A699AFC0CF}" destId="{D2A5C633-8BCC-4841-8A5D-104857DE17DD}" srcOrd="24" destOrd="0" presId="urn:microsoft.com/office/officeart/2005/8/layout/default#1"/>
    <dgm:cxn modelId="{5AA76DE7-ECCD-411C-B9E8-F1FAC25249B9}" type="presParOf" srcId="{DC3A29D5-94F5-487E-AB90-F9A699AFC0CF}" destId="{9CF486BB-D1AD-406A-9B90-F2BC56CD539C}" srcOrd="25" destOrd="0" presId="urn:microsoft.com/office/officeart/2005/8/layout/default#1"/>
    <dgm:cxn modelId="{0CBFBC14-C7AC-47FD-9474-A981A83903A4}" type="presParOf" srcId="{DC3A29D5-94F5-487E-AB90-F9A699AFC0CF}" destId="{FBD5350B-79F0-4765-AEFF-6017B23D94CF}" srcOrd="2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CBCEC0-43EB-491E-8A81-4E814C2FF3C0}" type="doc">
      <dgm:prSet loTypeId="urn:microsoft.com/office/officeart/2009/layout/ReverseList" loCatId="relationship" qsTypeId="urn:microsoft.com/office/officeart/2005/8/quickstyle/3d4" qsCatId="3D" csTypeId="urn:microsoft.com/office/officeart/2005/8/colors/accent1_2" csCatId="accent1" phldr="1"/>
      <dgm:spPr/>
      <dgm:t>
        <a:bodyPr/>
        <a:lstStyle/>
        <a:p>
          <a:endParaRPr lang="es-MX"/>
        </a:p>
      </dgm:t>
    </dgm:pt>
    <dgm:pt modelId="{33EAE1E4-C29A-4FB7-8BBE-DE06DF00443C}">
      <dgm:prSet phldrT="[Texto]" custT="1"/>
      <dgm:spPr>
        <a:solidFill>
          <a:srgbClr val="DEC9A2"/>
        </a:solidFill>
      </dgm:spPr>
      <dgm:t>
        <a:bodyPr/>
        <a:lstStyle/>
        <a:p>
          <a:pPr algn="l">
            <a:buClrTx/>
            <a:buSzTx/>
            <a:buFontTx/>
            <a:buNone/>
          </a:pPr>
          <a:r>
            <a:rPr lang="es-MX" sz="2200" b="1" dirty="0">
              <a:solidFill>
                <a:schemeClr val="accent6">
                  <a:lumMod val="50000"/>
                </a:schemeClr>
              </a:solidFill>
            </a:rPr>
            <a:t>Aplicación y obligatoriedad.</a:t>
          </a:r>
          <a:endParaRPr lang="es-MX" sz="2200" dirty="0">
            <a:solidFill>
              <a:srgbClr val="404040"/>
            </a:solidFill>
            <a:latin typeface="+mn-lt"/>
          </a:endParaRPr>
        </a:p>
      </dgm:t>
    </dgm:pt>
    <dgm:pt modelId="{99729E7C-612D-4452-A02B-2F449DE274F8}" type="parTrans" cxnId="{DFBE014F-924F-4243-8036-E88E918CF010}">
      <dgm:prSet/>
      <dgm:spPr/>
      <dgm:t>
        <a:bodyPr/>
        <a:lstStyle/>
        <a:p>
          <a:endParaRPr lang="es-MX" sz="2000">
            <a:latin typeface="+mn-lt"/>
          </a:endParaRPr>
        </a:p>
      </dgm:t>
    </dgm:pt>
    <dgm:pt modelId="{94BAB202-5EE8-49E0-8AE5-FA4B54BD4B6F}" type="sibTrans" cxnId="{DFBE014F-924F-4243-8036-E88E918CF010}">
      <dgm:prSet/>
      <dgm:spPr/>
      <dgm:t>
        <a:bodyPr/>
        <a:lstStyle/>
        <a:p>
          <a:endParaRPr lang="es-MX" sz="2000">
            <a:latin typeface="+mn-lt"/>
          </a:endParaRPr>
        </a:p>
      </dgm:t>
    </dgm:pt>
    <dgm:pt modelId="{5671BB51-7751-49A9-9DEC-C7E9480AA080}">
      <dgm:prSet custT="1"/>
      <dgm:spPr>
        <a:solidFill>
          <a:schemeClr val="accent4">
            <a:lumMod val="20000"/>
            <a:lumOff val="80000"/>
          </a:schemeClr>
        </a:solidFill>
      </dgm:spPr>
      <dgm:t>
        <a:bodyPr/>
        <a:lstStyle/>
        <a:p>
          <a:pPr marL="171450" lvl="1" indent="0" algn="just" defTabSz="800100">
            <a:lnSpc>
              <a:spcPct val="90000"/>
            </a:lnSpc>
            <a:spcBef>
              <a:spcPct val="0"/>
            </a:spcBef>
            <a:spcAft>
              <a:spcPct val="15000"/>
            </a:spcAft>
          </a:pPr>
          <a:r>
            <a:rPr lang="x-none" sz="1600" b="1" dirty="0">
              <a:solidFill>
                <a:schemeClr val="accent6">
                  <a:lumMod val="50000"/>
                </a:schemeClr>
              </a:solidFill>
            </a:rPr>
            <a:t> </a:t>
          </a:r>
          <a:r>
            <a:rPr lang="es-MX" sz="1600" dirty="0">
              <a:solidFill>
                <a:schemeClr val="accent6">
                  <a:lumMod val="50000"/>
                </a:schemeClr>
              </a:solidFill>
            </a:rPr>
            <a:t>Establecer los </a:t>
          </a:r>
          <a:r>
            <a:rPr lang="es-MX" sz="1600" u="sng" dirty="0">
              <a:solidFill>
                <a:schemeClr val="accent6">
                  <a:lumMod val="50000"/>
                </a:schemeClr>
              </a:solidFill>
            </a:rPr>
            <a:t>principios, valores, reglas de integridad y compromisos </a:t>
          </a:r>
          <a:r>
            <a:rPr lang="es-MX" sz="1600" dirty="0">
              <a:solidFill>
                <a:schemeClr val="accent6">
                  <a:lumMod val="50000"/>
                </a:schemeClr>
              </a:solidFill>
            </a:rPr>
            <a:t>que deben ser conocidos y aplicados por todas las personas servidoras públicas, para propiciar ambientes laborales adecuados, fomentar su actuación ética y responsable, y erradicar conductas que representen actos de corrupción,</a:t>
          </a:r>
          <a:r>
            <a:rPr lang="x-none" sz="1600" dirty="0">
              <a:solidFill>
                <a:schemeClr val="accent6">
                  <a:lumMod val="50000"/>
                </a:schemeClr>
              </a:solidFill>
            </a:rPr>
            <a:t> y </a:t>
          </a:r>
          <a:endParaRPr kumimoji="0" lang="es-ES" sz="1600" i="0" u="none" strike="noStrike" cap="none" spc="0" normalizeH="0" noProof="0" dirty="0">
            <a:ln>
              <a:noFill/>
            </a:ln>
            <a:solidFill>
              <a:srgbClr val="404040"/>
            </a:solidFill>
            <a:effectLst/>
            <a:uLnTx/>
            <a:uFillTx/>
            <a:latin typeface="+mn-lt"/>
            <a:ea typeface="Times New Roman" panose="02020603050405020304" pitchFamily="18" charset="0"/>
            <a:cs typeface="Arial" panose="020B0604020202020204" pitchFamily="34" charset="0"/>
          </a:endParaRPr>
        </a:p>
      </dgm:t>
    </dgm:pt>
    <dgm:pt modelId="{B248FA6F-5FAF-496B-8239-EA6985F2AF7E}" type="parTrans" cxnId="{CD02BDB5-1240-47B4-BBF2-A53968A331D5}">
      <dgm:prSet/>
      <dgm:spPr/>
      <dgm:t>
        <a:bodyPr/>
        <a:lstStyle/>
        <a:p>
          <a:endParaRPr lang="es-MX" sz="2000">
            <a:latin typeface="+mn-lt"/>
          </a:endParaRPr>
        </a:p>
      </dgm:t>
    </dgm:pt>
    <dgm:pt modelId="{CB6ADD3C-E76A-443A-A61B-8FEF523CE2EC}" type="sibTrans" cxnId="{CD02BDB5-1240-47B4-BBF2-A53968A331D5}">
      <dgm:prSet/>
      <dgm:spPr/>
      <dgm:t>
        <a:bodyPr/>
        <a:lstStyle/>
        <a:p>
          <a:endParaRPr lang="es-MX" sz="2000">
            <a:latin typeface="+mn-lt"/>
          </a:endParaRPr>
        </a:p>
      </dgm:t>
    </dgm:pt>
    <dgm:pt modelId="{4B55BB3F-3F9F-41FE-A702-5E8B873E9F67}">
      <dgm:prSet custT="1"/>
      <dgm:spPr>
        <a:solidFill>
          <a:srgbClr val="DEC9A2"/>
        </a:solidFill>
      </dgm:spPr>
      <dgm:t>
        <a:bodyPr/>
        <a:lstStyle/>
        <a:p>
          <a:pPr algn="l"/>
          <a:r>
            <a:rPr lang="es-MX" sz="1600" dirty="0">
              <a:solidFill>
                <a:schemeClr val="accent6">
                  <a:lumMod val="50000"/>
                </a:schemeClr>
              </a:solidFill>
            </a:rPr>
            <a:t>A todas las personas que desempeñen un empleo, cargo o comisión en las dependencias y entidades de la Administración Pública Federal.</a:t>
          </a:r>
          <a:endParaRPr kumimoji="0" lang="es-ES" sz="1600" i="0" u="none" strike="noStrike" cap="none" spc="0" normalizeH="0" baseline="0" noProof="0" dirty="0">
            <a:ln>
              <a:noFill/>
            </a:ln>
            <a:solidFill>
              <a:srgbClr val="404040"/>
            </a:solidFill>
            <a:effectLst/>
            <a:uLnTx/>
            <a:uFillTx/>
            <a:latin typeface="+mn-lt"/>
            <a:ea typeface="Times New Roman" panose="02020603050405020304" pitchFamily="18" charset="0"/>
            <a:cs typeface="Arial" panose="020B0604020202020204" pitchFamily="34" charset="0"/>
          </a:endParaRPr>
        </a:p>
      </dgm:t>
    </dgm:pt>
    <dgm:pt modelId="{221302F7-593C-4588-A5C5-401891B1671A}" type="parTrans" cxnId="{82906B76-1B1A-48A3-924D-29BA329E3C5A}">
      <dgm:prSet/>
      <dgm:spPr/>
      <dgm:t>
        <a:bodyPr/>
        <a:lstStyle/>
        <a:p>
          <a:endParaRPr lang="es-MX" sz="2000">
            <a:latin typeface="+mn-lt"/>
          </a:endParaRPr>
        </a:p>
      </dgm:t>
    </dgm:pt>
    <dgm:pt modelId="{09F500BD-449F-4D2A-A9A7-A89D94FB1F2C}" type="sibTrans" cxnId="{82906B76-1B1A-48A3-924D-29BA329E3C5A}">
      <dgm:prSet/>
      <dgm:spPr/>
      <dgm:t>
        <a:bodyPr/>
        <a:lstStyle/>
        <a:p>
          <a:endParaRPr lang="es-MX" sz="2000">
            <a:latin typeface="+mn-lt"/>
          </a:endParaRPr>
        </a:p>
      </dgm:t>
    </dgm:pt>
    <dgm:pt modelId="{51CE3DEF-6791-4754-9D20-680FC1777D53}">
      <dgm:prSet phldrT="[Texto]" custT="1"/>
      <dgm:spPr>
        <a:solidFill>
          <a:schemeClr val="accent4">
            <a:lumMod val="20000"/>
            <a:lumOff val="80000"/>
          </a:schemeClr>
        </a:solidFill>
      </dgm:spPr>
      <dgm:t>
        <a:bodyPr/>
        <a:lstStyle/>
        <a:p>
          <a:pPr marL="0" lvl="0" algn="just" defTabSz="1066800">
            <a:lnSpc>
              <a:spcPct val="90000"/>
            </a:lnSpc>
            <a:spcBef>
              <a:spcPct val="0"/>
            </a:spcBef>
            <a:spcAft>
              <a:spcPct val="35000"/>
            </a:spcAft>
            <a:buClrTx/>
            <a:buSzTx/>
            <a:buFontTx/>
            <a:buNone/>
          </a:pPr>
          <a:r>
            <a:rPr lang="es-MX" sz="2400" b="1" dirty="0">
              <a:solidFill>
                <a:schemeClr val="accent6">
                  <a:lumMod val="50000"/>
                </a:schemeClr>
              </a:solidFill>
            </a:rPr>
            <a:t>Objeto.</a:t>
          </a:r>
          <a:endParaRPr lang="es-MX" sz="2400" dirty="0">
            <a:solidFill>
              <a:srgbClr val="404040"/>
            </a:solidFill>
            <a:latin typeface="+mn-lt"/>
          </a:endParaRPr>
        </a:p>
      </dgm:t>
    </dgm:pt>
    <dgm:pt modelId="{DFCEF03D-B953-407F-95A0-753583312A0E}" type="sibTrans" cxnId="{D9563217-5502-4B86-B390-BC2961CE4E24}">
      <dgm:prSet/>
      <dgm:spPr/>
      <dgm:t>
        <a:bodyPr/>
        <a:lstStyle/>
        <a:p>
          <a:endParaRPr lang="es-MX" sz="2000">
            <a:latin typeface="+mn-lt"/>
          </a:endParaRPr>
        </a:p>
      </dgm:t>
    </dgm:pt>
    <dgm:pt modelId="{9625151D-E16B-4430-B4FB-223CE440C02C}" type="parTrans" cxnId="{D9563217-5502-4B86-B390-BC2961CE4E24}">
      <dgm:prSet/>
      <dgm:spPr/>
      <dgm:t>
        <a:bodyPr/>
        <a:lstStyle/>
        <a:p>
          <a:endParaRPr lang="es-MX" sz="2000">
            <a:latin typeface="+mn-lt"/>
          </a:endParaRPr>
        </a:p>
      </dgm:t>
    </dgm:pt>
    <dgm:pt modelId="{7E3F741A-3B49-4842-BBBA-D063BC54D4C2}">
      <dgm:prSet custT="1"/>
      <dgm:spPr>
        <a:solidFill>
          <a:srgbClr val="DEC9A2"/>
        </a:solidFill>
      </dgm:spPr>
      <dgm:t>
        <a:bodyPr/>
        <a:lstStyle/>
        <a:p>
          <a:pPr algn="l"/>
          <a:r>
            <a:rPr lang="es-MX" sz="1600" dirty="0">
              <a:solidFill>
                <a:schemeClr val="accent6">
                  <a:lumMod val="50000"/>
                </a:schemeClr>
              </a:solidFill>
            </a:rPr>
            <a:t>Obligatorio en cualquiera de sus niveles jerárquicos, incluyendo al personal de base y sindicalizado.</a:t>
          </a:r>
          <a:endParaRPr kumimoji="0" lang="es-ES" sz="1600" i="0" u="none" strike="noStrike" cap="none" spc="0" normalizeH="0" baseline="0" noProof="0" dirty="0">
            <a:ln>
              <a:noFill/>
            </a:ln>
            <a:solidFill>
              <a:srgbClr val="404040"/>
            </a:solidFill>
            <a:effectLst/>
            <a:uLnTx/>
            <a:uFillTx/>
            <a:latin typeface="+mn-lt"/>
            <a:ea typeface="Times New Roman" panose="02020603050405020304" pitchFamily="18" charset="0"/>
            <a:cs typeface="Arial" panose="020B0604020202020204" pitchFamily="34" charset="0"/>
          </a:endParaRPr>
        </a:p>
      </dgm:t>
    </dgm:pt>
    <dgm:pt modelId="{E4C6FB0B-FC52-46E7-A450-98513F6D0544}" type="parTrans" cxnId="{4390DA62-B403-431B-9A46-70D2D43822B4}">
      <dgm:prSet/>
      <dgm:spPr/>
      <dgm:t>
        <a:bodyPr/>
        <a:lstStyle/>
        <a:p>
          <a:endParaRPr lang="x-none"/>
        </a:p>
      </dgm:t>
    </dgm:pt>
    <dgm:pt modelId="{E6348446-0D41-4DF9-B3C8-88F56C0B75BE}" type="sibTrans" cxnId="{4390DA62-B403-431B-9A46-70D2D43822B4}">
      <dgm:prSet/>
      <dgm:spPr/>
      <dgm:t>
        <a:bodyPr/>
        <a:lstStyle/>
        <a:p>
          <a:endParaRPr lang="x-none"/>
        </a:p>
      </dgm:t>
    </dgm:pt>
    <dgm:pt modelId="{16C50A96-5EC1-44F8-9DB2-565B705CE0F7}">
      <dgm:prSet custT="1"/>
      <dgm:spPr>
        <a:solidFill>
          <a:srgbClr val="DEC9A2"/>
        </a:solidFill>
      </dgm:spPr>
      <dgm:t>
        <a:bodyPr/>
        <a:lstStyle/>
        <a:p>
          <a:pPr algn="l"/>
          <a:r>
            <a:rPr lang="es-MX" sz="1600" dirty="0">
              <a:solidFill>
                <a:schemeClr val="accent6">
                  <a:lumMod val="50000"/>
                </a:schemeClr>
              </a:solidFill>
            </a:rPr>
            <a:t>Incumplimiento será objeto de denuncia.</a:t>
          </a:r>
          <a:r>
            <a:rPr lang="es-ES" sz="1600" noProof="0" dirty="0">
              <a:solidFill>
                <a:srgbClr val="404040"/>
              </a:solidFill>
              <a:latin typeface="+mn-lt"/>
              <a:ea typeface="Times New Roman" panose="02020603050405020304" pitchFamily="18" charset="0"/>
              <a:cs typeface="Arial" panose="020B0604020202020204" pitchFamily="34" charset="0"/>
            </a:rPr>
            <a:t> </a:t>
          </a:r>
          <a:endParaRPr kumimoji="0" lang="es-ES" sz="1600" i="0" u="none" strike="noStrike" cap="none" spc="0" normalizeH="0" baseline="0" noProof="0" dirty="0">
            <a:ln>
              <a:noFill/>
            </a:ln>
            <a:solidFill>
              <a:srgbClr val="404040"/>
            </a:solidFill>
            <a:effectLst/>
            <a:uLnTx/>
            <a:uFillTx/>
            <a:latin typeface="+mn-lt"/>
            <a:ea typeface="Times New Roman" panose="02020603050405020304" pitchFamily="18" charset="0"/>
            <a:cs typeface="Arial" panose="020B0604020202020204" pitchFamily="34" charset="0"/>
          </a:endParaRPr>
        </a:p>
      </dgm:t>
    </dgm:pt>
    <dgm:pt modelId="{70BD94B1-8AD4-46AA-81B9-E60F11BE27C3}" type="parTrans" cxnId="{9F5317FE-634B-4D3E-902E-3A145D6A735C}">
      <dgm:prSet/>
      <dgm:spPr/>
      <dgm:t>
        <a:bodyPr/>
        <a:lstStyle/>
        <a:p>
          <a:endParaRPr lang="x-none"/>
        </a:p>
      </dgm:t>
    </dgm:pt>
    <dgm:pt modelId="{FE8A0AB8-97CC-4DD7-8865-CD3A2B9FE241}" type="sibTrans" cxnId="{9F5317FE-634B-4D3E-902E-3A145D6A735C}">
      <dgm:prSet/>
      <dgm:spPr/>
      <dgm:t>
        <a:bodyPr/>
        <a:lstStyle/>
        <a:p>
          <a:endParaRPr lang="x-none"/>
        </a:p>
      </dgm:t>
    </dgm:pt>
    <dgm:pt modelId="{F46E67CC-0B83-433D-98D1-0A53CC5EFA53}">
      <dgm:prSet custT="1"/>
      <dgm:spPr>
        <a:solidFill>
          <a:srgbClr val="DEC9A2"/>
        </a:solidFill>
      </dgm:spPr>
      <dgm:t>
        <a:bodyPr/>
        <a:lstStyle/>
        <a:p>
          <a:pPr algn="l"/>
          <a:endParaRPr kumimoji="0" lang="es-ES" sz="1600" i="0" u="none" strike="noStrike" cap="none" spc="0" normalizeH="0" baseline="0" noProof="0" dirty="0">
            <a:ln>
              <a:noFill/>
            </a:ln>
            <a:solidFill>
              <a:srgbClr val="404040"/>
            </a:solidFill>
            <a:effectLst/>
            <a:uLnTx/>
            <a:uFillTx/>
            <a:latin typeface="+mn-lt"/>
            <a:ea typeface="Times New Roman" panose="02020603050405020304" pitchFamily="18" charset="0"/>
            <a:cs typeface="Arial" panose="020B0604020202020204" pitchFamily="34" charset="0"/>
          </a:endParaRPr>
        </a:p>
      </dgm:t>
    </dgm:pt>
    <dgm:pt modelId="{4A4C00FC-0871-4E21-8D6E-885B89200FB1}" type="parTrans" cxnId="{F76D7392-B5EA-40EB-872D-C2F79354D16C}">
      <dgm:prSet/>
      <dgm:spPr/>
      <dgm:t>
        <a:bodyPr/>
        <a:lstStyle/>
        <a:p>
          <a:endParaRPr lang="x-none"/>
        </a:p>
      </dgm:t>
    </dgm:pt>
    <dgm:pt modelId="{F7A75B41-FBFC-4E31-8F7D-BF91CD9010A6}" type="sibTrans" cxnId="{F76D7392-B5EA-40EB-872D-C2F79354D16C}">
      <dgm:prSet/>
      <dgm:spPr/>
      <dgm:t>
        <a:bodyPr/>
        <a:lstStyle/>
        <a:p>
          <a:endParaRPr lang="x-none"/>
        </a:p>
      </dgm:t>
    </dgm:pt>
    <dgm:pt modelId="{5DD9C7D6-1762-4B5B-96C7-227268971E8A}">
      <dgm:prSet custT="1"/>
      <dgm:spPr>
        <a:solidFill>
          <a:srgbClr val="DEC9A2"/>
        </a:solidFill>
      </dgm:spPr>
      <dgm:t>
        <a:bodyPr/>
        <a:lstStyle/>
        <a:p>
          <a:pPr algn="l"/>
          <a:endParaRPr kumimoji="0" lang="es-ES" sz="1600" i="0" u="none" strike="noStrike" cap="none" spc="0" normalizeH="0" baseline="0" noProof="0" dirty="0">
            <a:ln>
              <a:noFill/>
            </a:ln>
            <a:solidFill>
              <a:srgbClr val="404040"/>
            </a:solidFill>
            <a:effectLst/>
            <a:uLnTx/>
            <a:uFillTx/>
            <a:latin typeface="+mn-lt"/>
            <a:ea typeface="Times New Roman" panose="02020603050405020304" pitchFamily="18" charset="0"/>
            <a:cs typeface="Arial" panose="020B0604020202020204" pitchFamily="34" charset="0"/>
          </a:endParaRPr>
        </a:p>
      </dgm:t>
    </dgm:pt>
    <dgm:pt modelId="{BFF79FD7-D071-4014-919C-A063C7F8D213}" type="parTrans" cxnId="{047412DF-E82A-47C3-8FBC-07439071F81D}">
      <dgm:prSet/>
      <dgm:spPr/>
      <dgm:t>
        <a:bodyPr/>
        <a:lstStyle/>
        <a:p>
          <a:endParaRPr lang="x-none"/>
        </a:p>
      </dgm:t>
    </dgm:pt>
    <dgm:pt modelId="{82983FE3-AD29-46FB-8459-74CFE2FA02FD}" type="sibTrans" cxnId="{047412DF-E82A-47C3-8FBC-07439071F81D}">
      <dgm:prSet/>
      <dgm:spPr/>
      <dgm:t>
        <a:bodyPr/>
        <a:lstStyle/>
        <a:p>
          <a:endParaRPr lang="x-none"/>
        </a:p>
      </dgm:t>
    </dgm:pt>
    <dgm:pt modelId="{E5AAFCAF-0BF4-42FD-ADCC-A5AA064B0D4F}">
      <dgm:prSet custT="1"/>
      <dgm:spPr/>
      <dgm:t>
        <a:bodyPr/>
        <a:lstStyle/>
        <a:p>
          <a:pPr marL="171450" lvl="1" indent="0" algn="just" defTabSz="800100">
            <a:lnSpc>
              <a:spcPct val="90000"/>
            </a:lnSpc>
            <a:spcBef>
              <a:spcPct val="0"/>
            </a:spcBef>
            <a:spcAft>
              <a:spcPct val="15000"/>
            </a:spcAft>
          </a:pPr>
          <a:r>
            <a:rPr lang="es-MX" sz="1600" dirty="0">
              <a:solidFill>
                <a:schemeClr val="accent6">
                  <a:lumMod val="50000"/>
                </a:schemeClr>
              </a:solidFill>
            </a:rPr>
            <a:t> Establecer las obligaciones y mecanismos institucionales para la </a:t>
          </a:r>
          <a:r>
            <a:rPr lang="es-MX" sz="1600" u="sng" dirty="0">
              <a:solidFill>
                <a:schemeClr val="accent6">
                  <a:lumMod val="50000"/>
                </a:schemeClr>
              </a:solidFill>
            </a:rPr>
            <a:t>implementación del Código de Ética</a:t>
          </a:r>
          <a:r>
            <a:rPr lang="es-MX" sz="1600" dirty="0">
              <a:solidFill>
                <a:schemeClr val="accent6">
                  <a:lumMod val="50000"/>
                </a:schemeClr>
              </a:solidFill>
            </a:rPr>
            <a:t>, así como las instancias para </a:t>
          </a:r>
          <a:r>
            <a:rPr lang="es-MX" sz="1600" u="sng" dirty="0">
              <a:solidFill>
                <a:schemeClr val="accent6">
                  <a:lumMod val="50000"/>
                </a:schemeClr>
              </a:solidFill>
            </a:rPr>
            <a:t>denunciar</a:t>
          </a:r>
          <a:r>
            <a:rPr lang="es-MX" sz="1600" dirty="0">
              <a:solidFill>
                <a:schemeClr val="accent6">
                  <a:lumMod val="50000"/>
                </a:schemeClr>
              </a:solidFill>
            </a:rPr>
            <a:t> su incumplimiento</a:t>
          </a:r>
          <a:r>
            <a:rPr lang="x-none" sz="1600" dirty="0">
              <a:solidFill>
                <a:schemeClr val="accent6">
                  <a:lumMod val="50000"/>
                </a:schemeClr>
              </a:solidFill>
            </a:rPr>
            <a:t>.</a:t>
          </a:r>
          <a:endParaRPr lang="x-none" sz="1600" dirty="0"/>
        </a:p>
      </dgm:t>
    </dgm:pt>
    <dgm:pt modelId="{F8543C13-713F-408C-8445-FED809FCA893}" type="parTrans" cxnId="{3EBA8142-577F-4846-B07A-5CA78C644D2A}">
      <dgm:prSet/>
      <dgm:spPr/>
      <dgm:t>
        <a:bodyPr/>
        <a:lstStyle/>
        <a:p>
          <a:endParaRPr lang="x-none"/>
        </a:p>
      </dgm:t>
    </dgm:pt>
    <dgm:pt modelId="{F1401512-5948-405C-8F41-2A24BF444A14}" type="sibTrans" cxnId="{3EBA8142-577F-4846-B07A-5CA78C644D2A}">
      <dgm:prSet/>
      <dgm:spPr/>
      <dgm:t>
        <a:bodyPr/>
        <a:lstStyle/>
        <a:p>
          <a:endParaRPr lang="x-none"/>
        </a:p>
      </dgm:t>
    </dgm:pt>
    <dgm:pt modelId="{06D5BCFB-C983-43FE-A741-1729B87A6379}">
      <dgm:prSet custT="1"/>
      <dgm:spPr>
        <a:solidFill>
          <a:schemeClr val="accent4">
            <a:lumMod val="20000"/>
            <a:lumOff val="80000"/>
          </a:schemeClr>
        </a:solidFill>
      </dgm:spPr>
      <dgm:t>
        <a:bodyPr/>
        <a:lstStyle/>
        <a:p>
          <a:pPr marL="171450" lvl="1" indent="0" algn="just" defTabSz="800100">
            <a:lnSpc>
              <a:spcPct val="90000"/>
            </a:lnSpc>
            <a:spcBef>
              <a:spcPct val="0"/>
            </a:spcBef>
            <a:spcAft>
              <a:spcPct val="15000"/>
            </a:spcAft>
          </a:pPr>
          <a:endParaRPr kumimoji="0" lang="es-ES" sz="1600" i="0" u="none" strike="noStrike" cap="none" spc="0" normalizeH="0" noProof="0" dirty="0">
            <a:ln>
              <a:noFill/>
            </a:ln>
            <a:solidFill>
              <a:srgbClr val="404040"/>
            </a:solidFill>
            <a:effectLst/>
            <a:uLnTx/>
            <a:uFillTx/>
            <a:latin typeface="+mn-lt"/>
            <a:ea typeface="Times New Roman" panose="02020603050405020304" pitchFamily="18" charset="0"/>
            <a:cs typeface="Arial" panose="020B0604020202020204" pitchFamily="34" charset="0"/>
          </a:endParaRPr>
        </a:p>
      </dgm:t>
    </dgm:pt>
    <dgm:pt modelId="{75D9D33C-3A5A-40F7-939C-67700F816DF2}" type="parTrans" cxnId="{1AD8E7FC-D0FF-44EB-B577-657C9599DEF4}">
      <dgm:prSet/>
      <dgm:spPr/>
      <dgm:t>
        <a:bodyPr/>
        <a:lstStyle/>
        <a:p>
          <a:endParaRPr lang="x-none"/>
        </a:p>
      </dgm:t>
    </dgm:pt>
    <dgm:pt modelId="{FEE00927-DA85-480A-AD63-4C47C1D198DA}" type="sibTrans" cxnId="{1AD8E7FC-D0FF-44EB-B577-657C9599DEF4}">
      <dgm:prSet/>
      <dgm:spPr/>
      <dgm:t>
        <a:bodyPr/>
        <a:lstStyle/>
        <a:p>
          <a:endParaRPr lang="x-none"/>
        </a:p>
      </dgm:t>
    </dgm:pt>
    <dgm:pt modelId="{35506258-FA6C-49D0-823F-744B2DD52642}" type="pres">
      <dgm:prSet presAssocID="{E0CBCEC0-43EB-491E-8A81-4E814C2FF3C0}" presName="Name0" presStyleCnt="0">
        <dgm:presLayoutVars>
          <dgm:chMax val="2"/>
          <dgm:chPref val="2"/>
          <dgm:animLvl val="lvl"/>
        </dgm:presLayoutVars>
      </dgm:prSet>
      <dgm:spPr/>
    </dgm:pt>
    <dgm:pt modelId="{18EB4DD2-DF3E-476A-8A0D-453219272F95}" type="pres">
      <dgm:prSet presAssocID="{E0CBCEC0-43EB-491E-8A81-4E814C2FF3C0}" presName="LeftText" presStyleLbl="revTx" presStyleIdx="0" presStyleCnt="0">
        <dgm:presLayoutVars>
          <dgm:bulletEnabled val="1"/>
        </dgm:presLayoutVars>
      </dgm:prSet>
      <dgm:spPr/>
    </dgm:pt>
    <dgm:pt modelId="{6D535E14-99BB-42BC-90F3-5C85DB69958D}" type="pres">
      <dgm:prSet presAssocID="{E0CBCEC0-43EB-491E-8A81-4E814C2FF3C0}" presName="LeftNode" presStyleLbl="bgImgPlace1" presStyleIdx="0" presStyleCnt="2" custScaleX="201775" custScaleY="140151" custLinFactNeighborX="-59059" custLinFactNeighborY="-547">
        <dgm:presLayoutVars>
          <dgm:chMax val="2"/>
          <dgm:chPref val="2"/>
        </dgm:presLayoutVars>
      </dgm:prSet>
      <dgm:spPr/>
    </dgm:pt>
    <dgm:pt modelId="{AFDCB1E2-03DD-4B30-A05C-0537E8F826C7}" type="pres">
      <dgm:prSet presAssocID="{E0CBCEC0-43EB-491E-8A81-4E814C2FF3C0}" presName="RightText" presStyleLbl="revTx" presStyleIdx="0" presStyleCnt="0">
        <dgm:presLayoutVars>
          <dgm:bulletEnabled val="1"/>
        </dgm:presLayoutVars>
      </dgm:prSet>
      <dgm:spPr/>
    </dgm:pt>
    <dgm:pt modelId="{47035F2B-09E1-4562-86BA-AC594FB819C4}" type="pres">
      <dgm:prSet presAssocID="{E0CBCEC0-43EB-491E-8A81-4E814C2FF3C0}" presName="RightNode" presStyleLbl="bgImgPlace1" presStyleIdx="1" presStyleCnt="2" custScaleX="199573" custScaleY="137390" custLinFactX="22265" custLinFactNeighborX="100000" custLinFactNeighborY="1242">
        <dgm:presLayoutVars>
          <dgm:chMax val="0"/>
          <dgm:chPref val="0"/>
        </dgm:presLayoutVars>
      </dgm:prSet>
      <dgm:spPr/>
    </dgm:pt>
    <dgm:pt modelId="{9D0E09EA-0D31-48D3-8F95-7DF926DE1521}" type="pres">
      <dgm:prSet presAssocID="{E0CBCEC0-43EB-491E-8A81-4E814C2FF3C0}" presName="TopArrow" presStyleLbl="node1" presStyleIdx="0" presStyleCnt="2"/>
      <dgm:spPr>
        <a:solidFill>
          <a:srgbClr val="691B31"/>
        </a:solidFill>
      </dgm:spPr>
    </dgm:pt>
    <dgm:pt modelId="{C512BD02-C65F-46B5-9C69-C9175C58EA2F}" type="pres">
      <dgm:prSet presAssocID="{E0CBCEC0-43EB-491E-8A81-4E814C2FF3C0}" presName="BottomArrow" presStyleLbl="node1" presStyleIdx="1" presStyleCnt="2" custScaleX="120957" custScaleY="104110" custLinFactNeighborX="14831" custLinFactNeighborY="-1027"/>
      <dgm:spPr>
        <a:solidFill>
          <a:srgbClr val="245C4F"/>
        </a:solidFill>
      </dgm:spPr>
    </dgm:pt>
  </dgm:ptLst>
  <dgm:cxnLst>
    <dgm:cxn modelId="{C8421B00-BB29-4C60-AD41-2D745E3E6884}" type="presOf" srcId="{06D5BCFB-C983-43FE-A741-1729B87A6379}" destId="{47035F2B-09E1-4562-86BA-AC594FB819C4}" srcOrd="1" destOrd="2" presId="urn:microsoft.com/office/officeart/2009/layout/ReverseList"/>
    <dgm:cxn modelId="{D27DF00F-E2D7-443C-88DF-84DCE381B27D}" type="presOf" srcId="{16C50A96-5EC1-44F8-9DB2-565B705CE0F7}" destId="{18EB4DD2-DF3E-476A-8A0D-453219272F95}" srcOrd="0" destOrd="5" presId="urn:microsoft.com/office/officeart/2009/layout/ReverseList"/>
    <dgm:cxn modelId="{2E2AD413-1E1C-46DE-9437-7B5285E3392B}" type="presOf" srcId="{5DD9C7D6-1762-4B5B-96C7-227268971E8A}" destId="{6D535E14-99BB-42BC-90F3-5C85DB69958D}" srcOrd="1" destOrd="4" presId="urn:microsoft.com/office/officeart/2009/layout/ReverseList"/>
    <dgm:cxn modelId="{D9563217-5502-4B86-B390-BC2961CE4E24}" srcId="{E0CBCEC0-43EB-491E-8A81-4E814C2FF3C0}" destId="{51CE3DEF-6791-4754-9D20-680FC1777D53}" srcOrd="1" destOrd="0" parTransId="{9625151D-E16B-4430-B4FB-223CE440C02C}" sibTransId="{DFCEF03D-B953-407F-95A0-753583312A0E}"/>
    <dgm:cxn modelId="{C446153E-0F6E-4864-8B84-1582436726D1}" type="presOf" srcId="{7E3F741A-3B49-4842-BBBA-D063BC54D4C2}" destId="{18EB4DD2-DF3E-476A-8A0D-453219272F95}" srcOrd="0" destOrd="3" presId="urn:microsoft.com/office/officeart/2009/layout/ReverseList"/>
    <dgm:cxn modelId="{BDB5A561-F5F7-4492-9487-27BF98E412FE}" type="presOf" srcId="{4B55BB3F-3F9F-41FE-A702-5E8B873E9F67}" destId="{6D535E14-99BB-42BC-90F3-5C85DB69958D}" srcOrd="1" destOrd="1" presId="urn:microsoft.com/office/officeart/2009/layout/ReverseList"/>
    <dgm:cxn modelId="{3EBA8142-577F-4846-B07A-5CA78C644D2A}" srcId="{51CE3DEF-6791-4754-9D20-680FC1777D53}" destId="{E5AAFCAF-0BF4-42FD-ADCC-A5AA064B0D4F}" srcOrd="2" destOrd="0" parTransId="{F8543C13-713F-408C-8445-FED809FCA893}" sibTransId="{F1401512-5948-405C-8F41-2A24BF444A14}"/>
    <dgm:cxn modelId="{4390DA62-B403-431B-9A46-70D2D43822B4}" srcId="{33EAE1E4-C29A-4FB7-8BBE-DE06DF00443C}" destId="{7E3F741A-3B49-4842-BBBA-D063BC54D4C2}" srcOrd="2" destOrd="0" parTransId="{E4C6FB0B-FC52-46E7-A450-98513F6D0544}" sibTransId="{E6348446-0D41-4DF9-B3C8-88F56C0B75BE}"/>
    <dgm:cxn modelId="{DFBE014F-924F-4243-8036-E88E918CF010}" srcId="{E0CBCEC0-43EB-491E-8A81-4E814C2FF3C0}" destId="{33EAE1E4-C29A-4FB7-8BBE-DE06DF00443C}" srcOrd="0" destOrd="0" parTransId="{99729E7C-612D-4452-A02B-2F449DE274F8}" sibTransId="{94BAB202-5EE8-49E0-8AE5-FA4B54BD4B6F}"/>
    <dgm:cxn modelId="{DB5FE052-D8B0-4B48-8C33-73C6D399E3E4}" type="presOf" srcId="{E5AAFCAF-0BF4-42FD-ADCC-A5AA064B0D4F}" destId="{47035F2B-09E1-4562-86BA-AC594FB819C4}" srcOrd="1" destOrd="3" presId="urn:microsoft.com/office/officeart/2009/layout/ReverseList"/>
    <dgm:cxn modelId="{82906B76-1B1A-48A3-924D-29BA329E3C5A}" srcId="{33EAE1E4-C29A-4FB7-8BBE-DE06DF00443C}" destId="{4B55BB3F-3F9F-41FE-A702-5E8B873E9F67}" srcOrd="0" destOrd="0" parTransId="{221302F7-593C-4588-A5C5-401891B1671A}" sibTransId="{09F500BD-449F-4D2A-A9A7-A89D94FB1F2C}"/>
    <dgm:cxn modelId="{E84BD077-7D68-4DDC-9EE3-BA79FCC76476}" type="presOf" srcId="{16C50A96-5EC1-44F8-9DB2-565B705CE0F7}" destId="{6D535E14-99BB-42BC-90F3-5C85DB69958D}" srcOrd="1" destOrd="5" presId="urn:microsoft.com/office/officeart/2009/layout/ReverseList"/>
    <dgm:cxn modelId="{0C46887D-D92F-4CE4-B86B-661B540814E3}" type="presOf" srcId="{F46E67CC-0B83-433D-98D1-0A53CC5EFA53}" destId="{6D535E14-99BB-42BC-90F3-5C85DB69958D}" srcOrd="1" destOrd="2" presId="urn:microsoft.com/office/officeart/2009/layout/ReverseList"/>
    <dgm:cxn modelId="{C2F0EC8D-6FBD-4C02-A193-131B5B1E135A}" type="presOf" srcId="{E0CBCEC0-43EB-491E-8A81-4E814C2FF3C0}" destId="{35506258-FA6C-49D0-823F-744B2DD52642}" srcOrd="0" destOrd="0" presId="urn:microsoft.com/office/officeart/2009/layout/ReverseList"/>
    <dgm:cxn modelId="{F76D7392-B5EA-40EB-872D-C2F79354D16C}" srcId="{33EAE1E4-C29A-4FB7-8BBE-DE06DF00443C}" destId="{F46E67CC-0B83-433D-98D1-0A53CC5EFA53}" srcOrd="1" destOrd="0" parTransId="{4A4C00FC-0871-4E21-8D6E-885B89200FB1}" sibTransId="{F7A75B41-FBFC-4E31-8F7D-BF91CD9010A6}"/>
    <dgm:cxn modelId="{753B88A7-59B6-41FF-8E09-EC9160E9FBE7}" type="presOf" srcId="{4B55BB3F-3F9F-41FE-A702-5E8B873E9F67}" destId="{18EB4DD2-DF3E-476A-8A0D-453219272F95}" srcOrd="0" destOrd="1" presId="urn:microsoft.com/office/officeart/2009/layout/ReverseList"/>
    <dgm:cxn modelId="{179AD0AA-80F9-45E0-93DB-8E66539FE001}" type="presOf" srcId="{5DD9C7D6-1762-4B5B-96C7-227268971E8A}" destId="{18EB4DD2-DF3E-476A-8A0D-453219272F95}" srcOrd="0" destOrd="4" presId="urn:microsoft.com/office/officeart/2009/layout/ReverseList"/>
    <dgm:cxn modelId="{CD02BDB5-1240-47B4-BBF2-A53968A331D5}" srcId="{51CE3DEF-6791-4754-9D20-680FC1777D53}" destId="{5671BB51-7751-49A9-9DEC-C7E9480AA080}" srcOrd="0" destOrd="0" parTransId="{B248FA6F-5FAF-496B-8239-EA6985F2AF7E}" sibTransId="{CB6ADD3C-E76A-443A-A61B-8FEF523CE2EC}"/>
    <dgm:cxn modelId="{3CDE3BBD-2C6D-4745-BA99-2AD60F0C5663}" type="presOf" srcId="{5671BB51-7751-49A9-9DEC-C7E9480AA080}" destId="{47035F2B-09E1-4562-86BA-AC594FB819C4}" srcOrd="1" destOrd="1" presId="urn:microsoft.com/office/officeart/2009/layout/ReverseList"/>
    <dgm:cxn modelId="{FA424FBF-4FDF-49AD-9C34-119CEF398EE8}" type="presOf" srcId="{33EAE1E4-C29A-4FB7-8BBE-DE06DF00443C}" destId="{18EB4DD2-DF3E-476A-8A0D-453219272F95}" srcOrd="0" destOrd="0" presId="urn:microsoft.com/office/officeart/2009/layout/ReverseList"/>
    <dgm:cxn modelId="{69C7B2C5-01A9-4FC0-8437-08500B856599}" type="presOf" srcId="{7E3F741A-3B49-4842-BBBA-D063BC54D4C2}" destId="{6D535E14-99BB-42BC-90F3-5C85DB69958D}" srcOrd="1" destOrd="3" presId="urn:microsoft.com/office/officeart/2009/layout/ReverseList"/>
    <dgm:cxn modelId="{15CC2CCA-FDDD-46AF-B468-5CFB38C84F5A}" type="presOf" srcId="{5671BB51-7751-49A9-9DEC-C7E9480AA080}" destId="{AFDCB1E2-03DD-4B30-A05C-0537E8F826C7}" srcOrd="0" destOrd="1" presId="urn:microsoft.com/office/officeart/2009/layout/ReverseList"/>
    <dgm:cxn modelId="{2C5246CE-1A70-42E1-B3C2-4B7EEF42000F}" type="presOf" srcId="{33EAE1E4-C29A-4FB7-8BBE-DE06DF00443C}" destId="{6D535E14-99BB-42BC-90F3-5C85DB69958D}" srcOrd="1" destOrd="0" presId="urn:microsoft.com/office/officeart/2009/layout/ReverseList"/>
    <dgm:cxn modelId="{F86218D3-EF8D-414C-BE2B-F77B3FF5660E}" type="presOf" srcId="{E5AAFCAF-0BF4-42FD-ADCC-A5AA064B0D4F}" destId="{AFDCB1E2-03DD-4B30-A05C-0537E8F826C7}" srcOrd="0" destOrd="3" presId="urn:microsoft.com/office/officeart/2009/layout/ReverseList"/>
    <dgm:cxn modelId="{7488F3D7-DF89-4EEC-A634-5069ABF38141}" type="presOf" srcId="{51CE3DEF-6791-4754-9D20-680FC1777D53}" destId="{AFDCB1E2-03DD-4B30-A05C-0537E8F826C7}" srcOrd="0" destOrd="0" presId="urn:microsoft.com/office/officeart/2009/layout/ReverseList"/>
    <dgm:cxn modelId="{ABF063DC-F7F6-46A8-818E-29B8399FC271}" type="presOf" srcId="{F46E67CC-0B83-433D-98D1-0A53CC5EFA53}" destId="{18EB4DD2-DF3E-476A-8A0D-453219272F95}" srcOrd="0" destOrd="2" presId="urn:microsoft.com/office/officeart/2009/layout/ReverseList"/>
    <dgm:cxn modelId="{047412DF-E82A-47C3-8FBC-07439071F81D}" srcId="{33EAE1E4-C29A-4FB7-8BBE-DE06DF00443C}" destId="{5DD9C7D6-1762-4B5B-96C7-227268971E8A}" srcOrd="3" destOrd="0" parTransId="{BFF79FD7-D071-4014-919C-A063C7F8D213}" sibTransId="{82983FE3-AD29-46FB-8459-74CFE2FA02FD}"/>
    <dgm:cxn modelId="{C45D8BF8-E68E-4B1F-B2E3-964E7CA48299}" type="presOf" srcId="{51CE3DEF-6791-4754-9D20-680FC1777D53}" destId="{47035F2B-09E1-4562-86BA-AC594FB819C4}" srcOrd="1" destOrd="0" presId="urn:microsoft.com/office/officeart/2009/layout/ReverseList"/>
    <dgm:cxn modelId="{1AD8E7FC-D0FF-44EB-B577-657C9599DEF4}" srcId="{51CE3DEF-6791-4754-9D20-680FC1777D53}" destId="{06D5BCFB-C983-43FE-A741-1729B87A6379}" srcOrd="1" destOrd="0" parTransId="{75D9D33C-3A5A-40F7-939C-67700F816DF2}" sibTransId="{FEE00927-DA85-480A-AD63-4C47C1D198DA}"/>
    <dgm:cxn modelId="{9F5317FE-634B-4D3E-902E-3A145D6A735C}" srcId="{33EAE1E4-C29A-4FB7-8BBE-DE06DF00443C}" destId="{16C50A96-5EC1-44F8-9DB2-565B705CE0F7}" srcOrd="4" destOrd="0" parTransId="{70BD94B1-8AD4-46AA-81B9-E60F11BE27C3}" sibTransId="{FE8A0AB8-97CC-4DD7-8865-CD3A2B9FE241}"/>
    <dgm:cxn modelId="{DE22AAFE-21FA-4915-A4EA-570D572EE376}" type="presOf" srcId="{06D5BCFB-C983-43FE-A741-1729B87A6379}" destId="{AFDCB1E2-03DD-4B30-A05C-0537E8F826C7}" srcOrd="0" destOrd="2" presId="urn:microsoft.com/office/officeart/2009/layout/ReverseList"/>
    <dgm:cxn modelId="{07AFA6E3-59ED-428F-9D73-AC36A0D7CC55}" type="presParOf" srcId="{35506258-FA6C-49D0-823F-744B2DD52642}" destId="{18EB4DD2-DF3E-476A-8A0D-453219272F95}" srcOrd="0" destOrd="0" presId="urn:microsoft.com/office/officeart/2009/layout/ReverseList"/>
    <dgm:cxn modelId="{E4DE3633-C8AC-465E-A429-CDBB515C74E4}" type="presParOf" srcId="{35506258-FA6C-49D0-823F-744B2DD52642}" destId="{6D535E14-99BB-42BC-90F3-5C85DB69958D}" srcOrd="1" destOrd="0" presId="urn:microsoft.com/office/officeart/2009/layout/ReverseList"/>
    <dgm:cxn modelId="{526E86BD-3BA5-4370-B27F-FD0860D4B41C}" type="presParOf" srcId="{35506258-FA6C-49D0-823F-744B2DD52642}" destId="{AFDCB1E2-03DD-4B30-A05C-0537E8F826C7}" srcOrd="2" destOrd="0" presId="urn:microsoft.com/office/officeart/2009/layout/ReverseList"/>
    <dgm:cxn modelId="{24A07158-ED37-4AD5-AC0E-6595E8E67B78}" type="presParOf" srcId="{35506258-FA6C-49D0-823F-744B2DD52642}" destId="{47035F2B-09E1-4562-86BA-AC594FB819C4}" srcOrd="3" destOrd="0" presId="urn:microsoft.com/office/officeart/2009/layout/ReverseList"/>
    <dgm:cxn modelId="{6663A70A-512A-41EE-B77A-93673B7F6245}" type="presParOf" srcId="{35506258-FA6C-49D0-823F-744B2DD52642}" destId="{9D0E09EA-0D31-48D3-8F95-7DF926DE1521}" srcOrd="4" destOrd="0" presId="urn:microsoft.com/office/officeart/2009/layout/ReverseList"/>
    <dgm:cxn modelId="{A0C2212F-B3C8-4DE6-A365-48FD93A4E687}" type="presParOf" srcId="{35506258-FA6C-49D0-823F-744B2DD52642}" destId="{C512BD02-C65F-46B5-9C69-C9175C58EA2F}"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823D80-2805-4EDC-BCCF-F73F5E0425A6}" type="doc">
      <dgm:prSet loTypeId="urn:microsoft.com/office/officeart/2005/8/layout/hProcess9" loCatId="process" qsTypeId="urn:microsoft.com/office/officeart/2005/8/quickstyle/3d3" qsCatId="3D" csTypeId="urn:microsoft.com/office/officeart/2005/8/colors/colorful5" csCatId="colorful" phldr="1"/>
      <dgm:spPr/>
    </dgm:pt>
    <dgm:pt modelId="{64183309-E5D8-4F21-B74D-43D9E3251B8F}">
      <dgm:prSet phldrT="[Texto]" custT="1"/>
      <dgm:spPr/>
      <dgm:t>
        <a:bodyPr/>
        <a:lstStyle/>
        <a:p>
          <a:pPr algn="ctr"/>
          <a:r>
            <a:rPr lang="es-MX" sz="2400" b="1" dirty="0">
              <a:solidFill>
                <a:schemeClr val="accent6">
                  <a:lumMod val="50000"/>
                </a:schemeClr>
              </a:solidFill>
              <a:effectLst>
                <a:outerShdw blurRad="38100" dist="38100" dir="2700000" algn="tl">
                  <a:srgbClr val="000000">
                    <a:alpha val="43137"/>
                  </a:srgbClr>
                </a:outerShdw>
              </a:effectLst>
              <a:latin typeface="+mn-lt"/>
              <a:ea typeface="Tahoma" pitchFamily="34" charset="0"/>
              <a:cs typeface="Tahoma" pitchFamily="34" charset="0"/>
            </a:rPr>
            <a:t>Economía</a:t>
          </a:r>
        </a:p>
        <a:p>
          <a:pPr algn="ctr"/>
          <a:endParaRPr lang="es-MX" sz="1500" dirty="0">
            <a:solidFill>
              <a:schemeClr val="accent6">
                <a:lumMod val="50000"/>
              </a:schemeClr>
            </a:solidFill>
            <a:latin typeface="+mn-lt"/>
            <a:ea typeface="Tahoma" pitchFamily="34" charset="0"/>
            <a:cs typeface="Tahoma" pitchFamily="34" charset="0"/>
          </a:endParaRPr>
        </a:p>
        <a:p>
          <a:pPr algn="ctr"/>
          <a:r>
            <a:rPr lang="es-MX" sz="1500" b="1" dirty="0">
              <a:solidFill>
                <a:schemeClr val="accent6">
                  <a:lumMod val="50000"/>
                </a:schemeClr>
              </a:solidFill>
              <a:latin typeface="+mn-lt"/>
              <a:ea typeface="Tahoma" pitchFamily="34" charset="0"/>
              <a:cs typeface="Tahoma" pitchFamily="34" charset="0"/>
            </a:rPr>
            <a:t>Recursos Insumos</a:t>
          </a:r>
        </a:p>
        <a:p>
          <a:pPr algn="ctr"/>
          <a:endParaRPr lang="es-MX" sz="1500" b="1" dirty="0">
            <a:solidFill>
              <a:schemeClr val="accent6">
                <a:lumMod val="50000"/>
              </a:schemeClr>
            </a:solidFill>
            <a:latin typeface="+mn-lt"/>
            <a:ea typeface="Tahoma" pitchFamily="34" charset="0"/>
            <a:cs typeface="Tahoma" pitchFamily="34" charset="0"/>
          </a:endParaRPr>
        </a:p>
        <a:p>
          <a:pPr algn="l"/>
          <a:r>
            <a:rPr lang="es-MX" sz="1500" b="0" dirty="0">
              <a:solidFill>
                <a:schemeClr val="accent6">
                  <a:lumMod val="50000"/>
                </a:schemeClr>
              </a:solidFill>
              <a:latin typeface="+mn-lt"/>
              <a:ea typeface="Tahoma" pitchFamily="34" charset="0"/>
              <a:cs typeface="Tahoma" pitchFamily="34" charset="0"/>
            </a:rPr>
            <a:t>- Humanos</a:t>
          </a:r>
        </a:p>
        <a:p>
          <a:pPr algn="l"/>
          <a:r>
            <a:rPr lang="es-MX" sz="1500" b="0" dirty="0">
              <a:solidFill>
                <a:schemeClr val="accent6">
                  <a:lumMod val="50000"/>
                </a:schemeClr>
              </a:solidFill>
              <a:latin typeface="+mn-lt"/>
              <a:ea typeface="Tahoma" pitchFamily="34" charset="0"/>
              <a:cs typeface="Tahoma" pitchFamily="34" charset="0"/>
            </a:rPr>
            <a:t>- Financieros</a:t>
          </a:r>
        </a:p>
        <a:p>
          <a:pPr algn="l"/>
          <a:r>
            <a:rPr lang="es-MX" sz="1500" b="0" dirty="0">
              <a:solidFill>
                <a:schemeClr val="accent6">
                  <a:lumMod val="50000"/>
                </a:schemeClr>
              </a:solidFill>
              <a:latin typeface="+mn-lt"/>
              <a:ea typeface="Tahoma" pitchFamily="34" charset="0"/>
              <a:cs typeface="Tahoma" pitchFamily="34" charset="0"/>
            </a:rPr>
            <a:t>- Equipamiento</a:t>
          </a:r>
        </a:p>
        <a:p>
          <a:pPr algn="l"/>
          <a:r>
            <a:rPr lang="es-MX" sz="1500" b="0" dirty="0">
              <a:solidFill>
                <a:schemeClr val="accent6">
                  <a:lumMod val="50000"/>
                </a:schemeClr>
              </a:solidFill>
              <a:latin typeface="+mn-lt"/>
              <a:ea typeface="Tahoma" pitchFamily="34" charset="0"/>
              <a:cs typeface="Tahoma" pitchFamily="34" charset="0"/>
            </a:rPr>
            <a:t>- Materiales</a:t>
          </a:r>
        </a:p>
        <a:p>
          <a:pPr algn="l"/>
          <a:r>
            <a:rPr lang="es-MX" sz="1500" b="0" dirty="0">
              <a:solidFill>
                <a:schemeClr val="accent6">
                  <a:lumMod val="50000"/>
                </a:schemeClr>
              </a:solidFill>
              <a:latin typeface="+mn-lt"/>
              <a:ea typeface="Tahoma" pitchFamily="34" charset="0"/>
              <a:cs typeface="Tahoma" pitchFamily="34" charset="0"/>
            </a:rPr>
            <a:t>- Instalaciones</a:t>
          </a:r>
        </a:p>
        <a:p>
          <a:pPr algn="l"/>
          <a:r>
            <a:rPr lang="es-MX" sz="1500" b="0" dirty="0">
              <a:solidFill>
                <a:schemeClr val="accent6">
                  <a:lumMod val="50000"/>
                </a:schemeClr>
              </a:solidFill>
              <a:latin typeface="+mn-lt"/>
              <a:ea typeface="Tahoma" pitchFamily="34" charset="0"/>
              <a:cs typeface="Tahoma" pitchFamily="34" charset="0"/>
            </a:rPr>
            <a:t>- Información</a:t>
          </a:r>
        </a:p>
        <a:p>
          <a:pPr algn="l"/>
          <a:r>
            <a:rPr lang="es-MX" sz="1500" b="0" dirty="0">
              <a:solidFill>
                <a:schemeClr val="accent6">
                  <a:lumMod val="50000"/>
                </a:schemeClr>
              </a:solidFill>
              <a:latin typeface="+mn-lt"/>
              <a:ea typeface="Tahoma" pitchFamily="34" charset="0"/>
              <a:cs typeface="Tahoma" pitchFamily="34" charset="0"/>
            </a:rPr>
            <a:t>- Energía</a:t>
          </a:r>
        </a:p>
      </dgm:t>
    </dgm:pt>
    <dgm:pt modelId="{7067305E-B8A1-401B-86CD-4146AA3D28FF}" type="parTrans" cxnId="{F8607DAB-8900-4CD3-8803-769ED5418674}">
      <dgm:prSet/>
      <dgm:spPr/>
      <dgm:t>
        <a:bodyPr/>
        <a:lstStyle/>
        <a:p>
          <a:endParaRPr lang="es-MX"/>
        </a:p>
      </dgm:t>
    </dgm:pt>
    <dgm:pt modelId="{5A2FBB3B-4039-4BF8-8D21-34F9DCDDD2D4}" type="sibTrans" cxnId="{F8607DAB-8900-4CD3-8803-769ED5418674}">
      <dgm:prSet/>
      <dgm:spPr/>
      <dgm:t>
        <a:bodyPr/>
        <a:lstStyle/>
        <a:p>
          <a:endParaRPr lang="es-MX"/>
        </a:p>
      </dgm:t>
    </dgm:pt>
    <dgm:pt modelId="{5905253B-DE62-44D4-B721-907334159248}">
      <dgm:prSet phldrT="[Texto]"/>
      <dgm:spPr/>
      <dgm:t>
        <a:bodyPr/>
        <a:lstStyle/>
        <a:p>
          <a:endParaRPr lang="es-MX" dirty="0"/>
        </a:p>
      </dgm:t>
    </dgm:pt>
    <dgm:pt modelId="{150E0084-23A9-4D5A-86E7-166E9227830A}" type="parTrans" cxnId="{3D6F37D4-17B4-4D9F-9C96-8DC5995D1764}">
      <dgm:prSet/>
      <dgm:spPr/>
      <dgm:t>
        <a:bodyPr/>
        <a:lstStyle/>
        <a:p>
          <a:endParaRPr lang="es-MX"/>
        </a:p>
      </dgm:t>
    </dgm:pt>
    <dgm:pt modelId="{536EF17E-9864-46E0-BCCF-E23E42BC061F}" type="sibTrans" cxnId="{3D6F37D4-17B4-4D9F-9C96-8DC5995D1764}">
      <dgm:prSet/>
      <dgm:spPr/>
      <dgm:t>
        <a:bodyPr/>
        <a:lstStyle/>
        <a:p>
          <a:endParaRPr lang="es-MX"/>
        </a:p>
      </dgm:t>
    </dgm:pt>
    <dgm:pt modelId="{B53E3EE9-9178-42A7-8937-4FB49013B2E4}">
      <dgm:prSet phldrT="[Texto]" custT="1"/>
      <dgm:spPr/>
      <dgm:t>
        <a:bodyPr/>
        <a:lstStyle/>
        <a:p>
          <a:pPr algn="ctr"/>
          <a:r>
            <a:rPr lang="es-MX" sz="2400" b="1" cap="none" spc="50">
              <a:ln w="11430"/>
              <a:effectLst>
                <a:outerShdw blurRad="76200" dist="50800" dir="5400000" algn="tl" rotWithShape="0">
                  <a:srgbClr val="000000">
                    <a:alpha val="65000"/>
                  </a:srgbClr>
                </a:outerShdw>
              </a:effectLst>
              <a:latin typeface="+mn-lt"/>
              <a:ea typeface="Tahoma" pitchFamily="34" charset="0"/>
              <a:cs typeface="Tahoma" pitchFamily="34" charset="0"/>
            </a:rPr>
            <a:t>Eficacia</a:t>
          </a:r>
          <a:endParaRPr lang="es-MX" sz="1500" b="1" cap="none" spc="50">
            <a:ln w="11430"/>
            <a:effectLst>
              <a:outerShdw blurRad="76200" dist="50800" dir="5400000" algn="tl" rotWithShape="0">
                <a:srgbClr val="000000">
                  <a:alpha val="65000"/>
                </a:srgbClr>
              </a:outerShdw>
            </a:effectLst>
            <a:latin typeface="+mn-lt"/>
            <a:ea typeface="Tahoma" pitchFamily="34" charset="0"/>
            <a:cs typeface="Tahoma" pitchFamily="34" charset="0"/>
          </a:endParaRPr>
        </a:p>
        <a:p>
          <a:pPr algn="ctr"/>
          <a:endParaRPr lang="es-MX" sz="1500" b="1" cap="none" spc="50">
            <a:ln w="11430"/>
            <a:effectLst>
              <a:outerShdw blurRad="76200" dist="50800" dir="5400000" algn="tl" rotWithShape="0">
                <a:srgbClr val="000000">
                  <a:alpha val="65000"/>
                </a:srgbClr>
              </a:outerShdw>
            </a:effectLst>
            <a:latin typeface="+mn-lt"/>
            <a:ea typeface="Tahoma" pitchFamily="34" charset="0"/>
            <a:cs typeface="Tahoma" pitchFamily="34" charset="0"/>
          </a:endParaRPr>
        </a:p>
        <a:p>
          <a:pPr algn="ctr"/>
          <a:r>
            <a:rPr lang="es-MX" sz="1600" b="1" cap="none" spc="50">
              <a:ln w="11430"/>
              <a:effectLst>
                <a:outerShdw blurRad="76200" dist="50800" dir="5400000" algn="tl" rotWithShape="0">
                  <a:srgbClr val="000000">
                    <a:alpha val="65000"/>
                  </a:srgbClr>
                </a:outerShdw>
              </a:effectLst>
              <a:latin typeface="+mn-lt"/>
              <a:ea typeface="Tahoma" pitchFamily="34" charset="0"/>
              <a:cs typeface="Tahoma" pitchFamily="34" charset="0"/>
            </a:rPr>
            <a:t>Resultados</a:t>
          </a:r>
          <a:endParaRPr lang="es-MX" sz="1500" b="1" cap="none" spc="50">
            <a:ln w="11430"/>
            <a:effectLst>
              <a:outerShdw blurRad="76200" dist="50800" dir="5400000" algn="tl" rotWithShape="0">
                <a:srgbClr val="000000">
                  <a:alpha val="65000"/>
                </a:srgbClr>
              </a:outerShdw>
            </a:effectLst>
            <a:latin typeface="+mn-lt"/>
            <a:ea typeface="Tahoma" pitchFamily="34" charset="0"/>
            <a:cs typeface="Tahoma" pitchFamily="34" charset="0"/>
          </a:endParaRPr>
        </a:p>
        <a:p>
          <a:pPr algn="ctr"/>
          <a:endParaRPr lang="es-MX" sz="1500" b="1" cap="none" spc="50">
            <a:ln w="11430"/>
            <a:effectLst>
              <a:outerShdw blurRad="76200" dist="50800" dir="5400000" algn="tl" rotWithShape="0">
                <a:srgbClr val="000000">
                  <a:alpha val="65000"/>
                </a:srgbClr>
              </a:outerShdw>
            </a:effectLst>
            <a:latin typeface="+mn-lt"/>
            <a:ea typeface="Tahoma" pitchFamily="34" charset="0"/>
            <a:cs typeface="Tahoma" pitchFamily="34" charset="0"/>
          </a:endParaRPr>
        </a:p>
        <a:p>
          <a:pPr marL="134938" indent="-134938" algn="l"/>
          <a:r>
            <a:rPr lang="es-MX" sz="1600" b="0" cap="none" spc="50">
              <a:ln w="11430"/>
              <a:effectLst>
                <a:outerShdw blurRad="76200" dist="50800" dir="5400000" algn="tl" rotWithShape="0">
                  <a:srgbClr val="000000">
                    <a:alpha val="65000"/>
                  </a:srgbClr>
                </a:outerShdw>
              </a:effectLst>
              <a:latin typeface="+mn-lt"/>
              <a:ea typeface="Tahoma" pitchFamily="34" charset="0"/>
              <a:cs typeface="Tahoma" pitchFamily="34" charset="0"/>
            </a:rPr>
            <a:t>- </a:t>
          </a:r>
          <a:r>
            <a:rPr lang="es-MX" sz="1600" b="0" cap="none" spc="50">
              <a:ln w="11430"/>
              <a:effectLst/>
              <a:latin typeface="+mn-lt"/>
              <a:ea typeface="Tahoma" pitchFamily="34" charset="0"/>
              <a:cs typeface="Tahoma" pitchFamily="34" charset="0"/>
            </a:rPr>
            <a:t>Logro de objetivos</a:t>
          </a:r>
        </a:p>
        <a:p>
          <a:pPr marL="134938" indent="-134938" algn="l"/>
          <a:r>
            <a:rPr lang="es-MX" sz="1600" b="0" cap="none" spc="50">
              <a:ln w="11430"/>
              <a:effectLst/>
              <a:latin typeface="+mn-lt"/>
              <a:ea typeface="Tahoma" pitchFamily="34" charset="0"/>
              <a:cs typeface="Tahoma" pitchFamily="34" charset="0"/>
            </a:rPr>
            <a:t>- Satisfacción al cliente</a:t>
          </a:r>
        </a:p>
        <a:p>
          <a:pPr marL="134938" indent="-134938" algn="l"/>
          <a:r>
            <a:rPr lang="es-MX" sz="1600" b="0" cap="none" spc="50">
              <a:ln w="11430"/>
              <a:effectLst/>
              <a:latin typeface="+mn-lt"/>
              <a:ea typeface="Tahoma" pitchFamily="34" charset="0"/>
              <a:cs typeface="Tahoma" pitchFamily="34" charset="0"/>
            </a:rPr>
            <a:t>- Impactos del programa y efectos</a:t>
          </a:r>
          <a:endParaRPr lang="es-MX" sz="1600" b="0" cap="none" spc="50" dirty="0">
            <a:ln w="11430"/>
            <a:effectLst/>
            <a:latin typeface="+mn-lt"/>
            <a:ea typeface="Tahoma" pitchFamily="34" charset="0"/>
            <a:cs typeface="Tahoma" pitchFamily="34" charset="0"/>
          </a:endParaRPr>
        </a:p>
      </dgm:t>
    </dgm:pt>
    <dgm:pt modelId="{34965D2D-13AA-430D-85CB-9D80B8BA1C7F}" type="parTrans" cxnId="{7D0024EA-753F-4D4E-AC47-E42EDB698BB5}">
      <dgm:prSet/>
      <dgm:spPr/>
      <dgm:t>
        <a:bodyPr/>
        <a:lstStyle/>
        <a:p>
          <a:endParaRPr lang="es-MX"/>
        </a:p>
      </dgm:t>
    </dgm:pt>
    <dgm:pt modelId="{A4BD6E81-22A5-42AE-96C7-005ABEC4E26E}" type="sibTrans" cxnId="{7D0024EA-753F-4D4E-AC47-E42EDB698BB5}">
      <dgm:prSet/>
      <dgm:spPr/>
      <dgm:t>
        <a:bodyPr/>
        <a:lstStyle/>
        <a:p>
          <a:endParaRPr lang="es-MX"/>
        </a:p>
      </dgm:t>
    </dgm:pt>
    <dgm:pt modelId="{87220337-D364-4AA3-A61C-32F978A2C3FB}" type="pres">
      <dgm:prSet presAssocID="{A1823D80-2805-4EDC-BCCF-F73F5E0425A6}" presName="CompostProcess" presStyleCnt="0">
        <dgm:presLayoutVars>
          <dgm:dir/>
          <dgm:resizeHandles val="exact"/>
        </dgm:presLayoutVars>
      </dgm:prSet>
      <dgm:spPr/>
    </dgm:pt>
    <dgm:pt modelId="{B96A8ED7-CC1E-4A98-B505-1A13F082FA9F}" type="pres">
      <dgm:prSet presAssocID="{A1823D80-2805-4EDC-BCCF-F73F5E0425A6}" presName="arrow" presStyleLbl="bgShp" presStyleIdx="0" presStyleCnt="1" custScaleX="111509"/>
      <dgm:spPr/>
    </dgm:pt>
    <dgm:pt modelId="{07AD050B-4C90-4F8F-B2D0-1FC15A372824}" type="pres">
      <dgm:prSet presAssocID="{A1823D80-2805-4EDC-BCCF-F73F5E0425A6}" presName="linearProcess" presStyleCnt="0"/>
      <dgm:spPr/>
    </dgm:pt>
    <dgm:pt modelId="{30E59C53-E462-452C-AE16-27A0425D8345}" type="pres">
      <dgm:prSet presAssocID="{64183309-E5D8-4F21-B74D-43D9E3251B8F}" presName="textNode" presStyleLbl="node1" presStyleIdx="0" presStyleCnt="3" custScaleX="73395" custScaleY="228517">
        <dgm:presLayoutVars>
          <dgm:bulletEnabled val="1"/>
        </dgm:presLayoutVars>
      </dgm:prSet>
      <dgm:spPr/>
    </dgm:pt>
    <dgm:pt modelId="{86041225-03FC-43C5-82BA-B9ED01666E93}" type="pres">
      <dgm:prSet presAssocID="{5A2FBB3B-4039-4BF8-8D21-34F9DCDDD2D4}" presName="sibTrans" presStyleCnt="0"/>
      <dgm:spPr/>
    </dgm:pt>
    <dgm:pt modelId="{B55B4930-4107-4459-9E2B-16F279AD0DD1}" type="pres">
      <dgm:prSet presAssocID="{5905253B-DE62-44D4-B721-907334159248}" presName="textNode" presStyleLbl="node1" presStyleIdx="1" presStyleCnt="3" custScaleX="166712" custScaleY="250000">
        <dgm:presLayoutVars>
          <dgm:bulletEnabled val="1"/>
        </dgm:presLayoutVars>
      </dgm:prSet>
      <dgm:spPr>
        <a:prstGeom prst="flowChartConnector">
          <a:avLst/>
        </a:prstGeom>
      </dgm:spPr>
    </dgm:pt>
    <dgm:pt modelId="{E3860888-0471-47FC-87B4-F5B5B34AC013}" type="pres">
      <dgm:prSet presAssocID="{536EF17E-9864-46E0-BCCF-E23E42BC061F}" presName="sibTrans" presStyleCnt="0"/>
      <dgm:spPr/>
    </dgm:pt>
    <dgm:pt modelId="{1BB60FDD-CBF4-4B16-9070-77AE76D44A0E}" type="pres">
      <dgm:prSet presAssocID="{B53E3EE9-9178-42A7-8937-4FB49013B2E4}" presName="textNode" presStyleLbl="node1" presStyleIdx="2" presStyleCnt="3" custScaleX="72499" custScaleY="197265" custLinFactX="73841" custLinFactNeighborX="100000" custLinFactNeighborY="-1112">
        <dgm:presLayoutVars>
          <dgm:bulletEnabled val="1"/>
        </dgm:presLayoutVars>
      </dgm:prSet>
      <dgm:spPr/>
    </dgm:pt>
  </dgm:ptLst>
  <dgm:cxnLst>
    <dgm:cxn modelId="{D8B3FE03-579E-4189-9EF4-2A64C53481BC}" type="presOf" srcId="{A1823D80-2805-4EDC-BCCF-F73F5E0425A6}" destId="{87220337-D364-4AA3-A61C-32F978A2C3FB}" srcOrd="0" destOrd="0" presId="urn:microsoft.com/office/officeart/2005/8/layout/hProcess9"/>
    <dgm:cxn modelId="{3075392C-5CBC-46EF-9E0E-50423E7CF19C}" type="presOf" srcId="{64183309-E5D8-4F21-B74D-43D9E3251B8F}" destId="{30E59C53-E462-452C-AE16-27A0425D8345}" srcOrd="0" destOrd="0" presId="urn:microsoft.com/office/officeart/2005/8/layout/hProcess9"/>
    <dgm:cxn modelId="{F8607DAB-8900-4CD3-8803-769ED5418674}" srcId="{A1823D80-2805-4EDC-BCCF-F73F5E0425A6}" destId="{64183309-E5D8-4F21-B74D-43D9E3251B8F}" srcOrd="0" destOrd="0" parTransId="{7067305E-B8A1-401B-86CD-4146AA3D28FF}" sibTransId="{5A2FBB3B-4039-4BF8-8D21-34F9DCDDD2D4}"/>
    <dgm:cxn modelId="{5F8BCECC-4591-4A65-9013-5175365622D4}" type="presOf" srcId="{5905253B-DE62-44D4-B721-907334159248}" destId="{B55B4930-4107-4459-9E2B-16F279AD0DD1}" srcOrd="0" destOrd="0" presId="urn:microsoft.com/office/officeart/2005/8/layout/hProcess9"/>
    <dgm:cxn modelId="{3D6F37D4-17B4-4D9F-9C96-8DC5995D1764}" srcId="{A1823D80-2805-4EDC-BCCF-F73F5E0425A6}" destId="{5905253B-DE62-44D4-B721-907334159248}" srcOrd="1" destOrd="0" parTransId="{150E0084-23A9-4D5A-86E7-166E9227830A}" sibTransId="{536EF17E-9864-46E0-BCCF-E23E42BC061F}"/>
    <dgm:cxn modelId="{7D0024EA-753F-4D4E-AC47-E42EDB698BB5}" srcId="{A1823D80-2805-4EDC-BCCF-F73F5E0425A6}" destId="{B53E3EE9-9178-42A7-8937-4FB49013B2E4}" srcOrd="2" destOrd="0" parTransId="{34965D2D-13AA-430D-85CB-9D80B8BA1C7F}" sibTransId="{A4BD6E81-22A5-42AE-96C7-005ABEC4E26E}"/>
    <dgm:cxn modelId="{374402EF-3075-419D-9850-AE90C3A6B13A}" type="presOf" srcId="{B53E3EE9-9178-42A7-8937-4FB49013B2E4}" destId="{1BB60FDD-CBF4-4B16-9070-77AE76D44A0E}" srcOrd="0" destOrd="0" presId="urn:microsoft.com/office/officeart/2005/8/layout/hProcess9"/>
    <dgm:cxn modelId="{F9772ACB-A968-4505-9D73-7F842FF51832}" type="presParOf" srcId="{87220337-D364-4AA3-A61C-32F978A2C3FB}" destId="{B96A8ED7-CC1E-4A98-B505-1A13F082FA9F}" srcOrd="0" destOrd="0" presId="urn:microsoft.com/office/officeart/2005/8/layout/hProcess9"/>
    <dgm:cxn modelId="{074C3F97-822F-4B18-8977-C5CFDF7A78F4}" type="presParOf" srcId="{87220337-D364-4AA3-A61C-32F978A2C3FB}" destId="{07AD050B-4C90-4F8F-B2D0-1FC15A372824}" srcOrd="1" destOrd="0" presId="urn:microsoft.com/office/officeart/2005/8/layout/hProcess9"/>
    <dgm:cxn modelId="{500D0E67-70D1-44C1-B206-FEF12920A8FC}" type="presParOf" srcId="{07AD050B-4C90-4F8F-B2D0-1FC15A372824}" destId="{30E59C53-E462-452C-AE16-27A0425D8345}" srcOrd="0" destOrd="0" presId="urn:microsoft.com/office/officeart/2005/8/layout/hProcess9"/>
    <dgm:cxn modelId="{97BE14FB-3226-470B-A836-7B7B3DF13A60}" type="presParOf" srcId="{07AD050B-4C90-4F8F-B2D0-1FC15A372824}" destId="{86041225-03FC-43C5-82BA-B9ED01666E93}" srcOrd="1" destOrd="0" presId="urn:microsoft.com/office/officeart/2005/8/layout/hProcess9"/>
    <dgm:cxn modelId="{EF16F180-740D-4F32-9E8D-12FD1C4F16DB}" type="presParOf" srcId="{07AD050B-4C90-4F8F-B2D0-1FC15A372824}" destId="{B55B4930-4107-4459-9E2B-16F279AD0DD1}" srcOrd="2" destOrd="0" presId="urn:microsoft.com/office/officeart/2005/8/layout/hProcess9"/>
    <dgm:cxn modelId="{8462A504-7B9E-488D-B476-28F8940CF7AC}" type="presParOf" srcId="{07AD050B-4C90-4F8F-B2D0-1FC15A372824}" destId="{E3860888-0471-47FC-87B4-F5B5B34AC013}" srcOrd="3" destOrd="0" presId="urn:microsoft.com/office/officeart/2005/8/layout/hProcess9"/>
    <dgm:cxn modelId="{C6DD13C3-87B6-44FA-92DF-CF2575C2C036}" type="presParOf" srcId="{07AD050B-4C90-4F8F-B2D0-1FC15A372824}" destId="{1BB60FDD-CBF4-4B16-9070-77AE76D44A0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B69AC9-41EE-49C9-A6B9-FB59C0447AC7}" type="doc">
      <dgm:prSet loTypeId="urn:microsoft.com/office/officeart/2005/8/layout/vList6" loCatId="process" qsTypeId="urn:microsoft.com/office/officeart/2005/8/quickstyle/3d3" qsCatId="3D" csTypeId="urn:microsoft.com/office/officeart/2005/8/colors/colorful4" csCatId="colorful" phldr="1"/>
      <dgm:spPr/>
      <dgm:t>
        <a:bodyPr/>
        <a:lstStyle/>
        <a:p>
          <a:endParaRPr lang="es-MX"/>
        </a:p>
      </dgm:t>
    </dgm:pt>
    <dgm:pt modelId="{EDE4683B-2AE5-4D90-81E4-A8935EB36259}">
      <dgm:prSet phldrT="[Texto]" custT="1"/>
      <dgm:spPr/>
      <dgm:t>
        <a:bodyPr/>
        <a:lstStyle/>
        <a:p>
          <a:r>
            <a:rPr lang="es-MX" sz="2000" dirty="0">
              <a:solidFill>
                <a:schemeClr val="accent6">
                  <a:lumMod val="50000"/>
                </a:schemeClr>
              </a:solidFill>
            </a:rPr>
            <a:t>Por su ámbito</a:t>
          </a:r>
        </a:p>
      </dgm:t>
    </dgm:pt>
    <dgm:pt modelId="{CB08E633-6E1F-49DF-B03D-337CA49837DE}" type="parTrans" cxnId="{D21D1866-3848-401F-B3E5-CB7E01624DBD}">
      <dgm:prSet/>
      <dgm:spPr/>
      <dgm:t>
        <a:bodyPr/>
        <a:lstStyle/>
        <a:p>
          <a:endParaRPr lang="es-MX">
            <a:solidFill>
              <a:schemeClr val="accent6">
                <a:lumMod val="50000"/>
              </a:schemeClr>
            </a:solidFill>
          </a:endParaRPr>
        </a:p>
      </dgm:t>
    </dgm:pt>
    <dgm:pt modelId="{884232E9-90DD-4CF7-B1F6-4E57AFED32E0}" type="sibTrans" cxnId="{D21D1866-3848-401F-B3E5-CB7E01624DBD}">
      <dgm:prSet/>
      <dgm:spPr/>
      <dgm:t>
        <a:bodyPr/>
        <a:lstStyle/>
        <a:p>
          <a:endParaRPr lang="es-MX">
            <a:solidFill>
              <a:schemeClr val="accent6">
                <a:lumMod val="50000"/>
              </a:schemeClr>
            </a:solidFill>
          </a:endParaRPr>
        </a:p>
      </dgm:t>
    </dgm:pt>
    <dgm:pt modelId="{3730D221-3B0F-44CF-B851-04785D8C2682}">
      <dgm:prSet phldrT="[Texto]" custT="1"/>
      <dgm:spPr/>
      <dgm:t>
        <a:bodyPr/>
        <a:lstStyle/>
        <a:p>
          <a:r>
            <a:rPr lang="es-MX" sz="1800" b="1" cap="none" spc="0" dirty="0">
              <a:ln w="1905"/>
              <a:solidFill>
                <a:schemeClr val="accent6">
                  <a:lumMod val="50000"/>
                </a:schemeClr>
              </a:solidFill>
              <a:effectLst>
                <a:innerShdw blurRad="69850" dist="43180" dir="5400000">
                  <a:srgbClr val="000000">
                    <a:alpha val="65000"/>
                  </a:srgbClr>
                </a:innerShdw>
              </a:effectLst>
            </a:rPr>
            <a:t>Auditoría Interna</a:t>
          </a:r>
        </a:p>
      </dgm:t>
    </dgm:pt>
    <dgm:pt modelId="{D45A6828-E46A-46ED-8C6C-EBCCF3969F69}" type="parTrans" cxnId="{6D89AE90-6C9C-421F-844D-2BB8946DA475}">
      <dgm:prSet/>
      <dgm:spPr/>
      <dgm:t>
        <a:bodyPr/>
        <a:lstStyle/>
        <a:p>
          <a:endParaRPr lang="es-MX">
            <a:solidFill>
              <a:schemeClr val="accent6">
                <a:lumMod val="50000"/>
              </a:schemeClr>
            </a:solidFill>
          </a:endParaRPr>
        </a:p>
      </dgm:t>
    </dgm:pt>
    <dgm:pt modelId="{913265EA-6DF9-45F5-8D42-F16D99E550E2}" type="sibTrans" cxnId="{6D89AE90-6C9C-421F-844D-2BB8946DA475}">
      <dgm:prSet/>
      <dgm:spPr/>
      <dgm:t>
        <a:bodyPr/>
        <a:lstStyle/>
        <a:p>
          <a:endParaRPr lang="es-MX">
            <a:solidFill>
              <a:schemeClr val="accent6">
                <a:lumMod val="50000"/>
              </a:schemeClr>
            </a:solidFill>
          </a:endParaRPr>
        </a:p>
      </dgm:t>
    </dgm:pt>
    <dgm:pt modelId="{3F1D70A3-0059-4746-8683-8DE20BAF87B5}">
      <dgm:prSet phldrT="[Texto]" custT="1"/>
      <dgm:spPr/>
      <dgm:t>
        <a:bodyPr/>
        <a:lstStyle/>
        <a:p>
          <a:r>
            <a:rPr lang="es-MX" sz="2000" dirty="0">
              <a:solidFill>
                <a:schemeClr val="accent6">
                  <a:lumMod val="50000"/>
                </a:schemeClr>
              </a:solidFill>
            </a:rPr>
            <a:t>Por su tipo</a:t>
          </a:r>
        </a:p>
      </dgm:t>
    </dgm:pt>
    <dgm:pt modelId="{D88239FB-53B0-436D-8CF4-AA79637A0308}" type="parTrans" cxnId="{0E6E7C4F-1C13-4E6C-B342-046F95299872}">
      <dgm:prSet/>
      <dgm:spPr/>
      <dgm:t>
        <a:bodyPr/>
        <a:lstStyle/>
        <a:p>
          <a:endParaRPr lang="es-MX">
            <a:solidFill>
              <a:schemeClr val="accent6">
                <a:lumMod val="50000"/>
              </a:schemeClr>
            </a:solidFill>
          </a:endParaRPr>
        </a:p>
      </dgm:t>
    </dgm:pt>
    <dgm:pt modelId="{777DFF20-19B3-4AEC-ACFC-FB65AD971005}" type="sibTrans" cxnId="{0E6E7C4F-1C13-4E6C-B342-046F95299872}">
      <dgm:prSet/>
      <dgm:spPr/>
      <dgm:t>
        <a:bodyPr/>
        <a:lstStyle/>
        <a:p>
          <a:endParaRPr lang="es-MX">
            <a:solidFill>
              <a:schemeClr val="accent6">
                <a:lumMod val="50000"/>
              </a:schemeClr>
            </a:solidFill>
          </a:endParaRPr>
        </a:p>
      </dgm:t>
    </dgm:pt>
    <dgm:pt modelId="{F68C4C13-EF31-45E7-BE8E-EA0F9A5D9BE1}">
      <dgm:prSet phldrT="[Texto]" custT="1"/>
      <dgm:spPr/>
      <dgm:t>
        <a:bodyPr/>
        <a:lstStyle/>
        <a:p>
          <a:r>
            <a:rPr lang="es-MX" sz="2000" dirty="0">
              <a:solidFill>
                <a:schemeClr val="accent6">
                  <a:lumMod val="50000"/>
                </a:schemeClr>
              </a:solidFill>
            </a:rPr>
            <a:t>Por su contexto</a:t>
          </a:r>
        </a:p>
      </dgm:t>
    </dgm:pt>
    <dgm:pt modelId="{78553A16-A207-4B93-BD1A-40F80767A880}" type="parTrans" cxnId="{7207CD17-C6BF-4C78-83A0-84369E6DCB1C}">
      <dgm:prSet/>
      <dgm:spPr/>
      <dgm:t>
        <a:bodyPr/>
        <a:lstStyle/>
        <a:p>
          <a:endParaRPr lang="es-MX">
            <a:solidFill>
              <a:schemeClr val="accent6">
                <a:lumMod val="50000"/>
              </a:schemeClr>
            </a:solidFill>
          </a:endParaRPr>
        </a:p>
      </dgm:t>
    </dgm:pt>
    <dgm:pt modelId="{6EF00172-6196-49AF-B394-B23C6AA253A0}" type="sibTrans" cxnId="{7207CD17-C6BF-4C78-83A0-84369E6DCB1C}">
      <dgm:prSet/>
      <dgm:spPr/>
      <dgm:t>
        <a:bodyPr/>
        <a:lstStyle/>
        <a:p>
          <a:endParaRPr lang="es-MX">
            <a:solidFill>
              <a:schemeClr val="accent6">
                <a:lumMod val="50000"/>
              </a:schemeClr>
            </a:solidFill>
          </a:endParaRPr>
        </a:p>
      </dgm:t>
    </dgm:pt>
    <dgm:pt modelId="{9119198A-D087-49EB-B41E-5944CF567D87}">
      <dgm:prSet custT="1"/>
      <dgm:spPr/>
      <dgm:t>
        <a:bodyPr/>
        <a:lstStyle/>
        <a:p>
          <a:r>
            <a:rPr lang="es-MX" sz="1800" b="1" cap="none" spc="0" dirty="0">
              <a:ln w="1905"/>
              <a:solidFill>
                <a:schemeClr val="accent6">
                  <a:lumMod val="50000"/>
                </a:schemeClr>
              </a:solidFill>
              <a:effectLst>
                <a:innerShdw blurRad="69850" dist="43180" dir="5400000">
                  <a:srgbClr val="000000">
                    <a:alpha val="65000"/>
                  </a:srgbClr>
                </a:innerShdw>
              </a:effectLst>
            </a:rPr>
            <a:t>Auditoría Externa</a:t>
          </a:r>
          <a:endParaRPr lang="es-ES" sz="1800" b="1" cap="none" spc="0" dirty="0">
            <a:ln w="1905"/>
            <a:solidFill>
              <a:schemeClr val="accent6">
                <a:lumMod val="50000"/>
              </a:schemeClr>
            </a:solidFill>
            <a:effectLst>
              <a:innerShdw blurRad="69850" dist="43180" dir="5400000">
                <a:srgbClr val="000000">
                  <a:alpha val="65000"/>
                </a:srgbClr>
              </a:innerShdw>
            </a:effectLst>
          </a:endParaRPr>
        </a:p>
      </dgm:t>
    </dgm:pt>
    <dgm:pt modelId="{E315AEEC-A5FB-42D8-B0B1-4632096B2B3A}" type="parTrans" cxnId="{ADE9FA8F-7293-4C4E-B96E-585582CB757B}">
      <dgm:prSet/>
      <dgm:spPr/>
      <dgm:t>
        <a:bodyPr/>
        <a:lstStyle/>
        <a:p>
          <a:endParaRPr lang="es-MX">
            <a:solidFill>
              <a:schemeClr val="accent6">
                <a:lumMod val="50000"/>
              </a:schemeClr>
            </a:solidFill>
          </a:endParaRPr>
        </a:p>
      </dgm:t>
    </dgm:pt>
    <dgm:pt modelId="{3605111B-8075-42C4-A8B2-65B0BF4AE495}" type="sibTrans" cxnId="{ADE9FA8F-7293-4C4E-B96E-585582CB757B}">
      <dgm:prSet/>
      <dgm:spPr/>
      <dgm:t>
        <a:bodyPr/>
        <a:lstStyle/>
        <a:p>
          <a:endParaRPr lang="es-MX">
            <a:solidFill>
              <a:schemeClr val="accent6">
                <a:lumMod val="50000"/>
              </a:schemeClr>
            </a:solidFill>
          </a:endParaRPr>
        </a:p>
      </dgm:t>
    </dgm:pt>
    <dgm:pt modelId="{57D9683A-6138-4760-9045-398D38BDAF86}">
      <dgm:prSet custT="1"/>
      <dgm:spPr/>
      <dgm:t>
        <a:bodyPr/>
        <a:lstStyle/>
        <a:p>
          <a:r>
            <a:rPr lang="es-MX" sz="1800" b="1" cap="none" spc="0" dirty="0">
              <a:ln w="1905"/>
              <a:solidFill>
                <a:schemeClr val="accent6">
                  <a:lumMod val="50000"/>
                </a:schemeClr>
              </a:solidFill>
              <a:effectLst>
                <a:innerShdw blurRad="69850" dist="43180" dir="5400000">
                  <a:srgbClr val="000000">
                    <a:alpha val="65000"/>
                  </a:srgbClr>
                </a:innerShdw>
              </a:effectLst>
            </a:rPr>
            <a:t>Auditoría Financiera</a:t>
          </a:r>
        </a:p>
      </dgm:t>
    </dgm:pt>
    <dgm:pt modelId="{8042C1D6-2CCB-4228-9021-38F24394D719}" type="parTrans" cxnId="{E1B6251F-4131-4530-971A-35FF01BEC3AC}">
      <dgm:prSet/>
      <dgm:spPr/>
      <dgm:t>
        <a:bodyPr/>
        <a:lstStyle/>
        <a:p>
          <a:endParaRPr lang="es-MX">
            <a:solidFill>
              <a:schemeClr val="accent6">
                <a:lumMod val="50000"/>
              </a:schemeClr>
            </a:solidFill>
          </a:endParaRPr>
        </a:p>
      </dgm:t>
    </dgm:pt>
    <dgm:pt modelId="{53F4E995-FAC9-42D6-AB3E-4145806C961E}" type="sibTrans" cxnId="{E1B6251F-4131-4530-971A-35FF01BEC3AC}">
      <dgm:prSet/>
      <dgm:spPr/>
      <dgm:t>
        <a:bodyPr/>
        <a:lstStyle/>
        <a:p>
          <a:endParaRPr lang="es-MX">
            <a:solidFill>
              <a:schemeClr val="accent6">
                <a:lumMod val="50000"/>
              </a:schemeClr>
            </a:solidFill>
          </a:endParaRPr>
        </a:p>
      </dgm:t>
    </dgm:pt>
    <dgm:pt modelId="{6B056132-F9F6-4E9C-B70D-A427F98FE312}">
      <dgm:prSet custT="1"/>
      <dgm:spPr/>
      <dgm:t>
        <a:bodyPr/>
        <a:lstStyle/>
        <a:p>
          <a:r>
            <a:rPr lang="es-MX" sz="1800" b="1" cap="none" spc="0" dirty="0">
              <a:ln w="1905"/>
              <a:solidFill>
                <a:schemeClr val="accent6">
                  <a:lumMod val="50000"/>
                </a:schemeClr>
              </a:solidFill>
              <a:effectLst>
                <a:innerShdw blurRad="69850" dist="43180" dir="5400000">
                  <a:srgbClr val="000000">
                    <a:alpha val="65000"/>
                  </a:srgbClr>
                </a:innerShdw>
              </a:effectLst>
            </a:rPr>
            <a:t>Auditoría Operacional</a:t>
          </a:r>
        </a:p>
      </dgm:t>
    </dgm:pt>
    <dgm:pt modelId="{8A9AAED6-FBC8-4C67-96DE-0B17B954020D}" type="parTrans" cxnId="{8CDB5134-A366-4DB5-892C-090B1671BFA6}">
      <dgm:prSet/>
      <dgm:spPr/>
      <dgm:t>
        <a:bodyPr/>
        <a:lstStyle/>
        <a:p>
          <a:endParaRPr lang="es-MX">
            <a:solidFill>
              <a:schemeClr val="accent6">
                <a:lumMod val="50000"/>
              </a:schemeClr>
            </a:solidFill>
          </a:endParaRPr>
        </a:p>
      </dgm:t>
    </dgm:pt>
    <dgm:pt modelId="{8BC1DB57-32CD-47C1-AA4E-0266790EEAC8}" type="sibTrans" cxnId="{8CDB5134-A366-4DB5-892C-090B1671BFA6}">
      <dgm:prSet/>
      <dgm:spPr/>
      <dgm:t>
        <a:bodyPr/>
        <a:lstStyle/>
        <a:p>
          <a:endParaRPr lang="es-MX">
            <a:solidFill>
              <a:schemeClr val="accent6">
                <a:lumMod val="50000"/>
              </a:schemeClr>
            </a:solidFill>
          </a:endParaRPr>
        </a:p>
      </dgm:t>
    </dgm:pt>
    <dgm:pt modelId="{5E5132B5-E174-41FF-A2AB-ABCD8862DC3B}">
      <dgm:prSet custT="1"/>
      <dgm:spPr/>
      <dgm:t>
        <a:bodyPr/>
        <a:lstStyle/>
        <a:p>
          <a:r>
            <a:rPr lang="es-MX" sz="1800" b="1" cap="none" spc="0" dirty="0">
              <a:ln w="1905"/>
              <a:solidFill>
                <a:schemeClr val="accent6">
                  <a:lumMod val="50000"/>
                </a:schemeClr>
              </a:solidFill>
              <a:effectLst>
                <a:innerShdw blurRad="69850" dist="43180" dir="5400000">
                  <a:srgbClr val="000000">
                    <a:alpha val="65000"/>
                  </a:srgbClr>
                </a:innerShdw>
              </a:effectLst>
            </a:rPr>
            <a:t>Auditoría Administrativa</a:t>
          </a:r>
        </a:p>
      </dgm:t>
    </dgm:pt>
    <dgm:pt modelId="{116D96E0-F774-4EF4-8C70-013D9B3CC3CF}" type="parTrans" cxnId="{0E2FD2C3-3791-42A1-AA0D-2DA2EC1CB6EF}">
      <dgm:prSet/>
      <dgm:spPr/>
      <dgm:t>
        <a:bodyPr/>
        <a:lstStyle/>
        <a:p>
          <a:endParaRPr lang="es-MX">
            <a:solidFill>
              <a:schemeClr val="accent6">
                <a:lumMod val="50000"/>
              </a:schemeClr>
            </a:solidFill>
          </a:endParaRPr>
        </a:p>
      </dgm:t>
    </dgm:pt>
    <dgm:pt modelId="{BD4CDCAB-46CA-43C9-969C-22ECB2CCC467}" type="sibTrans" cxnId="{0E2FD2C3-3791-42A1-AA0D-2DA2EC1CB6EF}">
      <dgm:prSet/>
      <dgm:spPr/>
      <dgm:t>
        <a:bodyPr/>
        <a:lstStyle/>
        <a:p>
          <a:endParaRPr lang="es-MX">
            <a:solidFill>
              <a:schemeClr val="accent6">
                <a:lumMod val="50000"/>
              </a:schemeClr>
            </a:solidFill>
          </a:endParaRPr>
        </a:p>
      </dgm:t>
    </dgm:pt>
    <dgm:pt modelId="{AB63D95C-A348-4A12-8195-084B4547DA53}">
      <dgm:prSet custT="1"/>
      <dgm:spPr/>
      <dgm:t>
        <a:bodyPr/>
        <a:lstStyle/>
        <a:p>
          <a:r>
            <a:rPr lang="es-MX" sz="1800" b="1" cap="none" spc="0" dirty="0">
              <a:ln w="1905"/>
              <a:solidFill>
                <a:schemeClr val="accent6">
                  <a:lumMod val="50000"/>
                </a:schemeClr>
              </a:solidFill>
              <a:effectLst>
                <a:innerShdw blurRad="69850" dist="43180" dir="5400000">
                  <a:srgbClr val="000000">
                    <a:alpha val="65000"/>
                  </a:srgbClr>
                </a:innerShdw>
              </a:effectLst>
            </a:rPr>
            <a:t>Auditoría de Resultados de programas</a:t>
          </a:r>
        </a:p>
      </dgm:t>
    </dgm:pt>
    <dgm:pt modelId="{56B4297C-08B3-4C89-881C-881B1A7ACB54}" type="parTrans" cxnId="{7AFBD4FB-56C8-4BCE-A7CE-2F4BF9377CDC}">
      <dgm:prSet/>
      <dgm:spPr/>
      <dgm:t>
        <a:bodyPr/>
        <a:lstStyle/>
        <a:p>
          <a:endParaRPr lang="es-MX">
            <a:solidFill>
              <a:schemeClr val="accent6">
                <a:lumMod val="50000"/>
              </a:schemeClr>
            </a:solidFill>
          </a:endParaRPr>
        </a:p>
      </dgm:t>
    </dgm:pt>
    <dgm:pt modelId="{2F8AF23A-9625-4607-AC27-F12A539AC437}" type="sibTrans" cxnId="{7AFBD4FB-56C8-4BCE-A7CE-2F4BF9377CDC}">
      <dgm:prSet/>
      <dgm:spPr/>
      <dgm:t>
        <a:bodyPr/>
        <a:lstStyle/>
        <a:p>
          <a:endParaRPr lang="es-MX">
            <a:solidFill>
              <a:schemeClr val="accent6">
                <a:lumMod val="50000"/>
              </a:schemeClr>
            </a:solidFill>
          </a:endParaRPr>
        </a:p>
      </dgm:t>
    </dgm:pt>
    <dgm:pt modelId="{E0F2A826-336C-4118-B97A-637885FBE69F}">
      <dgm:prSet custT="1"/>
      <dgm:spPr/>
      <dgm:t>
        <a:bodyPr/>
        <a:lstStyle/>
        <a:p>
          <a:r>
            <a:rPr lang="es-MX" sz="1800" b="1" cap="none" spc="0" dirty="0">
              <a:ln w="1905"/>
              <a:solidFill>
                <a:schemeClr val="accent6">
                  <a:lumMod val="50000"/>
                </a:schemeClr>
              </a:solidFill>
              <a:effectLst>
                <a:innerShdw blurRad="69850" dist="43180" dir="5400000">
                  <a:srgbClr val="000000">
                    <a:alpha val="65000"/>
                  </a:srgbClr>
                </a:innerShdw>
              </a:effectLst>
            </a:rPr>
            <a:t>Auditoría de Obra Pública</a:t>
          </a:r>
          <a:endParaRPr lang="es-ES" sz="1800" b="1" cap="none" spc="0" dirty="0">
            <a:ln w="1905"/>
            <a:solidFill>
              <a:schemeClr val="accent6">
                <a:lumMod val="50000"/>
              </a:schemeClr>
            </a:solidFill>
            <a:effectLst>
              <a:innerShdw blurRad="69850" dist="43180" dir="5400000">
                <a:srgbClr val="000000">
                  <a:alpha val="65000"/>
                </a:srgbClr>
              </a:innerShdw>
            </a:effectLst>
          </a:endParaRPr>
        </a:p>
      </dgm:t>
    </dgm:pt>
    <dgm:pt modelId="{DDE33E86-BB7F-4E11-9D85-6F66BF3846AC}" type="parTrans" cxnId="{92F370E9-BED0-47B9-B755-BCCDB2921B2A}">
      <dgm:prSet/>
      <dgm:spPr/>
      <dgm:t>
        <a:bodyPr/>
        <a:lstStyle/>
        <a:p>
          <a:endParaRPr lang="es-MX">
            <a:solidFill>
              <a:schemeClr val="accent6">
                <a:lumMod val="50000"/>
              </a:schemeClr>
            </a:solidFill>
          </a:endParaRPr>
        </a:p>
      </dgm:t>
    </dgm:pt>
    <dgm:pt modelId="{F162E2FC-0C8D-468E-BFA3-4FBE4B198877}" type="sibTrans" cxnId="{92F370E9-BED0-47B9-B755-BCCDB2921B2A}">
      <dgm:prSet/>
      <dgm:spPr/>
      <dgm:t>
        <a:bodyPr/>
        <a:lstStyle/>
        <a:p>
          <a:endParaRPr lang="es-MX">
            <a:solidFill>
              <a:schemeClr val="accent6">
                <a:lumMod val="50000"/>
              </a:schemeClr>
            </a:solidFill>
          </a:endParaRPr>
        </a:p>
      </dgm:t>
    </dgm:pt>
    <dgm:pt modelId="{2F5269A2-B003-46A8-BEE7-158B09D64CF8}">
      <dgm:prSet custT="1"/>
      <dgm:spPr/>
      <dgm:t>
        <a:bodyPr/>
        <a:lstStyle/>
        <a:p>
          <a:r>
            <a:rPr lang="es-MX" sz="1800" b="1" cap="none" spc="0" dirty="0">
              <a:ln w="1905"/>
              <a:solidFill>
                <a:schemeClr val="accent6">
                  <a:lumMod val="50000"/>
                </a:schemeClr>
              </a:solidFill>
              <a:effectLst>
                <a:innerShdw blurRad="69850" dist="43180" dir="5400000">
                  <a:srgbClr val="000000">
                    <a:alpha val="65000"/>
                  </a:srgbClr>
                </a:innerShdw>
              </a:effectLst>
            </a:rPr>
            <a:t>Auditoría Integral</a:t>
          </a:r>
        </a:p>
      </dgm:t>
    </dgm:pt>
    <dgm:pt modelId="{66DECC31-B49A-4030-904C-48DC52A5DEB1}" type="parTrans" cxnId="{23C9B15A-66C2-4BD1-96D3-3E9499941968}">
      <dgm:prSet/>
      <dgm:spPr/>
      <dgm:t>
        <a:bodyPr/>
        <a:lstStyle/>
        <a:p>
          <a:endParaRPr lang="es-MX">
            <a:solidFill>
              <a:schemeClr val="accent6">
                <a:lumMod val="50000"/>
              </a:schemeClr>
            </a:solidFill>
          </a:endParaRPr>
        </a:p>
      </dgm:t>
    </dgm:pt>
    <dgm:pt modelId="{82F451DA-9903-48F6-92C5-F95AC95165E1}" type="sibTrans" cxnId="{23C9B15A-66C2-4BD1-96D3-3E9499941968}">
      <dgm:prSet/>
      <dgm:spPr/>
      <dgm:t>
        <a:bodyPr/>
        <a:lstStyle/>
        <a:p>
          <a:endParaRPr lang="es-MX">
            <a:solidFill>
              <a:schemeClr val="accent6">
                <a:lumMod val="50000"/>
              </a:schemeClr>
            </a:solidFill>
          </a:endParaRPr>
        </a:p>
      </dgm:t>
    </dgm:pt>
    <dgm:pt modelId="{C63AE11F-1B90-4983-88BF-EF58C2CB4D1A}">
      <dgm:prSet custT="1"/>
      <dgm:spPr/>
      <dgm:t>
        <a:bodyPr/>
        <a:lstStyle/>
        <a:p>
          <a:r>
            <a:rPr lang="es-MX" sz="1800" b="1" cap="none" spc="0" dirty="0">
              <a:ln w="1905"/>
              <a:solidFill>
                <a:schemeClr val="accent6">
                  <a:lumMod val="50000"/>
                </a:schemeClr>
              </a:solidFill>
              <a:effectLst>
                <a:innerShdw blurRad="69850" dist="43180" dir="5400000">
                  <a:srgbClr val="000000">
                    <a:alpha val="65000"/>
                  </a:srgbClr>
                </a:innerShdw>
              </a:effectLst>
            </a:rPr>
            <a:t>Auditoría Específica</a:t>
          </a:r>
          <a:endParaRPr lang="es-ES" sz="1800" b="1" cap="none" spc="0" dirty="0">
            <a:ln w="1905"/>
            <a:solidFill>
              <a:schemeClr val="accent6">
                <a:lumMod val="50000"/>
              </a:schemeClr>
            </a:solidFill>
            <a:effectLst>
              <a:innerShdw blurRad="69850" dist="43180" dir="5400000">
                <a:srgbClr val="000000">
                  <a:alpha val="65000"/>
                </a:srgbClr>
              </a:innerShdw>
            </a:effectLst>
          </a:endParaRPr>
        </a:p>
      </dgm:t>
    </dgm:pt>
    <dgm:pt modelId="{4D98D9E7-6935-4D2F-BD7B-F5AA1146188A}" type="parTrans" cxnId="{7DD81BA3-1F10-495F-8F51-A6ACF3618AE1}">
      <dgm:prSet/>
      <dgm:spPr/>
      <dgm:t>
        <a:bodyPr/>
        <a:lstStyle/>
        <a:p>
          <a:endParaRPr lang="es-MX">
            <a:solidFill>
              <a:schemeClr val="accent6">
                <a:lumMod val="50000"/>
              </a:schemeClr>
            </a:solidFill>
          </a:endParaRPr>
        </a:p>
      </dgm:t>
    </dgm:pt>
    <dgm:pt modelId="{13A223F1-3B1C-4AF6-B42F-371053E7AAAB}" type="sibTrans" cxnId="{7DD81BA3-1F10-495F-8F51-A6ACF3618AE1}">
      <dgm:prSet/>
      <dgm:spPr/>
      <dgm:t>
        <a:bodyPr/>
        <a:lstStyle/>
        <a:p>
          <a:endParaRPr lang="es-MX">
            <a:solidFill>
              <a:schemeClr val="accent6">
                <a:lumMod val="50000"/>
              </a:schemeClr>
            </a:solidFill>
          </a:endParaRPr>
        </a:p>
      </dgm:t>
    </dgm:pt>
    <dgm:pt modelId="{BF849CEE-AA82-4077-9F9B-C8AE4B61DB84}" type="pres">
      <dgm:prSet presAssocID="{1CB69AC9-41EE-49C9-A6B9-FB59C0447AC7}" presName="Name0" presStyleCnt="0">
        <dgm:presLayoutVars>
          <dgm:dir/>
          <dgm:animLvl val="lvl"/>
          <dgm:resizeHandles/>
        </dgm:presLayoutVars>
      </dgm:prSet>
      <dgm:spPr/>
    </dgm:pt>
    <dgm:pt modelId="{C80EF337-5F90-466C-878B-CCD9FFA1FE3E}" type="pres">
      <dgm:prSet presAssocID="{EDE4683B-2AE5-4D90-81E4-A8935EB36259}" presName="linNode" presStyleCnt="0"/>
      <dgm:spPr/>
    </dgm:pt>
    <dgm:pt modelId="{9CFBA63C-FF79-4628-92B2-7185793DF773}" type="pres">
      <dgm:prSet presAssocID="{EDE4683B-2AE5-4D90-81E4-A8935EB36259}" presName="parentShp" presStyleLbl="node1" presStyleIdx="0" presStyleCnt="3" custScaleX="63738" custLinFactNeighborX="-10675">
        <dgm:presLayoutVars>
          <dgm:bulletEnabled val="1"/>
        </dgm:presLayoutVars>
      </dgm:prSet>
      <dgm:spPr>
        <a:prstGeom prst="homePlate">
          <a:avLst/>
        </a:prstGeom>
      </dgm:spPr>
    </dgm:pt>
    <dgm:pt modelId="{3C625453-24CE-4CDF-9444-EBAA578744AE}" type="pres">
      <dgm:prSet presAssocID="{EDE4683B-2AE5-4D90-81E4-A8935EB36259}" presName="childShp" presStyleLbl="bgAccFollowNode1" presStyleIdx="0" presStyleCnt="3" custScaleX="124413" custScaleY="62097" custLinFactNeighborY="-4439">
        <dgm:presLayoutVars>
          <dgm:bulletEnabled val="1"/>
        </dgm:presLayoutVars>
      </dgm:prSet>
      <dgm:spPr>
        <a:prstGeom prst="rect">
          <a:avLst/>
        </a:prstGeom>
      </dgm:spPr>
    </dgm:pt>
    <dgm:pt modelId="{61A3B503-A520-458C-81DE-17C95B65E16C}" type="pres">
      <dgm:prSet presAssocID="{884232E9-90DD-4CF7-B1F6-4E57AFED32E0}" presName="spacing" presStyleCnt="0"/>
      <dgm:spPr/>
    </dgm:pt>
    <dgm:pt modelId="{0B8188EC-217D-421F-A30A-088D7B4A3232}" type="pres">
      <dgm:prSet presAssocID="{3F1D70A3-0059-4746-8683-8DE20BAF87B5}" presName="linNode" presStyleCnt="0"/>
      <dgm:spPr/>
    </dgm:pt>
    <dgm:pt modelId="{44F2980E-6831-4C60-96CF-3DB4CC5BBBDF}" type="pres">
      <dgm:prSet presAssocID="{3F1D70A3-0059-4746-8683-8DE20BAF87B5}" presName="parentShp" presStyleLbl="node1" presStyleIdx="1" presStyleCnt="3" custScaleX="63738" custLinFactNeighborX="-10675">
        <dgm:presLayoutVars>
          <dgm:bulletEnabled val="1"/>
        </dgm:presLayoutVars>
      </dgm:prSet>
      <dgm:spPr>
        <a:prstGeom prst="homePlate">
          <a:avLst/>
        </a:prstGeom>
      </dgm:spPr>
    </dgm:pt>
    <dgm:pt modelId="{427B31B7-07F4-43DE-87EC-356C0DFD9FD6}" type="pres">
      <dgm:prSet presAssocID="{3F1D70A3-0059-4746-8683-8DE20BAF87B5}" presName="childShp" presStyleLbl="bgAccFollowNode1" presStyleIdx="1" presStyleCnt="3" custScaleX="124413" custScaleY="141279">
        <dgm:presLayoutVars>
          <dgm:bulletEnabled val="1"/>
        </dgm:presLayoutVars>
      </dgm:prSet>
      <dgm:spPr>
        <a:prstGeom prst="rect">
          <a:avLst/>
        </a:prstGeom>
      </dgm:spPr>
    </dgm:pt>
    <dgm:pt modelId="{5265A49B-D6E7-4253-AC8A-66DB4848656C}" type="pres">
      <dgm:prSet presAssocID="{777DFF20-19B3-4AEC-ACFC-FB65AD971005}" presName="spacing" presStyleCnt="0"/>
      <dgm:spPr/>
    </dgm:pt>
    <dgm:pt modelId="{44B9AD14-9B41-4601-A771-892A8F96C509}" type="pres">
      <dgm:prSet presAssocID="{F68C4C13-EF31-45E7-BE8E-EA0F9A5D9BE1}" presName="linNode" presStyleCnt="0"/>
      <dgm:spPr/>
    </dgm:pt>
    <dgm:pt modelId="{18F7F141-EFB1-4172-8A7F-7A1E9462AEAF}" type="pres">
      <dgm:prSet presAssocID="{F68C4C13-EF31-45E7-BE8E-EA0F9A5D9BE1}" presName="parentShp" presStyleLbl="node1" presStyleIdx="2" presStyleCnt="3" custScaleX="63738" custLinFactNeighborX="-10675">
        <dgm:presLayoutVars>
          <dgm:bulletEnabled val="1"/>
        </dgm:presLayoutVars>
      </dgm:prSet>
      <dgm:spPr>
        <a:prstGeom prst="homePlate">
          <a:avLst/>
        </a:prstGeom>
      </dgm:spPr>
    </dgm:pt>
    <dgm:pt modelId="{4C45A065-882E-4CDF-94F4-888585B39F29}" type="pres">
      <dgm:prSet presAssocID="{F68C4C13-EF31-45E7-BE8E-EA0F9A5D9BE1}" presName="childShp" presStyleLbl="bgAccFollowNode1" presStyleIdx="2" presStyleCnt="3" custScaleX="124413" custScaleY="60409">
        <dgm:presLayoutVars>
          <dgm:bulletEnabled val="1"/>
        </dgm:presLayoutVars>
      </dgm:prSet>
      <dgm:spPr>
        <a:prstGeom prst="rect">
          <a:avLst/>
        </a:prstGeom>
      </dgm:spPr>
    </dgm:pt>
  </dgm:ptLst>
  <dgm:cxnLst>
    <dgm:cxn modelId="{7207CD17-C6BF-4C78-83A0-84369E6DCB1C}" srcId="{1CB69AC9-41EE-49C9-A6B9-FB59C0447AC7}" destId="{F68C4C13-EF31-45E7-BE8E-EA0F9A5D9BE1}" srcOrd="2" destOrd="0" parTransId="{78553A16-A207-4B93-BD1A-40F80767A880}" sibTransId="{6EF00172-6196-49AF-B394-B23C6AA253A0}"/>
    <dgm:cxn modelId="{E1B6251F-4131-4530-971A-35FF01BEC3AC}" srcId="{3F1D70A3-0059-4746-8683-8DE20BAF87B5}" destId="{57D9683A-6138-4760-9045-398D38BDAF86}" srcOrd="0" destOrd="0" parTransId="{8042C1D6-2CCB-4228-9021-38F24394D719}" sibTransId="{53F4E995-FAC9-42D6-AB3E-4145806C961E}"/>
    <dgm:cxn modelId="{62C0C721-6685-4DAA-8ECD-CE35259C577B}" type="presOf" srcId="{6B056132-F9F6-4E9C-B70D-A427F98FE312}" destId="{427B31B7-07F4-43DE-87EC-356C0DFD9FD6}" srcOrd="0" destOrd="1" presId="urn:microsoft.com/office/officeart/2005/8/layout/vList6"/>
    <dgm:cxn modelId="{F719EE22-4642-44FA-8897-EEC6E01208CA}" type="presOf" srcId="{F68C4C13-EF31-45E7-BE8E-EA0F9A5D9BE1}" destId="{18F7F141-EFB1-4172-8A7F-7A1E9462AEAF}" srcOrd="0" destOrd="0" presId="urn:microsoft.com/office/officeart/2005/8/layout/vList6"/>
    <dgm:cxn modelId="{7ABCED2C-EBD4-41BC-B26C-F20E0C614CAC}" type="presOf" srcId="{5E5132B5-E174-41FF-A2AB-ABCD8862DC3B}" destId="{427B31B7-07F4-43DE-87EC-356C0DFD9FD6}" srcOrd="0" destOrd="2" presId="urn:microsoft.com/office/officeart/2005/8/layout/vList6"/>
    <dgm:cxn modelId="{8CDB5134-A366-4DB5-892C-090B1671BFA6}" srcId="{3F1D70A3-0059-4746-8683-8DE20BAF87B5}" destId="{6B056132-F9F6-4E9C-B70D-A427F98FE312}" srcOrd="1" destOrd="0" parTransId="{8A9AAED6-FBC8-4C67-96DE-0B17B954020D}" sibTransId="{8BC1DB57-32CD-47C1-AA4E-0266790EEAC8}"/>
    <dgm:cxn modelId="{D21D1866-3848-401F-B3E5-CB7E01624DBD}" srcId="{1CB69AC9-41EE-49C9-A6B9-FB59C0447AC7}" destId="{EDE4683B-2AE5-4D90-81E4-A8935EB36259}" srcOrd="0" destOrd="0" parTransId="{CB08E633-6E1F-49DF-B03D-337CA49837DE}" sibTransId="{884232E9-90DD-4CF7-B1F6-4E57AFED32E0}"/>
    <dgm:cxn modelId="{0E6E7C4F-1C13-4E6C-B342-046F95299872}" srcId="{1CB69AC9-41EE-49C9-A6B9-FB59C0447AC7}" destId="{3F1D70A3-0059-4746-8683-8DE20BAF87B5}" srcOrd="1" destOrd="0" parTransId="{D88239FB-53B0-436D-8CF4-AA79637A0308}" sibTransId="{777DFF20-19B3-4AEC-ACFC-FB65AD971005}"/>
    <dgm:cxn modelId="{23C9B15A-66C2-4BD1-96D3-3E9499941968}" srcId="{F68C4C13-EF31-45E7-BE8E-EA0F9A5D9BE1}" destId="{2F5269A2-B003-46A8-BEE7-158B09D64CF8}" srcOrd="0" destOrd="0" parTransId="{66DECC31-B49A-4030-904C-48DC52A5DEB1}" sibTransId="{82F451DA-9903-48F6-92C5-F95AC95165E1}"/>
    <dgm:cxn modelId="{51F35B7C-EA61-4B6D-B6F5-D0EEF580320E}" type="presOf" srcId="{E0F2A826-336C-4118-B97A-637885FBE69F}" destId="{427B31B7-07F4-43DE-87EC-356C0DFD9FD6}" srcOrd="0" destOrd="4" presId="urn:microsoft.com/office/officeart/2005/8/layout/vList6"/>
    <dgm:cxn modelId="{843CAA7C-2734-4718-8F6C-C4A2C4849A59}" type="presOf" srcId="{2F5269A2-B003-46A8-BEE7-158B09D64CF8}" destId="{4C45A065-882E-4CDF-94F4-888585B39F29}" srcOrd="0" destOrd="0" presId="urn:microsoft.com/office/officeart/2005/8/layout/vList6"/>
    <dgm:cxn modelId="{A7A21D80-3212-45F5-B61A-B02AB3658BB5}" type="presOf" srcId="{EDE4683B-2AE5-4D90-81E4-A8935EB36259}" destId="{9CFBA63C-FF79-4628-92B2-7185793DF773}" srcOrd="0" destOrd="0" presId="urn:microsoft.com/office/officeart/2005/8/layout/vList6"/>
    <dgm:cxn modelId="{AFC68787-329B-43D2-B6FE-204318A59B03}" type="presOf" srcId="{1CB69AC9-41EE-49C9-A6B9-FB59C0447AC7}" destId="{BF849CEE-AA82-4077-9F9B-C8AE4B61DB84}" srcOrd="0" destOrd="0" presId="urn:microsoft.com/office/officeart/2005/8/layout/vList6"/>
    <dgm:cxn modelId="{ADE9FA8F-7293-4C4E-B96E-585582CB757B}" srcId="{EDE4683B-2AE5-4D90-81E4-A8935EB36259}" destId="{9119198A-D087-49EB-B41E-5944CF567D87}" srcOrd="1" destOrd="0" parTransId="{E315AEEC-A5FB-42D8-B0B1-4632096B2B3A}" sibTransId="{3605111B-8075-42C4-A8B2-65B0BF4AE495}"/>
    <dgm:cxn modelId="{6D89AE90-6C9C-421F-844D-2BB8946DA475}" srcId="{EDE4683B-2AE5-4D90-81E4-A8935EB36259}" destId="{3730D221-3B0F-44CF-B851-04785D8C2682}" srcOrd="0" destOrd="0" parTransId="{D45A6828-E46A-46ED-8C6C-EBCCF3969F69}" sibTransId="{913265EA-6DF9-45F5-8D42-F16D99E550E2}"/>
    <dgm:cxn modelId="{E5061A96-8009-4552-92ED-8B6E4349D576}" type="presOf" srcId="{C63AE11F-1B90-4983-88BF-EF58C2CB4D1A}" destId="{4C45A065-882E-4CDF-94F4-888585B39F29}" srcOrd="0" destOrd="1" presId="urn:microsoft.com/office/officeart/2005/8/layout/vList6"/>
    <dgm:cxn modelId="{CD36539C-A076-4EF4-873A-761CA3CFF8E6}" type="presOf" srcId="{3730D221-3B0F-44CF-B851-04785D8C2682}" destId="{3C625453-24CE-4CDF-9444-EBAA578744AE}" srcOrd="0" destOrd="0" presId="urn:microsoft.com/office/officeart/2005/8/layout/vList6"/>
    <dgm:cxn modelId="{7DD81BA3-1F10-495F-8F51-A6ACF3618AE1}" srcId="{F68C4C13-EF31-45E7-BE8E-EA0F9A5D9BE1}" destId="{C63AE11F-1B90-4983-88BF-EF58C2CB4D1A}" srcOrd="1" destOrd="0" parTransId="{4D98D9E7-6935-4D2F-BD7B-F5AA1146188A}" sibTransId="{13A223F1-3B1C-4AF6-B42F-371053E7AAAB}"/>
    <dgm:cxn modelId="{DACC15A6-B37F-4168-865C-026638946D67}" type="presOf" srcId="{3F1D70A3-0059-4746-8683-8DE20BAF87B5}" destId="{44F2980E-6831-4C60-96CF-3DB4CC5BBBDF}" srcOrd="0" destOrd="0" presId="urn:microsoft.com/office/officeart/2005/8/layout/vList6"/>
    <dgm:cxn modelId="{7CD831B4-3A0E-4B9E-91ED-110FA19710B9}" type="presOf" srcId="{57D9683A-6138-4760-9045-398D38BDAF86}" destId="{427B31B7-07F4-43DE-87EC-356C0DFD9FD6}" srcOrd="0" destOrd="0" presId="urn:microsoft.com/office/officeart/2005/8/layout/vList6"/>
    <dgm:cxn modelId="{10E989BB-8ACD-486E-8EED-A388D2C2728C}" type="presOf" srcId="{AB63D95C-A348-4A12-8195-084B4547DA53}" destId="{427B31B7-07F4-43DE-87EC-356C0DFD9FD6}" srcOrd="0" destOrd="3" presId="urn:microsoft.com/office/officeart/2005/8/layout/vList6"/>
    <dgm:cxn modelId="{0E2FD2C3-3791-42A1-AA0D-2DA2EC1CB6EF}" srcId="{3F1D70A3-0059-4746-8683-8DE20BAF87B5}" destId="{5E5132B5-E174-41FF-A2AB-ABCD8862DC3B}" srcOrd="2" destOrd="0" parTransId="{116D96E0-F774-4EF4-8C70-013D9B3CC3CF}" sibTransId="{BD4CDCAB-46CA-43C9-969C-22ECB2CCC467}"/>
    <dgm:cxn modelId="{92F370E9-BED0-47B9-B755-BCCDB2921B2A}" srcId="{3F1D70A3-0059-4746-8683-8DE20BAF87B5}" destId="{E0F2A826-336C-4118-B97A-637885FBE69F}" srcOrd="4" destOrd="0" parTransId="{DDE33E86-BB7F-4E11-9D85-6F66BF3846AC}" sibTransId="{F162E2FC-0C8D-468E-BFA3-4FBE4B198877}"/>
    <dgm:cxn modelId="{CB52C0F8-9698-4675-8CBE-96EB434AF78F}" type="presOf" srcId="{9119198A-D087-49EB-B41E-5944CF567D87}" destId="{3C625453-24CE-4CDF-9444-EBAA578744AE}" srcOrd="0" destOrd="1" presId="urn:microsoft.com/office/officeart/2005/8/layout/vList6"/>
    <dgm:cxn modelId="{7AFBD4FB-56C8-4BCE-A7CE-2F4BF9377CDC}" srcId="{3F1D70A3-0059-4746-8683-8DE20BAF87B5}" destId="{AB63D95C-A348-4A12-8195-084B4547DA53}" srcOrd="3" destOrd="0" parTransId="{56B4297C-08B3-4C89-881C-881B1A7ACB54}" sibTransId="{2F8AF23A-9625-4607-AC27-F12A539AC437}"/>
    <dgm:cxn modelId="{9221E266-EEC9-43E3-BA76-99DD4F7C2E3F}" type="presParOf" srcId="{BF849CEE-AA82-4077-9F9B-C8AE4B61DB84}" destId="{C80EF337-5F90-466C-878B-CCD9FFA1FE3E}" srcOrd="0" destOrd="0" presId="urn:microsoft.com/office/officeart/2005/8/layout/vList6"/>
    <dgm:cxn modelId="{8542D9C7-39EA-4239-BD67-EE56E730D9FA}" type="presParOf" srcId="{C80EF337-5F90-466C-878B-CCD9FFA1FE3E}" destId="{9CFBA63C-FF79-4628-92B2-7185793DF773}" srcOrd="0" destOrd="0" presId="urn:microsoft.com/office/officeart/2005/8/layout/vList6"/>
    <dgm:cxn modelId="{2DFBE253-E22F-4904-A5D0-BA8BBE969365}" type="presParOf" srcId="{C80EF337-5F90-466C-878B-CCD9FFA1FE3E}" destId="{3C625453-24CE-4CDF-9444-EBAA578744AE}" srcOrd="1" destOrd="0" presId="urn:microsoft.com/office/officeart/2005/8/layout/vList6"/>
    <dgm:cxn modelId="{5FDAAF8F-0C8E-4966-8CA9-BA891A1B1144}" type="presParOf" srcId="{BF849CEE-AA82-4077-9F9B-C8AE4B61DB84}" destId="{61A3B503-A520-458C-81DE-17C95B65E16C}" srcOrd="1" destOrd="0" presId="urn:microsoft.com/office/officeart/2005/8/layout/vList6"/>
    <dgm:cxn modelId="{DAE91CEC-D940-4BF2-9BC5-75862EB6B75E}" type="presParOf" srcId="{BF849CEE-AA82-4077-9F9B-C8AE4B61DB84}" destId="{0B8188EC-217D-421F-A30A-088D7B4A3232}" srcOrd="2" destOrd="0" presId="urn:microsoft.com/office/officeart/2005/8/layout/vList6"/>
    <dgm:cxn modelId="{61248B94-6802-4F7F-AFF4-DDC340ABD622}" type="presParOf" srcId="{0B8188EC-217D-421F-A30A-088D7B4A3232}" destId="{44F2980E-6831-4C60-96CF-3DB4CC5BBBDF}" srcOrd="0" destOrd="0" presId="urn:microsoft.com/office/officeart/2005/8/layout/vList6"/>
    <dgm:cxn modelId="{11655131-51FA-416B-98B7-533D6A045B83}" type="presParOf" srcId="{0B8188EC-217D-421F-A30A-088D7B4A3232}" destId="{427B31B7-07F4-43DE-87EC-356C0DFD9FD6}" srcOrd="1" destOrd="0" presId="urn:microsoft.com/office/officeart/2005/8/layout/vList6"/>
    <dgm:cxn modelId="{BE3773F5-1493-45FA-A8FE-C873FC367A79}" type="presParOf" srcId="{BF849CEE-AA82-4077-9F9B-C8AE4B61DB84}" destId="{5265A49B-D6E7-4253-AC8A-66DB4848656C}" srcOrd="3" destOrd="0" presId="urn:microsoft.com/office/officeart/2005/8/layout/vList6"/>
    <dgm:cxn modelId="{87471285-36AB-438E-9D67-9817B1CD83F6}" type="presParOf" srcId="{BF849CEE-AA82-4077-9F9B-C8AE4B61DB84}" destId="{44B9AD14-9B41-4601-A771-892A8F96C509}" srcOrd="4" destOrd="0" presId="urn:microsoft.com/office/officeart/2005/8/layout/vList6"/>
    <dgm:cxn modelId="{C09256E6-9A24-48F3-85D4-8966280CE32F}" type="presParOf" srcId="{44B9AD14-9B41-4601-A771-892A8F96C509}" destId="{18F7F141-EFB1-4172-8A7F-7A1E9462AEAF}" srcOrd="0" destOrd="0" presId="urn:microsoft.com/office/officeart/2005/8/layout/vList6"/>
    <dgm:cxn modelId="{EA40784E-F1F3-44C5-B77C-4A075C70D752}" type="presParOf" srcId="{44B9AD14-9B41-4601-A771-892A8F96C509}" destId="{4C45A065-882E-4CDF-94F4-888585B39F2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35CF85-A271-4456-80A7-AE89AA888AA6}" type="doc">
      <dgm:prSet loTypeId="urn:microsoft.com/office/officeart/2005/8/layout/orgChart1" loCatId="hierarchy" qsTypeId="urn:microsoft.com/office/officeart/2005/8/quickstyle/simple1" qsCatId="simple" csTypeId="urn:microsoft.com/office/officeart/2005/8/colors/accent1_2" csCatId="accent1"/>
      <dgm:spPr/>
    </dgm:pt>
    <dgm:pt modelId="{87E8DC5A-2F41-4536-911A-5A0BFD4DA5B5}">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MX" b="0" i="0" u="none" strike="noStrike" cap="none" normalizeH="0" baseline="0">
            <a:ln>
              <a:noFill/>
            </a:ln>
            <a:solidFill>
              <a:schemeClr val="tx1"/>
            </a:solidFill>
            <a:effectLst/>
            <a:latin typeface="Times New Roman" pitchFamily="18" charset="0"/>
          </a:endParaRPr>
        </a:p>
      </dgm:t>
    </dgm:pt>
    <dgm:pt modelId="{173CA323-0846-4A42-9F74-796788FE02B5}" type="parTrans" cxnId="{493A295C-8828-418D-88A3-15B3FB70BDC9}">
      <dgm:prSet/>
      <dgm:spPr/>
    </dgm:pt>
    <dgm:pt modelId="{B1EDBA5D-A615-40EB-9366-6A68548D1871}" type="sibTrans" cxnId="{493A295C-8828-418D-88A3-15B3FB70BDC9}">
      <dgm:prSet/>
      <dgm:spPr/>
    </dgm:pt>
    <dgm:pt modelId="{B3882236-2F4C-4833-8C64-D6DFB7045DE8}">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MX" b="0" i="0" u="none" strike="noStrike" cap="none" normalizeH="0" baseline="0">
            <a:ln>
              <a:noFill/>
            </a:ln>
            <a:solidFill>
              <a:schemeClr val="tx1"/>
            </a:solidFill>
            <a:effectLst/>
            <a:latin typeface="Times New Roman" pitchFamily="18" charset="0"/>
          </a:endParaRPr>
        </a:p>
      </dgm:t>
    </dgm:pt>
    <dgm:pt modelId="{3A6F55F1-3FC6-4FFE-94C8-9D6903EDDF41}" type="parTrans" cxnId="{8CB984BA-2AC0-442B-8BC7-51C64D65391B}">
      <dgm:prSet/>
      <dgm:spPr/>
    </dgm:pt>
    <dgm:pt modelId="{C06F651C-D682-498B-82FE-E959987012F3}" type="sibTrans" cxnId="{8CB984BA-2AC0-442B-8BC7-51C64D65391B}">
      <dgm:prSet/>
      <dgm:spPr/>
    </dgm:pt>
    <dgm:pt modelId="{8190FFDB-19F8-4280-A174-41FFEA55424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MX" b="0" i="0" u="none" strike="noStrike" cap="none" normalizeH="0" baseline="0">
            <a:ln>
              <a:noFill/>
            </a:ln>
            <a:solidFill>
              <a:schemeClr val="tx1"/>
            </a:solidFill>
            <a:effectLst/>
            <a:latin typeface="Times New Roman" pitchFamily="18" charset="0"/>
          </a:endParaRPr>
        </a:p>
      </dgm:t>
    </dgm:pt>
    <dgm:pt modelId="{2F6F6A4D-DD5C-4863-8480-FB1FF33C26CA}" type="parTrans" cxnId="{610C505C-37FE-4E6E-994D-324CB95BB555}">
      <dgm:prSet/>
      <dgm:spPr/>
    </dgm:pt>
    <dgm:pt modelId="{12160F7A-059B-4BA1-B7D5-8E76895F09E8}" type="sibTrans" cxnId="{610C505C-37FE-4E6E-994D-324CB95BB555}">
      <dgm:prSet/>
      <dgm:spPr/>
    </dgm:pt>
    <dgm:pt modelId="{F04636EE-AB71-43F3-B71F-05FF5D21EEB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MX" b="0" i="0" u="none" strike="noStrike" cap="none" normalizeH="0" baseline="0">
            <a:ln>
              <a:noFill/>
            </a:ln>
            <a:solidFill>
              <a:schemeClr val="tx1"/>
            </a:solidFill>
            <a:effectLst/>
            <a:latin typeface="Times New Roman" pitchFamily="18" charset="0"/>
          </a:endParaRPr>
        </a:p>
      </dgm:t>
    </dgm:pt>
    <dgm:pt modelId="{A4C35116-8EA8-497F-8812-44D393F58B3F}" type="parTrans" cxnId="{9504A177-26FA-4E4A-A3CE-D78F431F6488}">
      <dgm:prSet/>
      <dgm:spPr/>
    </dgm:pt>
    <dgm:pt modelId="{A5C0CA90-F7E2-48DF-BCCB-E35D60BDCEB7}" type="sibTrans" cxnId="{9504A177-26FA-4E4A-A3CE-D78F431F6488}">
      <dgm:prSet/>
      <dgm:spPr/>
    </dgm:pt>
    <dgm:pt modelId="{CB4CFBDC-FB5A-40BF-9598-4583810EF9BB}" type="pres">
      <dgm:prSet presAssocID="{9035CF85-A271-4456-80A7-AE89AA888AA6}" presName="hierChild1" presStyleCnt="0">
        <dgm:presLayoutVars>
          <dgm:orgChart val="1"/>
          <dgm:chPref val="1"/>
          <dgm:dir/>
          <dgm:animOne val="branch"/>
          <dgm:animLvl val="lvl"/>
          <dgm:resizeHandles/>
        </dgm:presLayoutVars>
      </dgm:prSet>
      <dgm:spPr/>
    </dgm:pt>
    <dgm:pt modelId="{06228AF9-D9B4-44FB-B671-0E5C7B510D65}" type="pres">
      <dgm:prSet presAssocID="{87E8DC5A-2F41-4536-911A-5A0BFD4DA5B5}" presName="hierRoot1" presStyleCnt="0">
        <dgm:presLayoutVars>
          <dgm:hierBranch/>
        </dgm:presLayoutVars>
      </dgm:prSet>
      <dgm:spPr/>
    </dgm:pt>
    <dgm:pt modelId="{F07826DB-1D8F-4855-B8AC-11751286275A}" type="pres">
      <dgm:prSet presAssocID="{87E8DC5A-2F41-4536-911A-5A0BFD4DA5B5}" presName="rootComposite1" presStyleCnt="0"/>
      <dgm:spPr/>
    </dgm:pt>
    <dgm:pt modelId="{50E0C971-EBAF-40EE-AB35-CC290CB86152}" type="pres">
      <dgm:prSet presAssocID="{87E8DC5A-2F41-4536-911A-5A0BFD4DA5B5}" presName="rootText1" presStyleLbl="node0" presStyleIdx="0" presStyleCnt="1">
        <dgm:presLayoutVars>
          <dgm:chPref val="3"/>
        </dgm:presLayoutVars>
      </dgm:prSet>
      <dgm:spPr/>
    </dgm:pt>
    <dgm:pt modelId="{8BFA8193-15F1-4B46-89BF-9FDF00C70603}" type="pres">
      <dgm:prSet presAssocID="{87E8DC5A-2F41-4536-911A-5A0BFD4DA5B5}" presName="rootConnector1" presStyleLbl="node1" presStyleIdx="0" presStyleCnt="0"/>
      <dgm:spPr/>
    </dgm:pt>
    <dgm:pt modelId="{C3A70B01-E4C0-40A2-AE8E-5BDC90C6F2C4}" type="pres">
      <dgm:prSet presAssocID="{87E8DC5A-2F41-4536-911A-5A0BFD4DA5B5}" presName="hierChild2" presStyleCnt="0"/>
      <dgm:spPr/>
    </dgm:pt>
    <dgm:pt modelId="{957BAB5F-3A6B-4339-9B00-EB12462286AC}" type="pres">
      <dgm:prSet presAssocID="{3A6F55F1-3FC6-4FFE-94C8-9D6903EDDF41}" presName="Name35" presStyleLbl="parChTrans1D2" presStyleIdx="0" presStyleCnt="3"/>
      <dgm:spPr/>
    </dgm:pt>
    <dgm:pt modelId="{0F7E32B1-B07F-4860-AFDD-B25E973F314E}" type="pres">
      <dgm:prSet presAssocID="{B3882236-2F4C-4833-8C64-D6DFB7045DE8}" presName="hierRoot2" presStyleCnt="0">
        <dgm:presLayoutVars>
          <dgm:hierBranch/>
        </dgm:presLayoutVars>
      </dgm:prSet>
      <dgm:spPr/>
    </dgm:pt>
    <dgm:pt modelId="{4CCE0DC6-5956-4F19-9AA1-A942CCC081A5}" type="pres">
      <dgm:prSet presAssocID="{B3882236-2F4C-4833-8C64-D6DFB7045DE8}" presName="rootComposite" presStyleCnt="0"/>
      <dgm:spPr/>
    </dgm:pt>
    <dgm:pt modelId="{BB2E168A-E805-443A-9406-CA39F331ED0B}" type="pres">
      <dgm:prSet presAssocID="{B3882236-2F4C-4833-8C64-D6DFB7045DE8}" presName="rootText" presStyleLbl="node2" presStyleIdx="0" presStyleCnt="3">
        <dgm:presLayoutVars>
          <dgm:chPref val="3"/>
        </dgm:presLayoutVars>
      </dgm:prSet>
      <dgm:spPr/>
    </dgm:pt>
    <dgm:pt modelId="{9F5375A7-20FE-42AE-BEBA-46A233F720DC}" type="pres">
      <dgm:prSet presAssocID="{B3882236-2F4C-4833-8C64-D6DFB7045DE8}" presName="rootConnector" presStyleLbl="node2" presStyleIdx="0" presStyleCnt="3"/>
      <dgm:spPr/>
    </dgm:pt>
    <dgm:pt modelId="{D1B8B2BF-0A08-4D9B-B85F-FB0B7505FF84}" type="pres">
      <dgm:prSet presAssocID="{B3882236-2F4C-4833-8C64-D6DFB7045DE8}" presName="hierChild4" presStyleCnt="0"/>
      <dgm:spPr/>
    </dgm:pt>
    <dgm:pt modelId="{475A7F58-4FC1-4EE6-9D45-BCFF9ED98BA9}" type="pres">
      <dgm:prSet presAssocID="{B3882236-2F4C-4833-8C64-D6DFB7045DE8}" presName="hierChild5" presStyleCnt="0"/>
      <dgm:spPr/>
    </dgm:pt>
    <dgm:pt modelId="{D467D76F-87C6-4450-A340-CCE471C64940}" type="pres">
      <dgm:prSet presAssocID="{2F6F6A4D-DD5C-4863-8480-FB1FF33C26CA}" presName="Name35" presStyleLbl="parChTrans1D2" presStyleIdx="1" presStyleCnt="3"/>
      <dgm:spPr/>
    </dgm:pt>
    <dgm:pt modelId="{105B5D1D-87BF-49A9-8973-27905C7C31EF}" type="pres">
      <dgm:prSet presAssocID="{8190FFDB-19F8-4280-A174-41FFEA55424F}" presName="hierRoot2" presStyleCnt="0">
        <dgm:presLayoutVars>
          <dgm:hierBranch/>
        </dgm:presLayoutVars>
      </dgm:prSet>
      <dgm:spPr/>
    </dgm:pt>
    <dgm:pt modelId="{A76420B1-37F2-49CA-B825-E9C17F4785AF}" type="pres">
      <dgm:prSet presAssocID="{8190FFDB-19F8-4280-A174-41FFEA55424F}" presName="rootComposite" presStyleCnt="0"/>
      <dgm:spPr/>
    </dgm:pt>
    <dgm:pt modelId="{8E2DD3EF-4FA5-4B96-B3AB-69A8E20D4465}" type="pres">
      <dgm:prSet presAssocID="{8190FFDB-19F8-4280-A174-41FFEA55424F}" presName="rootText" presStyleLbl="node2" presStyleIdx="1" presStyleCnt="3">
        <dgm:presLayoutVars>
          <dgm:chPref val="3"/>
        </dgm:presLayoutVars>
      </dgm:prSet>
      <dgm:spPr/>
    </dgm:pt>
    <dgm:pt modelId="{A4E8D425-1F5E-438C-B2C6-CC2F8A82BCB6}" type="pres">
      <dgm:prSet presAssocID="{8190FFDB-19F8-4280-A174-41FFEA55424F}" presName="rootConnector" presStyleLbl="node2" presStyleIdx="1" presStyleCnt="3"/>
      <dgm:spPr/>
    </dgm:pt>
    <dgm:pt modelId="{75914370-0CB7-4BD9-9F74-65386F6DD23D}" type="pres">
      <dgm:prSet presAssocID="{8190FFDB-19F8-4280-A174-41FFEA55424F}" presName="hierChild4" presStyleCnt="0"/>
      <dgm:spPr/>
    </dgm:pt>
    <dgm:pt modelId="{4A14537A-A93B-4D93-9E2E-F9F3617D1376}" type="pres">
      <dgm:prSet presAssocID="{8190FFDB-19F8-4280-A174-41FFEA55424F}" presName="hierChild5" presStyleCnt="0"/>
      <dgm:spPr/>
    </dgm:pt>
    <dgm:pt modelId="{C24B9C1F-E70B-4F74-9D6E-36B783AE7A8D}" type="pres">
      <dgm:prSet presAssocID="{A4C35116-8EA8-497F-8812-44D393F58B3F}" presName="Name35" presStyleLbl="parChTrans1D2" presStyleIdx="2" presStyleCnt="3"/>
      <dgm:spPr/>
    </dgm:pt>
    <dgm:pt modelId="{2115D31C-B3E3-4FB2-A233-720566AD6E9D}" type="pres">
      <dgm:prSet presAssocID="{F04636EE-AB71-43F3-B71F-05FF5D21EEBF}" presName="hierRoot2" presStyleCnt="0">
        <dgm:presLayoutVars>
          <dgm:hierBranch/>
        </dgm:presLayoutVars>
      </dgm:prSet>
      <dgm:spPr/>
    </dgm:pt>
    <dgm:pt modelId="{EBD818BF-2864-4448-AE7E-75752E261189}" type="pres">
      <dgm:prSet presAssocID="{F04636EE-AB71-43F3-B71F-05FF5D21EEBF}" presName="rootComposite" presStyleCnt="0"/>
      <dgm:spPr/>
    </dgm:pt>
    <dgm:pt modelId="{15DACF9F-2B35-45C8-B3DB-52C46C9D62A2}" type="pres">
      <dgm:prSet presAssocID="{F04636EE-AB71-43F3-B71F-05FF5D21EEBF}" presName="rootText" presStyleLbl="node2" presStyleIdx="2" presStyleCnt="3">
        <dgm:presLayoutVars>
          <dgm:chPref val="3"/>
        </dgm:presLayoutVars>
      </dgm:prSet>
      <dgm:spPr/>
    </dgm:pt>
    <dgm:pt modelId="{81FC68D3-E95C-4696-ACEC-9052F1D3BBAB}" type="pres">
      <dgm:prSet presAssocID="{F04636EE-AB71-43F3-B71F-05FF5D21EEBF}" presName="rootConnector" presStyleLbl="node2" presStyleIdx="2" presStyleCnt="3"/>
      <dgm:spPr/>
    </dgm:pt>
    <dgm:pt modelId="{A4EEB806-5E9E-4205-8EAA-B6212921FCCC}" type="pres">
      <dgm:prSet presAssocID="{F04636EE-AB71-43F3-B71F-05FF5D21EEBF}" presName="hierChild4" presStyleCnt="0"/>
      <dgm:spPr/>
    </dgm:pt>
    <dgm:pt modelId="{470A03A5-016E-46B8-96E9-91FA00B50DC4}" type="pres">
      <dgm:prSet presAssocID="{F04636EE-AB71-43F3-B71F-05FF5D21EEBF}" presName="hierChild5" presStyleCnt="0"/>
      <dgm:spPr/>
    </dgm:pt>
    <dgm:pt modelId="{999D1732-C24D-4375-ABEB-90204C75EF42}" type="pres">
      <dgm:prSet presAssocID="{87E8DC5A-2F41-4536-911A-5A0BFD4DA5B5}" presName="hierChild3" presStyleCnt="0"/>
      <dgm:spPr/>
    </dgm:pt>
  </dgm:ptLst>
  <dgm:cxnLst>
    <dgm:cxn modelId="{37E70F5B-328B-43D9-984F-7C726FBE0B38}" type="presOf" srcId="{9035CF85-A271-4456-80A7-AE89AA888AA6}" destId="{CB4CFBDC-FB5A-40BF-9598-4583810EF9BB}" srcOrd="0" destOrd="0" presId="urn:microsoft.com/office/officeart/2005/8/layout/orgChart1"/>
    <dgm:cxn modelId="{493A295C-8828-418D-88A3-15B3FB70BDC9}" srcId="{9035CF85-A271-4456-80A7-AE89AA888AA6}" destId="{87E8DC5A-2F41-4536-911A-5A0BFD4DA5B5}" srcOrd="0" destOrd="0" parTransId="{173CA323-0846-4A42-9F74-796788FE02B5}" sibTransId="{B1EDBA5D-A615-40EB-9366-6A68548D1871}"/>
    <dgm:cxn modelId="{610C505C-37FE-4E6E-994D-324CB95BB555}" srcId="{87E8DC5A-2F41-4536-911A-5A0BFD4DA5B5}" destId="{8190FFDB-19F8-4280-A174-41FFEA55424F}" srcOrd="1" destOrd="0" parTransId="{2F6F6A4D-DD5C-4863-8480-FB1FF33C26CA}" sibTransId="{12160F7A-059B-4BA1-B7D5-8E76895F09E8}"/>
    <dgm:cxn modelId="{63D02944-790C-4BD5-94D8-4605137B0536}" type="presOf" srcId="{87E8DC5A-2F41-4536-911A-5A0BFD4DA5B5}" destId="{50E0C971-EBAF-40EE-AB35-CC290CB86152}" srcOrd="0" destOrd="0" presId="urn:microsoft.com/office/officeart/2005/8/layout/orgChart1"/>
    <dgm:cxn modelId="{F5E43C66-00A7-4133-A828-F295EE9B0FD6}" type="presOf" srcId="{F04636EE-AB71-43F3-B71F-05FF5D21EEBF}" destId="{81FC68D3-E95C-4696-ACEC-9052F1D3BBAB}" srcOrd="1" destOrd="0" presId="urn:microsoft.com/office/officeart/2005/8/layout/orgChart1"/>
    <dgm:cxn modelId="{25A4EF6A-ECE0-4D2A-AF0C-A49C81569C1A}" type="presOf" srcId="{8190FFDB-19F8-4280-A174-41FFEA55424F}" destId="{A4E8D425-1F5E-438C-B2C6-CC2F8A82BCB6}" srcOrd="1" destOrd="0" presId="urn:microsoft.com/office/officeart/2005/8/layout/orgChart1"/>
    <dgm:cxn modelId="{0C623C74-89CE-4891-8794-0FA134062614}" type="presOf" srcId="{2F6F6A4D-DD5C-4863-8480-FB1FF33C26CA}" destId="{D467D76F-87C6-4450-A340-CCE471C64940}" srcOrd="0" destOrd="0" presId="urn:microsoft.com/office/officeart/2005/8/layout/orgChart1"/>
    <dgm:cxn modelId="{696C9154-2683-460F-9903-6E61F639DF64}" type="presOf" srcId="{B3882236-2F4C-4833-8C64-D6DFB7045DE8}" destId="{9F5375A7-20FE-42AE-BEBA-46A233F720DC}" srcOrd="1" destOrd="0" presId="urn:microsoft.com/office/officeart/2005/8/layout/orgChart1"/>
    <dgm:cxn modelId="{9504A177-26FA-4E4A-A3CE-D78F431F6488}" srcId="{87E8DC5A-2F41-4536-911A-5A0BFD4DA5B5}" destId="{F04636EE-AB71-43F3-B71F-05FF5D21EEBF}" srcOrd="2" destOrd="0" parTransId="{A4C35116-8EA8-497F-8812-44D393F58B3F}" sibTransId="{A5C0CA90-F7E2-48DF-BCCB-E35D60BDCEB7}"/>
    <dgm:cxn modelId="{A37A3D82-6976-44AB-AC6F-6F10AB7C4268}" type="presOf" srcId="{B3882236-2F4C-4833-8C64-D6DFB7045DE8}" destId="{BB2E168A-E805-443A-9406-CA39F331ED0B}" srcOrd="0" destOrd="0" presId="urn:microsoft.com/office/officeart/2005/8/layout/orgChart1"/>
    <dgm:cxn modelId="{5762EFA4-83D6-4A76-8BC5-0663B7F3FD95}" type="presOf" srcId="{87E8DC5A-2F41-4536-911A-5A0BFD4DA5B5}" destId="{8BFA8193-15F1-4B46-89BF-9FDF00C70603}" srcOrd="1" destOrd="0" presId="urn:microsoft.com/office/officeart/2005/8/layout/orgChart1"/>
    <dgm:cxn modelId="{3CE22BAC-A0D7-4022-937A-A5899A81F7E0}" type="presOf" srcId="{3A6F55F1-3FC6-4FFE-94C8-9D6903EDDF41}" destId="{957BAB5F-3A6B-4339-9B00-EB12462286AC}" srcOrd="0" destOrd="0" presId="urn:microsoft.com/office/officeart/2005/8/layout/orgChart1"/>
    <dgm:cxn modelId="{C5658DB0-D346-49E1-A7AE-7BEEE08F70E4}" type="presOf" srcId="{A4C35116-8EA8-497F-8812-44D393F58B3F}" destId="{C24B9C1F-E70B-4F74-9D6E-36B783AE7A8D}" srcOrd="0" destOrd="0" presId="urn:microsoft.com/office/officeart/2005/8/layout/orgChart1"/>
    <dgm:cxn modelId="{8CB984BA-2AC0-442B-8BC7-51C64D65391B}" srcId="{87E8DC5A-2F41-4536-911A-5A0BFD4DA5B5}" destId="{B3882236-2F4C-4833-8C64-D6DFB7045DE8}" srcOrd="0" destOrd="0" parTransId="{3A6F55F1-3FC6-4FFE-94C8-9D6903EDDF41}" sibTransId="{C06F651C-D682-498B-82FE-E959987012F3}"/>
    <dgm:cxn modelId="{3787EAC3-8B8F-4AB9-A166-F858234C3711}" type="presOf" srcId="{F04636EE-AB71-43F3-B71F-05FF5D21EEBF}" destId="{15DACF9F-2B35-45C8-B3DB-52C46C9D62A2}" srcOrd="0" destOrd="0" presId="urn:microsoft.com/office/officeart/2005/8/layout/orgChart1"/>
    <dgm:cxn modelId="{0FA4DDD9-2311-499E-B769-3152607710AB}" type="presOf" srcId="{8190FFDB-19F8-4280-A174-41FFEA55424F}" destId="{8E2DD3EF-4FA5-4B96-B3AB-69A8E20D4465}" srcOrd="0" destOrd="0" presId="urn:microsoft.com/office/officeart/2005/8/layout/orgChart1"/>
    <dgm:cxn modelId="{0D294A62-3D19-4330-9BF8-E3156FB998E0}" type="presParOf" srcId="{CB4CFBDC-FB5A-40BF-9598-4583810EF9BB}" destId="{06228AF9-D9B4-44FB-B671-0E5C7B510D65}" srcOrd="0" destOrd="0" presId="urn:microsoft.com/office/officeart/2005/8/layout/orgChart1"/>
    <dgm:cxn modelId="{9B7D2833-14DA-453F-927A-A1FB3FC46B71}" type="presParOf" srcId="{06228AF9-D9B4-44FB-B671-0E5C7B510D65}" destId="{F07826DB-1D8F-4855-B8AC-11751286275A}" srcOrd="0" destOrd="0" presId="urn:microsoft.com/office/officeart/2005/8/layout/orgChart1"/>
    <dgm:cxn modelId="{F675E6AA-5E7C-49F4-B69A-38F3BAF8BD2E}" type="presParOf" srcId="{F07826DB-1D8F-4855-B8AC-11751286275A}" destId="{50E0C971-EBAF-40EE-AB35-CC290CB86152}" srcOrd="0" destOrd="0" presId="urn:microsoft.com/office/officeart/2005/8/layout/orgChart1"/>
    <dgm:cxn modelId="{06627F96-BB2F-4763-A5AE-45F478A2004E}" type="presParOf" srcId="{F07826DB-1D8F-4855-B8AC-11751286275A}" destId="{8BFA8193-15F1-4B46-89BF-9FDF00C70603}" srcOrd="1" destOrd="0" presId="urn:microsoft.com/office/officeart/2005/8/layout/orgChart1"/>
    <dgm:cxn modelId="{DF05F559-FB4A-40D5-ACBA-8425B05BD562}" type="presParOf" srcId="{06228AF9-D9B4-44FB-B671-0E5C7B510D65}" destId="{C3A70B01-E4C0-40A2-AE8E-5BDC90C6F2C4}" srcOrd="1" destOrd="0" presId="urn:microsoft.com/office/officeart/2005/8/layout/orgChart1"/>
    <dgm:cxn modelId="{F04CCE74-9C07-4476-AC83-14D8D1949BE3}" type="presParOf" srcId="{C3A70B01-E4C0-40A2-AE8E-5BDC90C6F2C4}" destId="{957BAB5F-3A6B-4339-9B00-EB12462286AC}" srcOrd="0" destOrd="0" presId="urn:microsoft.com/office/officeart/2005/8/layout/orgChart1"/>
    <dgm:cxn modelId="{D403420A-E0D7-42AB-B4D3-6825B5A812FB}" type="presParOf" srcId="{C3A70B01-E4C0-40A2-AE8E-5BDC90C6F2C4}" destId="{0F7E32B1-B07F-4860-AFDD-B25E973F314E}" srcOrd="1" destOrd="0" presId="urn:microsoft.com/office/officeart/2005/8/layout/orgChart1"/>
    <dgm:cxn modelId="{364D32FB-C52F-462F-8180-1662B717434B}" type="presParOf" srcId="{0F7E32B1-B07F-4860-AFDD-B25E973F314E}" destId="{4CCE0DC6-5956-4F19-9AA1-A942CCC081A5}" srcOrd="0" destOrd="0" presId="urn:microsoft.com/office/officeart/2005/8/layout/orgChart1"/>
    <dgm:cxn modelId="{9F1B0E46-6B0D-4BF4-BBA3-484B31C90B75}" type="presParOf" srcId="{4CCE0DC6-5956-4F19-9AA1-A942CCC081A5}" destId="{BB2E168A-E805-443A-9406-CA39F331ED0B}" srcOrd="0" destOrd="0" presId="urn:microsoft.com/office/officeart/2005/8/layout/orgChart1"/>
    <dgm:cxn modelId="{1B3092ED-212B-4752-818F-332E4057EA2D}" type="presParOf" srcId="{4CCE0DC6-5956-4F19-9AA1-A942CCC081A5}" destId="{9F5375A7-20FE-42AE-BEBA-46A233F720DC}" srcOrd="1" destOrd="0" presId="urn:microsoft.com/office/officeart/2005/8/layout/orgChart1"/>
    <dgm:cxn modelId="{AFCD9637-B619-4C1D-8355-38DBF59ABD93}" type="presParOf" srcId="{0F7E32B1-B07F-4860-AFDD-B25E973F314E}" destId="{D1B8B2BF-0A08-4D9B-B85F-FB0B7505FF84}" srcOrd="1" destOrd="0" presId="urn:microsoft.com/office/officeart/2005/8/layout/orgChart1"/>
    <dgm:cxn modelId="{7E7073CD-62F5-42A9-B446-AAEB76293331}" type="presParOf" srcId="{0F7E32B1-B07F-4860-AFDD-B25E973F314E}" destId="{475A7F58-4FC1-4EE6-9D45-BCFF9ED98BA9}" srcOrd="2" destOrd="0" presId="urn:microsoft.com/office/officeart/2005/8/layout/orgChart1"/>
    <dgm:cxn modelId="{6E664C72-6F5E-4D18-B7E8-3EC5A265E58E}" type="presParOf" srcId="{C3A70B01-E4C0-40A2-AE8E-5BDC90C6F2C4}" destId="{D467D76F-87C6-4450-A340-CCE471C64940}" srcOrd="2" destOrd="0" presId="urn:microsoft.com/office/officeart/2005/8/layout/orgChart1"/>
    <dgm:cxn modelId="{8DB64D9F-DA87-4988-8016-D09B3F9123B1}" type="presParOf" srcId="{C3A70B01-E4C0-40A2-AE8E-5BDC90C6F2C4}" destId="{105B5D1D-87BF-49A9-8973-27905C7C31EF}" srcOrd="3" destOrd="0" presId="urn:microsoft.com/office/officeart/2005/8/layout/orgChart1"/>
    <dgm:cxn modelId="{929403D7-8201-4EDE-9C2B-7BFDC38C0E6B}" type="presParOf" srcId="{105B5D1D-87BF-49A9-8973-27905C7C31EF}" destId="{A76420B1-37F2-49CA-B825-E9C17F4785AF}" srcOrd="0" destOrd="0" presId="urn:microsoft.com/office/officeart/2005/8/layout/orgChart1"/>
    <dgm:cxn modelId="{96B72335-9D6B-4398-BAF0-173F32C8611F}" type="presParOf" srcId="{A76420B1-37F2-49CA-B825-E9C17F4785AF}" destId="{8E2DD3EF-4FA5-4B96-B3AB-69A8E20D4465}" srcOrd="0" destOrd="0" presId="urn:microsoft.com/office/officeart/2005/8/layout/orgChart1"/>
    <dgm:cxn modelId="{8E916737-E322-44FE-AAED-E1C09973FC9B}" type="presParOf" srcId="{A76420B1-37F2-49CA-B825-E9C17F4785AF}" destId="{A4E8D425-1F5E-438C-B2C6-CC2F8A82BCB6}" srcOrd="1" destOrd="0" presId="urn:microsoft.com/office/officeart/2005/8/layout/orgChart1"/>
    <dgm:cxn modelId="{3A7E2048-84DD-4297-9670-36BBFDFA067E}" type="presParOf" srcId="{105B5D1D-87BF-49A9-8973-27905C7C31EF}" destId="{75914370-0CB7-4BD9-9F74-65386F6DD23D}" srcOrd="1" destOrd="0" presId="urn:microsoft.com/office/officeart/2005/8/layout/orgChart1"/>
    <dgm:cxn modelId="{A457A976-F8F9-4E1C-8B8F-0501575E822F}" type="presParOf" srcId="{105B5D1D-87BF-49A9-8973-27905C7C31EF}" destId="{4A14537A-A93B-4D93-9E2E-F9F3617D1376}" srcOrd="2" destOrd="0" presId="urn:microsoft.com/office/officeart/2005/8/layout/orgChart1"/>
    <dgm:cxn modelId="{6720513A-DA39-4012-89E6-5CB266862A52}" type="presParOf" srcId="{C3A70B01-E4C0-40A2-AE8E-5BDC90C6F2C4}" destId="{C24B9C1F-E70B-4F74-9D6E-36B783AE7A8D}" srcOrd="4" destOrd="0" presId="urn:microsoft.com/office/officeart/2005/8/layout/orgChart1"/>
    <dgm:cxn modelId="{4EFA1231-53CD-436F-A61B-4BC321F51F82}" type="presParOf" srcId="{C3A70B01-E4C0-40A2-AE8E-5BDC90C6F2C4}" destId="{2115D31C-B3E3-4FB2-A233-720566AD6E9D}" srcOrd="5" destOrd="0" presId="urn:microsoft.com/office/officeart/2005/8/layout/orgChart1"/>
    <dgm:cxn modelId="{20C84EF1-E34A-4C8F-8C25-E0D702823D4F}" type="presParOf" srcId="{2115D31C-B3E3-4FB2-A233-720566AD6E9D}" destId="{EBD818BF-2864-4448-AE7E-75752E261189}" srcOrd="0" destOrd="0" presId="urn:microsoft.com/office/officeart/2005/8/layout/orgChart1"/>
    <dgm:cxn modelId="{542D16FA-20AE-4700-8B3B-4B8815233A97}" type="presParOf" srcId="{EBD818BF-2864-4448-AE7E-75752E261189}" destId="{15DACF9F-2B35-45C8-B3DB-52C46C9D62A2}" srcOrd="0" destOrd="0" presId="urn:microsoft.com/office/officeart/2005/8/layout/orgChart1"/>
    <dgm:cxn modelId="{F6C59248-48AD-4043-BBCD-83CE6B9F4804}" type="presParOf" srcId="{EBD818BF-2864-4448-AE7E-75752E261189}" destId="{81FC68D3-E95C-4696-ACEC-9052F1D3BBAB}" srcOrd="1" destOrd="0" presId="urn:microsoft.com/office/officeart/2005/8/layout/orgChart1"/>
    <dgm:cxn modelId="{8A2D32F2-EA5A-4EBF-A94E-8420E1B8ABAE}" type="presParOf" srcId="{2115D31C-B3E3-4FB2-A233-720566AD6E9D}" destId="{A4EEB806-5E9E-4205-8EAA-B6212921FCCC}" srcOrd="1" destOrd="0" presId="urn:microsoft.com/office/officeart/2005/8/layout/orgChart1"/>
    <dgm:cxn modelId="{C936F319-A462-42A7-BBC3-6860CFA17B39}" type="presParOf" srcId="{2115D31C-B3E3-4FB2-A233-720566AD6E9D}" destId="{470A03A5-016E-46B8-96E9-91FA00B50DC4}" srcOrd="2" destOrd="0" presId="urn:microsoft.com/office/officeart/2005/8/layout/orgChart1"/>
    <dgm:cxn modelId="{8D6B0686-72FD-4299-8282-B9E352FCF362}" type="presParOf" srcId="{06228AF9-D9B4-44FB-B671-0E5C7B510D65}" destId="{999D1732-C24D-4375-ABEB-90204C75EF42}"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33555-E3EC-4790-A9A7-6C7CF4731110}">
      <dsp:nvSpPr>
        <dsp:cNvPr id="0" name=""/>
        <dsp:cNvSpPr/>
      </dsp:nvSpPr>
      <dsp:spPr>
        <a:xfrm>
          <a:off x="2171939" y="457230"/>
          <a:ext cx="4097761" cy="4097761"/>
        </a:xfrm>
        <a:prstGeom prst="blockArc">
          <a:avLst>
            <a:gd name="adj1" fmla="val 11880000"/>
            <a:gd name="adj2" fmla="val 162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AFC241-BEF4-422E-B9EC-EFCE5A704185}">
      <dsp:nvSpPr>
        <dsp:cNvPr id="0" name=""/>
        <dsp:cNvSpPr/>
      </dsp:nvSpPr>
      <dsp:spPr>
        <a:xfrm>
          <a:off x="2171939" y="457230"/>
          <a:ext cx="4097761" cy="4097761"/>
        </a:xfrm>
        <a:prstGeom prst="blockArc">
          <a:avLst>
            <a:gd name="adj1" fmla="val 7560000"/>
            <a:gd name="adj2" fmla="val 1188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3C3B3E-D62A-484D-B0FB-B67494AA380F}">
      <dsp:nvSpPr>
        <dsp:cNvPr id="0" name=""/>
        <dsp:cNvSpPr/>
      </dsp:nvSpPr>
      <dsp:spPr>
        <a:xfrm>
          <a:off x="2171939" y="457230"/>
          <a:ext cx="4097761" cy="4097761"/>
        </a:xfrm>
        <a:prstGeom prst="blockArc">
          <a:avLst>
            <a:gd name="adj1" fmla="val 3240000"/>
            <a:gd name="adj2" fmla="val 756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6CA0DD-7770-42E4-BDE1-92A662AF4D8C}">
      <dsp:nvSpPr>
        <dsp:cNvPr id="0" name=""/>
        <dsp:cNvSpPr/>
      </dsp:nvSpPr>
      <dsp:spPr>
        <a:xfrm>
          <a:off x="2171939" y="457230"/>
          <a:ext cx="4097761" cy="4097761"/>
        </a:xfrm>
        <a:prstGeom prst="blockArc">
          <a:avLst>
            <a:gd name="adj1" fmla="val 20520000"/>
            <a:gd name="adj2" fmla="val 324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A8F9F6-D5D2-4BE1-A69C-6933EBD96A17}">
      <dsp:nvSpPr>
        <dsp:cNvPr id="0" name=""/>
        <dsp:cNvSpPr/>
      </dsp:nvSpPr>
      <dsp:spPr>
        <a:xfrm>
          <a:off x="2171939" y="457230"/>
          <a:ext cx="4097761" cy="4097761"/>
        </a:xfrm>
        <a:prstGeom prst="blockArc">
          <a:avLst>
            <a:gd name="adj1" fmla="val 16200000"/>
            <a:gd name="adj2" fmla="val 2052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B13B17-774B-44DC-8AAB-AE78A3BF74F4}">
      <dsp:nvSpPr>
        <dsp:cNvPr id="0" name=""/>
        <dsp:cNvSpPr/>
      </dsp:nvSpPr>
      <dsp:spPr>
        <a:xfrm>
          <a:off x="3276933" y="1562224"/>
          <a:ext cx="1887773" cy="18877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i="1" kern="1200" dirty="0">
              <a:solidFill>
                <a:schemeClr val="tx1"/>
              </a:solidFill>
            </a:rPr>
            <a:t>Ley General del Sistema Nacional Anticorrupción (*)</a:t>
          </a:r>
          <a:endParaRPr lang="x-none" sz="1400" kern="1200" dirty="0">
            <a:solidFill>
              <a:schemeClr val="tx1"/>
            </a:solidFill>
          </a:endParaRPr>
        </a:p>
      </dsp:txBody>
      <dsp:txXfrm>
        <a:off x="3553391" y="1838682"/>
        <a:ext cx="1334857" cy="1334857"/>
      </dsp:txXfrm>
    </dsp:sp>
    <dsp:sp modelId="{8B4D602C-CF20-4710-B964-7E1A89158B9A}">
      <dsp:nvSpPr>
        <dsp:cNvPr id="0" name=""/>
        <dsp:cNvSpPr/>
      </dsp:nvSpPr>
      <dsp:spPr>
        <a:xfrm>
          <a:off x="3037311" y="-303344"/>
          <a:ext cx="2367018" cy="16162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Establecer mecanismos de coordinación entre los diversos órganos de combate a la corrupción en la Federación, las entidades federativas, los municipios y las alcaldías de la CDMX</a:t>
          </a:r>
          <a:endParaRPr lang="x-none" sz="1100" kern="1200" dirty="0"/>
        </a:p>
      </dsp:txBody>
      <dsp:txXfrm>
        <a:off x="3383953" y="-66643"/>
        <a:ext cx="1673734" cy="1142892"/>
      </dsp:txXfrm>
    </dsp:sp>
    <dsp:sp modelId="{39B46625-E4DD-4FB0-AB91-F69C63AB68F9}">
      <dsp:nvSpPr>
        <dsp:cNvPr id="0" name=""/>
        <dsp:cNvSpPr/>
      </dsp:nvSpPr>
      <dsp:spPr>
        <a:xfrm>
          <a:off x="5100596" y="1005637"/>
          <a:ext cx="2047163" cy="17640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Establecer bases para la emisión de políticas públicas integrales en el combate a la corrupción, así como en la fiscalización y control de los recursos públicos</a:t>
          </a:r>
          <a:endParaRPr lang="x-none" sz="1100" kern="1200" dirty="0"/>
        </a:p>
      </dsp:txBody>
      <dsp:txXfrm>
        <a:off x="5400396" y="1263979"/>
        <a:ext cx="1447563" cy="1247387"/>
      </dsp:txXfrm>
    </dsp:sp>
    <dsp:sp modelId="{ED4906D6-CCCB-477F-8E0F-1EE792D32906}">
      <dsp:nvSpPr>
        <dsp:cNvPr id="0" name=""/>
        <dsp:cNvSpPr/>
      </dsp:nvSpPr>
      <dsp:spPr>
        <a:xfrm>
          <a:off x="3979405" y="2967423"/>
          <a:ext cx="2835508" cy="23155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S" sz="1300" b="0" kern="1200" dirty="0">
              <a:solidFill>
                <a:srgbClr val="FFFF00"/>
              </a:solidFill>
            </a:rPr>
            <a:t>Establecer acciones permanentes que aseguren la integridad y el </a:t>
          </a:r>
          <a:r>
            <a:rPr lang="es-ES" sz="1300" b="1" kern="1200" dirty="0">
              <a:solidFill>
                <a:srgbClr val="FFFF00"/>
              </a:solidFill>
            </a:rPr>
            <a:t>comportamiento ético</a:t>
          </a:r>
          <a:r>
            <a:rPr lang="es-ES" sz="1300" b="0" kern="1200" dirty="0">
              <a:solidFill>
                <a:srgbClr val="FFFF00"/>
              </a:solidFill>
            </a:rPr>
            <a:t> de los Servidores públicos, así como crear las bases mínimas para que todo órgano  del Estado mexicano establezca </a:t>
          </a:r>
          <a:r>
            <a:rPr lang="es-ES" sz="1300" b="1" kern="1200" dirty="0">
              <a:solidFill>
                <a:srgbClr val="FFFF00"/>
              </a:solidFill>
            </a:rPr>
            <a:t>políticas eficaces de ética pública </a:t>
          </a:r>
          <a:r>
            <a:rPr lang="es-ES" sz="1300" b="0" kern="1200" dirty="0">
              <a:solidFill>
                <a:srgbClr val="FFFF00"/>
              </a:solidFill>
            </a:rPr>
            <a:t>y responsabilidad en el servicio público</a:t>
          </a:r>
          <a:endParaRPr lang="x-none" sz="1300" b="0" kern="1200" dirty="0">
            <a:solidFill>
              <a:srgbClr val="FFFF00"/>
            </a:solidFill>
          </a:endParaRPr>
        </a:p>
      </dsp:txBody>
      <dsp:txXfrm>
        <a:off x="4394656" y="3306529"/>
        <a:ext cx="2005006" cy="1637349"/>
      </dsp:txXfrm>
    </dsp:sp>
    <dsp:sp modelId="{1B71C47B-013F-4A09-93E6-32C8D650FCFA}">
      <dsp:nvSpPr>
        <dsp:cNvPr id="0" name=""/>
        <dsp:cNvSpPr/>
      </dsp:nvSpPr>
      <dsp:spPr>
        <a:xfrm>
          <a:off x="2210677" y="3464483"/>
          <a:ext cx="1667605" cy="13214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Establecer bases mínimas para la prevención de hechos de corrupción y faltas administrativas</a:t>
          </a:r>
          <a:endParaRPr lang="x-none" sz="1100" kern="1200" dirty="0"/>
        </a:p>
      </dsp:txBody>
      <dsp:txXfrm>
        <a:off x="2454892" y="3658004"/>
        <a:ext cx="1179175" cy="934399"/>
      </dsp:txXfrm>
    </dsp:sp>
    <dsp:sp modelId="{92C4D600-518B-4A22-9F2E-B3A1CEA2A3B5}">
      <dsp:nvSpPr>
        <dsp:cNvPr id="0" name=""/>
        <dsp:cNvSpPr/>
      </dsp:nvSpPr>
      <dsp:spPr>
        <a:xfrm>
          <a:off x="1462840" y="1041514"/>
          <a:ext cx="1709244" cy="16923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Regular la organización y funcionamiento del Sistema Nacional, su Comité Coordinador y su Secretaría Ejecutiva</a:t>
          </a:r>
          <a:endParaRPr lang="x-none" sz="1100" kern="1200" dirty="0"/>
        </a:p>
      </dsp:txBody>
      <dsp:txXfrm>
        <a:off x="1713153" y="1289348"/>
        <a:ext cx="1208618" cy="1196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83E04-2B94-4299-A6F4-B5FE0626DDBC}">
      <dsp:nvSpPr>
        <dsp:cNvPr id="0" name=""/>
        <dsp:cNvSpPr/>
      </dsp:nvSpPr>
      <dsp:spPr>
        <a:xfrm>
          <a:off x="2390187" y="574707"/>
          <a:ext cx="3830224" cy="3830224"/>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E7E207-99BB-43D9-AFF7-8450D28920BE}">
      <dsp:nvSpPr>
        <dsp:cNvPr id="0" name=""/>
        <dsp:cNvSpPr/>
      </dsp:nvSpPr>
      <dsp:spPr>
        <a:xfrm>
          <a:off x="2390187" y="574707"/>
          <a:ext cx="3830224" cy="3830224"/>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906DB3-B47B-4643-BF01-40738E25B210}">
      <dsp:nvSpPr>
        <dsp:cNvPr id="0" name=""/>
        <dsp:cNvSpPr/>
      </dsp:nvSpPr>
      <dsp:spPr>
        <a:xfrm>
          <a:off x="2390187" y="574707"/>
          <a:ext cx="3830224" cy="3830224"/>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33E623-A2A8-4BC6-A52B-087372EDC446}">
      <dsp:nvSpPr>
        <dsp:cNvPr id="0" name=""/>
        <dsp:cNvSpPr/>
      </dsp:nvSpPr>
      <dsp:spPr>
        <a:xfrm>
          <a:off x="2390187" y="574707"/>
          <a:ext cx="3830224" cy="3830224"/>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B13B17-774B-44DC-8AAB-AE78A3BF74F4}">
      <dsp:nvSpPr>
        <dsp:cNvPr id="0" name=""/>
        <dsp:cNvSpPr/>
      </dsp:nvSpPr>
      <dsp:spPr>
        <a:xfrm>
          <a:off x="3335285" y="1607948"/>
          <a:ext cx="1940029" cy="17637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i="1" kern="1200" dirty="0">
              <a:solidFill>
                <a:schemeClr val="tx1"/>
              </a:solidFill>
            </a:rPr>
            <a:t>Sistema Nacional Anticorrupción, </a:t>
          </a:r>
          <a:r>
            <a:rPr lang="es-ES" sz="1100" b="0" i="0" kern="1200" dirty="0">
              <a:solidFill>
                <a:schemeClr val="tx1"/>
              </a:solidFill>
            </a:rPr>
            <a:t>se integra por (art.10)</a:t>
          </a:r>
          <a:endParaRPr lang="x-none" sz="1100" b="0" i="0" kern="1200" dirty="0">
            <a:solidFill>
              <a:schemeClr val="tx1"/>
            </a:solidFill>
          </a:endParaRPr>
        </a:p>
      </dsp:txBody>
      <dsp:txXfrm>
        <a:off x="3619396" y="1866242"/>
        <a:ext cx="1371807" cy="1247155"/>
      </dsp:txXfrm>
    </dsp:sp>
    <dsp:sp modelId="{E81BDFE1-1802-44A2-98DC-7909500E68F6}">
      <dsp:nvSpPr>
        <dsp:cNvPr id="0" name=""/>
        <dsp:cNvSpPr/>
      </dsp:nvSpPr>
      <dsp:spPr>
        <a:xfrm>
          <a:off x="3687989" y="1843"/>
          <a:ext cx="1234620" cy="12346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 sz="900" b="1" kern="1200" dirty="0"/>
            <a:t>I. </a:t>
          </a:r>
          <a:r>
            <a:rPr lang="es-ES" sz="900" kern="1200" dirty="0"/>
            <a:t>Los integrantes del Comité Coordinador;</a:t>
          </a:r>
          <a:endParaRPr lang="x-none" sz="900" kern="1200" dirty="0"/>
        </a:p>
      </dsp:txBody>
      <dsp:txXfrm>
        <a:off x="3868795" y="182649"/>
        <a:ext cx="873008" cy="873008"/>
      </dsp:txXfrm>
    </dsp:sp>
    <dsp:sp modelId="{22540AD5-9FD0-427B-8277-8BD1317A815E}">
      <dsp:nvSpPr>
        <dsp:cNvPr id="0" name=""/>
        <dsp:cNvSpPr/>
      </dsp:nvSpPr>
      <dsp:spPr>
        <a:xfrm>
          <a:off x="5558655" y="1872509"/>
          <a:ext cx="1234620" cy="12346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 sz="900" b="1" kern="1200" dirty="0"/>
            <a:t>II. </a:t>
          </a:r>
          <a:r>
            <a:rPr lang="es-ES" sz="900" kern="1200" dirty="0"/>
            <a:t>El Comité de Participación Ciudadana;</a:t>
          </a:r>
          <a:endParaRPr lang="x-none" sz="900" kern="1200" dirty="0"/>
        </a:p>
      </dsp:txBody>
      <dsp:txXfrm>
        <a:off x="5739461" y="2053315"/>
        <a:ext cx="873008" cy="873008"/>
      </dsp:txXfrm>
    </dsp:sp>
    <dsp:sp modelId="{03FA321C-E53E-47DF-9F08-E9ABB0BD657A}">
      <dsp:nvSpPr>
        <dsp:cNvPr id="0" name=""/>
        <dsp:cNvSpPr/>
      </dsp:nvSpPr>
      <dsp:spPr>
        <a:xfrm>
          <a:off x="3687989" y="3743175"/>
          <a:ext cx="1234620" cy="12346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 sz="900" b="1" kern="1200" dirty="0"/>
            <a:t>III. </a:t>
          </a:r>
          <a:r>
            <a:rPr lang="es-ES" sz="900" kern="1200" dirty="0"/>
            <a:t>El Comité Rector del Sistema Nacional de Fiscalización (*)</a:t>
          </a:r>
          <a:endParaRPr lang="x-none" sz="900" kern="1200" dirty="0"/>
        </a:p>
      </dsp:txBody>
      <dsp:txXfrm>
        <a:off x="3868795" y="3923981"/>
        <a:ext cx="873008" cy="873008"/>
      </dsp:txXfrm>
    </dsp:sp>
    <dsp:sp modelId="{D5200827-565A-4D5A-B0C3-0FADE40EA396}">
      <dsp:nvSpPr>
        <dsp:cNvPr id="0" name=""/>
        <dsp:cNvSpPr/>
      </dsp:nvSpPr>
      <dsp:spPr>
        <a:xfrm>
          <a:off x="1817323" y="1872509"/>
          <a:ext cx="1234620" cy="12346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 sz="900" b="1" kern="1200" dirty="0"/>
            <a:t>IV. </a:t>
          </a:r>
          <a:r>
            <a:rPr lang="es-ES" sz="900" kern="1200" dirty="0"/>
            <a:t>Los Sistemas Locales, quienes concurrirán a través de sus representantes.</a:t>
          </a:r>
          <a:endParaRPr lang="x-none" sz="900" kern="1200" dirty="0"/>
        </a:p>
      </dsp:txBody>
      <dsp:txXfrm>
        <a:off x="1998129" y="2053315"/>
        <a:ext cx="873008" cy="8730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5FC88-F3F4-45D9-8180-82AB47A89CD6}">
      <dsp:nvSpPr>
        <dsp:cNvPr id="0" name=""/>
        <dsp:cNvSpPr/>
      </dsp:nvSpPr>
      <dsp:spPr>
        <a:xfrm>
          <a:off x="2390187" y="574707"/>
          <a:ext cx="3830224" cy="3830224"/>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0B0548-7FCC-4A1C-BEC4-142A61D27830}">
      <dsp:nvSpPr>
        <dsp:cNvPr id="0" name=""/>
        <dsp:cNvSpPr/>
      </dsp:nvSpPr>
      <dsp:spPr>
        <a:xfrm>
          <a:off x="2390187" y="574707"/>
          <a:ext cx="3830224" cy="3830224"/>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2F31B1-8B4F-4B1B-86B3-D11B322E2297}">
      <dsp:nvSpPr>
        <dsp:cNvPr id="0" name=""/>
        <dsp:cNvSpPr/>
      </dsp:nvSpPr>
      <dsp:spPr>
        <a:xfrm>
          <a:off x="2390187" y="574707"/>
          <a:ext cx="3830224" cy="3830224"/>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33E623-A2A8-4BC6-A52B-087372EDC446}">
      <dsp:nvSpPr>
        <dsp:cNvPr id="0" name=""/>
        <dsp:cNvSpPr/>
      </dsp:nvSpPr>
      <dsp:spPr>
        <a:xfrm>
          <a:off x="2390187" y="574707"/>
          <a:ext cx="3830224" cy="3830224"/>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B13B17-774B-44DC-8AAB-AE78A3BF74F4}">
      <dsp:nvSpPr>
        <dsp:cNvPr id="0" name=""/>
        <dsp:cNvSpPr/>
      </dsp:nvSpPr>
      <dsp:spPr>
        <a:xfrm>
          <a:off x="3335285" y="1607948"/>
          <a:ext cx="1940029" cy="17637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Son integrantes del Sistema Nacional de Fiscalización:</a:t>
          </a:r>
          <a:endParaRPr lang="x-none" sz="1400" kern="1200" dirty="0"/>
        </a:p>
      </dsp:txBody>
      <dsp:txXfrm>
        <a:off x="3619396" y="1866242"/>
        <a:ext cx="1371807" cy="1247155"/>
      </dsp:txXfrm>
    </dsp:sp>
    <dsp:sp modelId="{E81BDFE1-1802-44A2-98DC-7909500E68F6}">
      <dsp:nvSpPr>
        <dsp:cNvPr id="0" name=""/>
        <dsp:cNvSpPr/>
      </dsp:nvSpPr>
      <dsp:spPr>
        <a:xfrm>
          <a:off x="3687989" y="1843"/>
          <a:ext cx="1234620" cy="12346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b="1" kern="1200" dirty="0"/>
            <a:t>I. </a:t>
          </a:r>
          <a:r>
            <a:rPr lang="es-ES" sz="1100" kern="1200" dirty="0"/>
            <a:t>La Auditoría Superior de la Federación;</a:t>
          </a:r>
          <a:endParaRPr lang="x-none" sz="1100" kern="1200" dirty="0"/>
        </a:p>
      </dsp:txBody>
      <dsp:txXfrm>
        <a:off x="3868795" y="182649"/>
        <a:ext cx="873008" cy="873008"/>
      </dsp:txXfrm>
    </dsp:sp>
    <dsp:sp modelId="{67DE5A60-2BE8-43D3-A36E-60DE5C0F7062}">
      <dsp:nvSpPr>
        <dsp:cNvPr id="0" name=""/>
        <dsp:cNvSpPr/>
      </dsp:nvSpPr>
      <dsp:spPr>
        <a:xfrm>
          <a:off x="5558655" y="1872509"/>
          <a:ext cx="1234620" cy="12346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b="1" kern="1200" dirty="0"/>
            <a:t>II. </a:t>
          </a:r>
          <a:r>
            <a:rPr lang="es-ES" sz="1100" kern="1200" dirty="0"/>
            <a:t>La Secretaría de la Función Pública;</a:t>
          </a:r>
          <a:endParaRPr lang="x-none" sz="1100" kern="1200" dirty="0"/>
        </a:p>
      </dsp:txBody>
      <dsp:txXfrm>
        <a:off x="5739461" y="2053315"/>
        <a:ext cx="873008" cy="873008"/>
      </dsp:txXfrm>
    </dsp:sp>
    <dsp:sp modelId="{6D5F9BD6-49CF-4ED3-B0A2-209BB4C3E27B}">
      <dsp:nvSpPr>
        <dsp:cNvPr id="0" name=""/>
        <dsp:cNvSpPr/>
      </dsp:nvSpPr>
      <dsp:spPr>
        <a:xfrm>
          <a:off x="3687989" y="3743175"/>
          <a:ext cx="1234620" cy="12346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b="1" kern="1200" dirty="0"/>
            <a:t>III.  </a:t>
          </a:r>
          <a:r>
            <a:rPr lang="es-ES" sz="1100" kern="1200" dirty="0"/>
            <a:t>Las entidades de fiscalización superiores locales, y</a:t>
          </a:r>
          <a:endParaRPr lang="x-none" sz="1100" kern="1200" dirty="0"/>
        </a:p>
      </dsp:txBody>
      <dsp:txXfrm>
        <a:off x="3868795" y="3923981"/>
        <a:ext cx="873008" cy="873008"/>
      </dsp:txXfrm>
    </dsp:sp>
    <dsp:sp modelId="{9F30BE96-15EC-408C-9138-92C24E427924}">
      <dsp:nvSpPr>
        <dsp:cNvPr id="0" name=""/>
        <dsp:cNvSpPr/>
      </dsp:nvSpPr>
      <dsp:spPr>
        <a:xfrm>
          <a:off x="1817323" y="1872509"/>
          <a:ext cx="1234620" cy="12346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 sz="900" b="1" kern="1200" dirty="0"/>
            <a:t>IV. </a:t>
          </a:r>
          <a:r>
            <a:rPr lang="es-ES" sz="900" kern="1200" dirty="0"/>
            <a:t>Las secretarías o instancias homólogas encargadas del control interno en las  entidades federativas.</a:t>
          </a:r>
          <a:endParaRPr lang="x-none" sz="900" kern="1200" dirty="0"/>
        </a:p>
      </dsp:txBody>
      <dsp:txXfrm>
        <a:off x="1998129" y="2053315"/>
        <a:ext cx="873008" cy="8730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15669-DA8B-400B-8744-403314BDB383}">
      <dsp:nvSpPr>
        <dsp:cNvPr id="0" name=""/>
        <dsp:cNvSpPr/>
      </dsp:nvSpPr>
      <dsp:spPr>
        <a:xfrm>
          <a:off x="630443" y="1617"/>
          <a:ext cx="1549747" cy="9298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latin typeface="Arial Narrow" panose="020B0606020202030204" pitchFamily="34" charset="0"/>
            </a:rPr>
            <a:t>Legalidad,</a:t>
          </a:r>
          <a:endParaRPr lang="x-none" sz="1600" kern="1200" dirty="0">
            <a:solidFill>
              <a:schemeClr val="tx1"/>
            </a:solidFill>
          </a:endParaRPr>
        </a:p>
      </dsp:txBody>
      <dsp:txXfrm>
        <a:off x="630443" y="1617"/>
        <a:ext cx="1549747" cy="929848"/>
      </dsp:txXfrm>
    </dsp:sp>
    <dsp:sp modelId="{5A81A75A-F3A9-4EEF-B53C-E344CAB873B7}">
      <dsp:nvSpPr>
        <dsp:cNvPr id="0" name=""/>
        <dsp:cNvSpPr/>
      </dsp:nvSpPr>
      <dsp:spPr>
        <a:xfrm>
          <a:off x="2335165" y="1617"/>
          <a:ext cx="1549747" cy="9298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solidFill>
                <a:schemeClr val="tx1"/>
              </a:solidFill>
              <a:latin typeface="Arial Narrow" panose="020B0606020202030204" pitchFamily="34" charset="0"/>
            </a:rPr>
            <a:t>Objetividad,</a:t>
          </a:r>
          <a:endParaRPr lang="es-MX" sz="1600" b="1" kern="1200" dirty="0">
            <a:solidFill>
              <a:schemeClr val="tx1"/>
            </a:solidFill>
            <a:latin typeface="Arial Narrow" panose="020B0606020202030204" pitchFamily="34" charset="0"/>
          </a:endParaRPr>
        </a:p>
      </dsp:txBody>
      <dsp:txXfrm>
        <a:off x="2335165" y="1617"/>
        <a:ext cx="1549747" cy="929848"/>
      </dsp:txXfrm>
    </dsp:sp>
    <dsp:sp modelId="{CF679FB0-65B1-415C-AD3C-6799B3A2F5F6}">
      <dsp:nvSpPr>
        <dsp:cNvPr id="0" name=""/>
        <dsp:cNvSpPr/>
      </dsp:nvSpPr>
      <dsp:spPr>
        <a:xfrm>
          <a:off x="4039887" y="1617"/>
          <a:ext cx="1549747" cy="9298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solidFill>
                <a:schemeClr val="tx1"/>
              </a:solidFill>
              <a:latin typeface="Arial Narrow" panose="020B0606020202030204" pitchFamily="34" charset="0"/>
            </a:rPr>
            <a:t>Profesionalismo,</a:t>
          </a:r>
          <a:endParaRPr lang="es-MX" sz="1600" b="1" kern="1200" dirty="0">
            <a:solidFill>
              <a:schemeClr val="tx1"/>
            </a:solidFill>
            <a:latin typeface="Arial Narrow" panose="020B0606020202030204" pitchFamily="34" charset="0"/>
          </a:endParaRPr>
        </a:p>
      </dsp:txBody>
      <dsp:txXfrm>
        <a:off x="4039887" y="1617"/>
        <a:ext cx="1549747" cy="929848"/>
      </dsp:txXfrm>
    </dsp:sp>
    <dsp:sp modelId="{13769422-7314-4FD8-B4AE-E9B5E8599D1B}">
      <dsp:nvSpPr>
        <dsp:cNvPr id="0" name=""/>
        <dsp:cNvSpPr/>
      </dsp:nvSpPr>
      <dsp:spPr>
        <a:xfrm>
          <a:off x="5744609" y="1617"/>
          <a:ext cx="1549747" cy="9298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solidFill>
                <a:schemeClr val="tx1"/>
              </a:solidFill>
              <a:latin typeface="Arial Narrow" panose="020B0606020202030204" pitchFamily="34" charset="0"/>
            </a:rPr>
            <a:t>Honradez, </a:t>
          </a:r>
          <a:endParaRPr lang="es-MX" sz="1600" b="1" kern="1200" dirty="0">
            <a:solidFill>
              <a:schemeClr val="tx1"/>
            </a:solidFill>
            <a:latin typeface="Arial Narrow" panose="020B0606020202030204" pitchFamily="34" charset="0"/>
          </a:endParaRPr>
        </a:p>
      </dsp:txBody>
      <dsp:txXfrm>
        <a:off x="5744609" y="1617"/>
        <a:ext cx="1549747" cy="929848"/>
      </dsp:txXfrm>
    </dsp:sp>
    <dsp:sp modelId="{80066D72-AF33-485E-8E96-B67203C91E4B}">
      <dsp:nvSpPr>
        <dsp:cNvPr id="0" name=""/>
        <dsp:cNvSpPr/>
      </dsp:nvSpPr>
      <dsp:spPr>
        <a:xfrm>
          <a:off x="630443" y="1086440"/>
          <a:ext cx="1549747" cy="9298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solidFill>
                <a:schemeClr val="tx1"/>
              </a:solidFill>
              <a:latin typeface="Arial Narrow" panose="020B0606020202030204" pitchFamily="34" charset="0"/>
            </a:rPr>
            <a:t>Lealtad, </a:t>
          </a:r>
          <a:endParaRPr lang="es-MX" sz="1600" b="1" kern="1200" dirty="0">
            <a:solidFill>
              <a:schemeClr val="tx1"/>
            </a:solidFill>
            <a:latin typeface="Arial Narrow" panose="020B0606020202030204" pitchFamily="34" charset="0"/>
          </a:endParaRPr>
        </a:p>
      </dsp:txBody>
      <dsp:txXfrm>
        <a:off x="630443" y="1086440"/>
        <a:ext cx="1549747" cy="929848"/>
      </dsp:txXfrm>
    </dsp:sp>
    <dsp:sp modelId="{4357A78A-CF60-46BB-B325-1D2351E8D55E}">
      <dsp:nvSpPr>
        <dsp:cNvPr id="0" name=""/>
        <dsp:cNvSpPr/>
      </dsp:nvSpPr>
      <dsp:spPr>
        <a:xfrm>
          <a:off x="2335165" y="1086440"/>
          <a:ext cx="1549747" cy="9298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solidFill>
                <a:schemeClr val="tx1"/>
              </a:solidFill>
              <a:latin typeface="Arial Narrow" panose="020B0606020202030204" pitchFamily="34" charset="0"/>
            </a:rPr>
            <a:t>Imparcialidad, </a:t>
          </a:r>
          <a:endParaRPr lang="es-MX" sz="1600" b="1" kern="1200" dirty="0">
            <a:solidFill>
              <a:schemeClr val="tx1"/>
            </a:solidFill>
            <a:latin typeface="Arial Narrow" panose="020B0606020202030204" pitchFamily="34" charset="0"/>
          </a:endParaRPr>
        </a:p>
      </dsp:txBody>
      <dsp:txXfrm>
        <a:off x="2335165" y="1086440"/>
        <a:ext cx="1549747" cy="929848"/>
      </dsp:txXfrm>
    </dsp:sp>
    <dsp:sp modelId="{DCA9B9C6-D6D0-4719-891D-34D2A87BD0F5}">
      <dsp:nvSpPr>
        <dsp:cNvPr id="0" name=""/>
        <dsp:cNvSpPr/>
      </dsp:nvSpPr>
      <dsp:spPr>
        <a:xfrm>
          <a:off x="4039887" y="1086440"/>
          <a:ext cx="1549747" cy="9298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solidFill>
                <a:schemeClr val="tx1"/>
              </a:solidFill>
              <a:latin typeface="Arial Narrow" panose="020B0606020202030204" pitchFamily="34" charset="0"/>
            </a:rPr>
            <a:t>Eficiencia, </a:t>
          </a:r>
          <a:endParaRPr lang="es-MX" sz="1600" b="1" kern="1200" dirty="0">
            <a:solidFill>
              <a:schemeClr val="tx1"/>
            </a:solidFill>
            <a:latin typeface="Arial Narrow" panose="020B0606020202030204" pitchFamily="34" charset="0"/>
          </a:endParaRPr>
        </a:p>
      </dsp:txBody>
      <dsp:txXfrm>
        <a:off x="4039887" y="1086440"/>
        <a:ext cx="1549747" cy="929848"/>
      </dsp:txXfrm>
    </dsp:sp>
    <dsp:sp modelId="{7E6C2D1C-CA08-40F4-B545-55118781B9F5}">
      <dsp:nvSpPr>
        <dsp:cNvPr id="0" name=""/>
        <dsp:cNvSpPr/>
      </dsp:nvSpPr>
      <dsp:spPr>
        <a:xfrm>
          <a:off x="5744609" y="1086440"/>
          <a:ext cx="1549747" cy="9298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solidFill>
                <a:schemeClr val="tx1"/>
              </a:solidFill>
              <a:latin typeface="Arial Narrow" panose="020B0606020202030204" pitchFamily="34" charset="0"/>
            </a:rPr>
            <a:t>Eficacia, </a:t>
          </a:r>
          <a:endParaRPr lang="es-MX" sz="1600" b="1" kern="1200" dirty="0">
            <a:solidFill>
              <a:schemeClr val="tx1"/>
            </a:solidFill>
            <a:latin typeface="Arial Narrow" panose="020B0606020202030204" pitchFamily="34" charset="0"/>
          </a:endParaRPr>
        </a:p>
      </dsp:txBody>
      <dsp:txXfrm>
        <a:off x="5744609" y="1086440"/>
        <a:ext cx="1549747" cy="929848"/>
      </dsp:txXfrm>
    </dsp:sp>
    <dsp:sp modelId="{530B3D9E-2D80-435C-91BA-C04D25098FC5}">
      <dsp:nvSpPr>
        <dsp:cNvPr id="0" name=""/>
        <dsp:cNvSpPr/>
      </dsp:nvSpPr>
      <dsp:spPr>
        <a:xfrm>
          <a:off x="630443" y="2171263"/>
          <a:ext cx="1549747" cy="9298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solidFill>
                <a:schemeClr val="tx1"/>
              </a:solidFill>
              <a:latin typeface="Arial Narrow" panose="020B0606020202030204" pitchFamily="34" charset="0"/>
            </a:rPr>
            <a:t>Equidad, </a:t>
          </a:r>
          <a:endParaRPr lang="es-MX" sz="1600" b="1" kern="1200" dirty="0">
            <a:solidFill>
              <a:schemeClr val="tx1"/>
            </a:solidFill>
            <a:latin typeface="Arial Narrow" panose="020B0606020202030204" pitchFamily="34" charset="0"/>
          </a:endParaRPr>
        </a:p>
      </dsp:txBody>
      <dsp:txXfrm>
        <a:off x="630443" y="2171263"/>
        <a:ext cx="1549747" cy="929848"/>
      </dsp:txXfrm>
    </dsp:sp>
    <dsp:sp modelId="{3DD4EA42-3560-4E24-BED6-9F873750FEA2}">
      <dsp:nvSpPr>
        <dsp:cNvPr id="0" name=""/>
        <dsp:cNvSpPr/>
      </dsp:nvSpPr>
      <dsp:spPr>
        <a:xfrm>
          <a:off x="2335165" y="2171263"/>
          <a:ext cx="1549747" cy="9298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solidFill>
                <a:schemeClr val="tx1"/>
              </a:solidFill>
              <a:latin typeface="Arial Narrow" panose="020B0606020202030204" pitchFamily="34" charset="0"/>
            </a:rPr>
            <a:t>Transparencia, </a:t>
          </a:r>
          <a:endParaRPr lang="es-MX" sz="1600" b="1" kern="1200" dirty="0">
            <a:solidFill>
              <a:schemeClr val="tx1"/>
            </a:solidFill>
            <a:latin typeface="Arial Narrow" panose="020B0606020202030204" pitchFamily="34" charset="0"/>
          </a:endParaRPr>
        </a:p>
      </dsp:txBody>
      <dsp:txXfrm>
        <a:off x="2335165" y="2171263"/>
        <a:ext cx="1549747" cy="929848"/>
      </dsp:txXfrm>
    </dsp:sp>
    <dsp:sp modelId="{17B2E13A-9A9F-4ED4-85CE-A983C7F07784}">
      <dsp:nvSpPr>
        <dsp:cNvPr id="0" name=""/>
        <dsp:cNvSpPr/>
      </dsp:nvSpPr>
      <dsp:spPr>
        <a:xfrm>
          <a:off x="4039887" y="2171263"/>
          <a:ext cx="1549747" cy="9298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solidFill>
                <a:schemeClr val="tx1"/>
              </a:solidFill>
              <a:latin typeface="Arial Narrow" panose="020B0606020202030204" pitchFamily="34" charset="0"/>
            </a:rPr>
            <a:t>Economía, </a:t>
          </a:r>
          <a:endParaRPr lang="es-MX" sz="1600" b="1" kern="1200" dirty="0">
            <a:solidFill>
              <a:schemeClr val="tx1"/>
            </a:solidFill>
            <a:latin typeface="Arial Narrow" panose="020B0606020202030204" pitchFamily="34" charset="0"/>
          </a:endParaRPr>
        </a:p>
      </dsp:txBody>
      <dsp:txXfrm>
        <a:off x="4039887" y="2171263"/>
        <a:ext cx="1549747" cy="929848"/>
      </dsp:txXfrm>
    </dsp:sp>
    <dsp:sp modelId="{4F19ABDA-18F1-479D-A111-D7E5C578C683}">
      <dsp:nvSpPr>
        <dsp:cNvPr id="0" name=""/>
        <dsp:cNvSpPr/>
      </dsp:nvSpPr>
      <dsp:spPr>
        <a:xfrm>
          <a:off x="5744609" y="2171263"/>
          <a:ext cx="1549747" cy="9298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solidFill>
                <a:schemeClr val="tx1"/>
              </a:solidFill>
              <a:latin typeface="Arial Narrow" panose="020B0606020202030204" pitchFamily="34" charset="0"/>
            </a:rPr>
            <a:t>Integridad y</a:t>
          </a:r>
          <a:endParaRPr lang="es-MX" sz="1600" b="1" kern="1200" dirty="0">
            <a:solidFill>
              <a:schemeClr val="tx1"/>
            </a:solidFill>
            <a:latin typeface="Arial Narrow" panose="020B0606020202030204" pitchFamily="34" charset="0"/>
          </a:endParaRPr>
        </a:p>
      </dsp:txBody>
      <dsp:txXfrm>
        <a:off x="5744609" y="2171263"/>
        <a:ext cx="1549747" cy="929848"/>
      </dsp:txXfrm>
    </dsp:sp>
    <dsp:sp modelId="{D2A5C633-8BCC-4841-8A5D-104857DE17DD}">
      <dsp:nvSpPr>
        <dsp:cNvPr id="0" name=""/>
        <dsp:cNvSpPr/>
      </dsp:nvSpPr>
      <dsp:spPr>
        <a:xfrm>
          <a:off x="1878392" y="3256086"/>
          <a:ext cx="1549747" cy="9298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solidFill>
                <a:schemeClr val="tx1"/>
              </a:solidFill>
              <a:latin typeface="Arial Narrow" panose="020B0606020202030204" pitchFamily="34" charset="0"/>
            </a:rPr>
            <a:t>Competencia por mérito.</a:t>
          </a:r>
          <a:endParaRPr lang="es-MX" sz="1600" b="1" kern="1200" dirty="0">
            <a:solidFill>
              <a:schemeClr val="tx1"/>
            </a:solidFill>
            <a:latin typeface="Arial Narrow" panose="020B0606020202030204" pitchFamily="34" charset="0"/>
          </a:endParaRPr>
        </a:p>
      </dsp:txBody>
      <dsp:txXfrm>
        <a:off x="1878392" y="3256086"/>
        <a:ext cx="1549747" cy="929848"/>
      </dsp:txXfrm>
    </dsp:sp>
    <dsp:sp modelId="{FBD5350B-79F0-4765-AEFF-6017B23D94CF}">
      <dsp:nvSpPr>
        <dsp:cNvPr id="0" name=""/>
        <dsp:cNvSpPr/>
      </dsp:nvSpPr>
      <dsp:spPr>
        <a:xfrm>
          <a:off x="5461507" y="3237694"/>
          <a:ext cx="2463292" cy="9298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u="sng" kern="1200" dirty="0">
              <a:solidFill>
                <a:schemeClr val="tx1"/>
              </a:solidFill>
              <a:latin typeface="Arial Narrow" panose="020B0606020202030204" pitchFamily="34" charset="0"/>
            </a:rPr>
            <a:t>Actuación ética </a:t>
          </a:r>
          <a:r>
            <a:rPr lang="es-ES" sz="1600" kern="1200" dirty="0">
              <a:solidFill>
                <a:schemeClr val="tx1"/>
              </a:solidFill>
              <a:latin typeface="Arial Narrow" panose="020B0606020202030204" pitchFamily="34" charset="0"/>
            </a:rPr>
            <a:t>y responsable de cada servidor público.</a:t>
          </a:r>
          <a:endParaRPr lang="x-none" sz="1600" kern="1200" dirty="0">
            <a:solidFill>
              <a:schemeClr val="tx1"/>
            </a:solidFill>
          </a:endParaRPr>
        </a:p>
      </dsp:txBody>
      <dsp:txXfrm>
        <a:off x="5461507" y="3237694"/>
        <a:ext cx="2463292" cy="9298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35E14-99BB-42BC-90F3-5C85DB69958D}">
      <dsp:nvSpPr>
        <dsp:cNvPr id="0" name=""/>
        <dsp:cNvSpPr/>
      </dsp:nvSpPr>
      <dsp:spPr>
        <a:xfrm rot="16200000">
          <a:off x="-89652" y="477779"/>
          <a:ext cx="4486808" cy="3947528"/>
        </a:xfrm>
        <a:prstGeom prst="round2SameRect">
          <a:avLst>
            <a:gd name="adj1" fmla="val 16670"/>
            <a:gd name="adj2" fmla="val 0"/>
          </a:avLst>
        </a:prstGeom>
        <a:solidFill>
          <a:srgbClr val="DEC9A2"/>
        </a:solidFill>
        <a:ln>
          <a:noFill/>
        </a:ln>
        <a:effectLst/>
        <a:scene3d>
          <a:camera prst="orthographicFront"/>
          <a:lightRig rig="chilly" dir="t"/>
        </a:scene3d>
        <a:sp3d z="-25700" extrusionH="63500" contourW="127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83820" tIns="139700" rIns="125730" bIns="139700" numCol="1" spcCol="1270" anchor="t" anchorCtr="0">
          <a:noAutofit/>
        </a:bodyPr>
        <a:lstStyle/>
        <a:p>
          <a:pPr marL="0" lvl="0" indent="0" algn="l" defTabSz="977900">
            <a:lnSpc>
              <a:spcPct val="90000"/>
            </a:lnSpc>
            <a:spcBef>
              <a:spcPct val="0"/>
            </a:spcBef>
            <a:spcAft>
              <a:spcPct val="35000"/>
            </a:spcAft>
            <a:buClrTx/>
            <a:buSzTx/>
            <a:buFontTx/>
            <a:buNone/>
          </a:pPr>
          <a:r>
            <a:rPr lang="es-MX" sz="2200" b="1" kern="1200" dirty="0">
              <a:solidFill>
                <a:schemeClr val="accent6">
                  <a:lumMod val="50000"/>
                </a:schemeClr>
              </a:solidFill>
            </a:rPr>
            <a:t>Aplicación y obligatoriedad.</a:t>
          </a:r>
          <a:endParaRPr lang="es-MX" sz="2200" kern="1200" dirty="0">
            <a:solidFill>
              <a:srgbClr val="404040"/>
            </a:solidFill>
            <a:latin typeface="+mn-lt"/>
          </a:endParaRPr>
        </a:p>
        <a:p>
          <a:pPr marL="171450" lvl="1" indent="-171450" algn="l" defTabSz="711200">
            <a:lnSpc>
              <a:spcPct val="90000"/>
            </a:lnSpc>
            <a:spcBef>
              <a:spcPct val="0"/>
            </a:spcBef>
            <a:spcAft>
              <a:spcPct val="15000"/>
            </a:spcAft>
            <a:buChar char="•"/>
          </a:pPr>
          <a:r>
            <a:rPr lang="es-MX" sz="1600" kern="1200" dirty="0">
              <a:solidFill>
                <a:schemeClr val="accent6">
                  <a:lumMod val="50000"/>
                </a:schemeClr>
              </a:solidFill>
            </a:rPr>
            <a:t>A todas las personas que desempeñen un empleo, cargo o comisión en las dependencias y entidades de la Administración Pública Federal.</a:t>
          </a:r>
          <a:endParaRPr kumimoji="0" lang="es-ES" sz="1600" i="0" u="none" strike="noStrike" kern="1200" cap="none" spc="0" normalizeH="0" baseline="0" noProof="0" dirty="0">
            <a:ln>
              <a:noFill/>
            </a:ln>
            <a:solidFill>
              <a:srgbClr val="404040"/>
            </a:solidFill>
            <a:effectLst/>
            <a:uLnTx/>
            <a:uFillTx/>
            <a:latin typeface="+mn-lt"/>
            <a:ea typeface="Times New Roman" panose="02020603050405020304" pitchFamily="18" charset="0"/>
            <a:cs typeface="Arial" panose="020B0604020202020204" pitchFamily="34" charset="0"/>
          </a:endParaRPr>
        </a:p>
        <a:p>
          <a:pPr marL="171450" lvl="1" indent="-171450" algn="l" defTabSz="711200">
            <a:lnSpc>
              <a:spcPct val="90000"/>
            </a:lnSpc>
            <a:spcBef>
              <a:spcPct val="0"/>
            </a:spcBef>
            <a:spcAft>
              <a:spcPct val="15000"/>
            </a:spcAft>
            <a:buChar char="•"/>
          </a:pPr>
          <a:endParaRPr kumimoji="0" lang="es-ES" sz="1600" i="0" u="none" strike="noStrike" kern="1200" cap="none" spc="0" normalizeH="0" baseline="0" noProof="0" dirty="0">
            <a:ln>
              <a:noFill/>
            </a:ln>
            <a:solidFill>
              <a:srgbClr val="404040"/>
            </a:solidFill>
            <a:effectLst/>
            <a:uLnTx/>
            <a:uFillTx/>
            <a:latin typeface="+mn-lt"/>
            <a:ea typeface="Times New Roman" panose="02020603050405020304" pitchFamily="18" charset="0"/>
            <a:cs typeface="Arial" panose="020B0604020202020204" pitchFamily="34" charset="0"/>
          </a:endParaRPr>
        </a:p>
        <a:p>
          <a:pPr marL="171450" lvl="1" indent="-171450" algn="l" defTabSz="711200">
            <a:lnSpc>
              <a:spcPct val="90000"/>
            </a:lnSpc>
            <a:spcBef>
              <a:spcPct val="0"/>
            </a:spcBef>
            <a:spcAft>
              <a:spcPct val="15000"/>
            </a:spcAft>
            <a:buChar char="•"/>
          </a:pPr>
          <a:r>
            <a:rPr lang="es-MX" sz="1600" kern="1200" dirty="0">
              <a:solidFill>
                <a:schemeClr val="accent6">
                  <a:lumMod val="50000"/>
                </a:schemeClr>
              </a:solidFill>
            </a:rPr>
            <a:t>Obligatorio en cualquiera de sus niveles jerárquicos, incluyendo al personal de base y sindicalizado.</a:t>
          </a:r>
          <a:endParaRPr kumimoji="0" lang="es-ES" sz="1600" i="0" u="none" strike="noStrike" kern="1200" cap="none" spc="0" normalizeH="0" baseline="0" noProof="0" dirty="0">
            <a:ln>
              <a:noFill/>
            </a:ln>
            <a:solidFill>
              <a:srgbClr val="404040"/>
            </a:solidFill>
            <a:effectLst/>
            <a:uLnTx/>
            <a:uFillTx/>
            <a:latin typeface="+mn-lt"/>
            <a:ea typeface="Times New Roman" panose="02020603050405020304" pitchFamily="18" charset="0"/>
            <a:cs typeface="Arial" panose="020B0604020202020204" pitchFamily="34" charset="0"/>
          </a:endParaRPr>
        </a:p>
        <a:p>
          <a:pPr marL="171450" lvl="1" indent="-171450" algn="l" defTabSz="711200">
            <a:lnSpc>
              <a:spcPct val="90000"/>
            </a:lnSpc>
            <a:spcBef>
              <a:spcPct val="0"/>
            </a:spcBef>
            <a:spcAft>
              <a:spcPct val="15000"/>
            </a:spcAft>
            <a:buChar char="•"/>
          </a:pPr>
          <a:endParaRPr kumimoji="0" lang="es-ES" sz="1600" i="0" u="none" strike="noStrike" kern="1200" cap="none" spc="0" normalizeH="0" baseline="0" noProof="0" dirty="0">
            <a:ln>
              <a:noFill/>
            </a:ln>
            <a:solidFill>
              <a:srgbClr val="404040"/>
            </a:solidFill>
            <a:effectLst/>
            <a:uLnTx/>
            <a:uFillTx/>
            <a:latin typeface="+mn-lt"/>
            <a:ea typeface="Times New Roman" panose="02020603050405020304" pitchFamily="18" charset="0"/>
            <a:cs typeface="Arial" panose="020B0604020202020204" pitchFamily="34" charset="0"/>
          </a:endParaRPr>
        </a:p>
        <a:p>
          <a:pPr marL="171450" lvl="1" indent="-171450" algn="l" defTabSz="711200">
            <a:lnSpc>
              <a:spcPct val="90000"/>
            </a:lnSpc>
            <a:spcBef>
              <a:spcPct val="0"/>
            </a:spcBef>
            <a:spcAft>
              <a:spcPct val="15000"/>
            </a:spcAft>
            <a:buChar char="•"/>
          </a:pPr>
          <a:r>
            <a:rPr lang="es-MX" sz="1600" kern="1200" dirty="0">
              <a:solidFill>
                <a:schemeClr val="accent6">
                  <a:lumMod val="50000"/>
                </a:schemeClr>
              </a:solidFill>
            </a:rPr>
            <a:t>Incumplimiento será objeto de denuncia.</a:t>
          </a:r>
          <a:r>
            <a:rPr lang="es-ES" sz="1600" kern="1200" noProof="0" dirty="0">
              <a:solidFill>
                <a:srgbClr val="404040"/>
              </a:solidFill>
              <a:latin typeface="+mn-lt"/>
              <a:ea typeface="Times New Roman" panose="02020603050405020304" pitchFamily="18" charset="0"/>
              <a:cs typeface="Arial" panose="020B0604020202020204" pitchFamily="34" charset="0"/>
            </a:rPr>
            <a:t> </a:t>
          </a:r>
          <a:endParaRPr kumimoji="0" lang="es-ES" sz="1600" i="0" u="none" strike="noStrike" kern="1200" cap="none" spc="0" normalizeH="0" baseline="0" noProof="0" dirty="0">
            <a:ln>
              <a:noFill/>
            </a:ln>
            <a:solidFill>
              <a:srgbClr val="404040"/>
            </a:solidFill>
            <a:effectLst/>
            <a:uLnTx/>
            <a:uFillTx/>
            <a:latin typeface="+mn-lt"/>
            <a:ea typeface="Times New Roman" panose="02020603050405020304" pitchFamily="18" charset="0"/>
            <a:cs typeface="Arial" panose="020B0604020202020204" pitchFamily="34" charset="0"/>
          </a:endParaRPr>
        </a:p>
      </dsp:txBody>
      <dsp:txXfrm rot="5400000">
        <a:off x="372725" y="400876"/>
        <a:ext cx="3754791" cy="4101334"/>
      </dsp:txXfrm>
    </dsp:sp>
    <dsp:sp modelId="{47035F2B-09E1-4562-86BA-AC594FB819C4}">
      <dsp:nvSpPr>
        <dsp:cNvPr id="0" name=""/>
        <dsp:cNvSpPr/>
      </dsp:nvSpPr>
      <dsp:spPr>
        <a:xfrm rot="5400000">
          <a:off x="4490630" y="556592"/>
          <a:ext cx="4398417" cy="3904448"/>
        </a:xfrm>
        <a:prstGeom prst="round2SameRect">
          <a:avLst>
            <a:gd name="adj1" fmla="val 16670"/>
            <a:gd name="adj2" fmla="val 0"/>
          </a:avLst>
        </a:prstGeom>
        <a:solidFill>
          <a:schemeClr val="accent4">
            <a:lumMod val="20000"/>
            <a:lumOff val="80000"/>
          </a:schemeClr>
        </a:solidFill>
        <a:ln>
          <a:noFill/>
        </a:ln>
        <a:effectLst/>
        <a:scene3d>
          <a:camera prst="orthographicFront"/>
          <a:lightRig rig="chilly" dir="t"/>
        </a:scene3d>
        <a:sp3d z="-25700" extrusionH="63500" contourW="127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37160" tIns="152400" rIns="91440" bIns="152400" numCol="1" spcCol="1270" anchor="t" anchorCtr="0">
          <a:noAutofit/>
        </a:bodyPr>
        <a:lstStyle/>
        <a:p>
          <a:pPr marL="0" lvl="0" indent="0" algn="just" defTabSz="1066800">
            <a:lnSpc>
              <a:spcPct val="90000"/>
            </a:lnSpc>
            <a:spcBef>
              <a:spcPct val="0"/>
            </a:spcBef>
            <a:spcAft>
              <a:spcPct val="35000"/>
            </a:spcAft>
            <a:buClrTx/>
            <a:buSzTx/>
            <a:buFontTx/>
            <a:buNone/>
          </a:pPr>
          <a:r>
            <a:rPr lang="es-MX" sz="2400" b="1" kern="1200" dirty="0">
              <a:solidFill>
                <a:schemeClr val="accent6">
                  <a:lumMod val="50000"/>
                </a:schemeClr>
              </a:solidFill>
            </a:rPr>
            <a:t>Objeto.</a:t>
          </a:r>
          <a:endParaRPr lang="es-MX" sz="2400" kern="1200" dirty="0">
            <a:solidFill>
              <a:srgbClr val="404040"/>
            </a:solidFill>
            <a:latin typeface="+mn-lt"/>
          </a:endParaRPr>
        </a:p>
        <a:p>
          <a:pPr marL="171450" lvl="1" indent="0" algn="just" defTabSz="800100">
            <a:lnSpc>
              <a:spcPct val="90000"/>
            </a:lnSpc>
            <a:spcBef>
              <a:spcPct val="0"/>
            </a:spcBef>
            <a:spcAft>
              <a:spcPct val="15000"/>
            </a:spcAft>
            <a:buChar char="•"/>
          </a:pPr>
          <a:r>
            <a:rPr lang="x-none" sz="1600" b="1" kern="1200" dirty="0">
              <a:solidFill>
                <a:schemeClr val="accent6">
                  <a:lumMod val="50000"/>
                </a:schemeClr>
              </a:solidFill>
            </a:rPr>
            <a:t> </a:t>
          </a:r>
          <a:r>
            <a:rPr lang="es-MX" sz="1600" kern="1200" dirty="0">
              <a:solidFill>
                <a:schemeClr val="accent6">
                  <a:lumMod val="50000"/>
                </a:schemeClr>
              </a:solidFill>
            </a:rPr>
            <a:t>Establecer los </a:t>
          </a:r>
          <a:r>
            <a:rPr lang="es-MX" sz="1600" u="sng" kern="1200" dirty="0">
              <a:solidFill>
                <a:schemeClr val="accent6">
                  <a:lumMod val="50000"/>
                </a:schemeClr>
              </a:solidFill>
            </a:rPr>
            <a:t>principios, valores, reglas de integridad y compromisos </a:t>
          </a:r>
          <a:r>
            <a:rPr lang="es-MX" sz="1600" kern="1200" dirty="0">
              <a:solidFill>
                <a:schemeClr val="accent6">
                  <a:lumMod val="50000"/>
                </a:schemeClr>
              </a:solidFill>
            </a:rPr>
            <a:t>que deben ser conocidos y aplicados por todas las personas servidoras públicas, para propiciar ambientes laborales adecuados, fomentar su actuación ética y responsable, y erradicar conductas que representen actos de corrupción,</a:t>
          </a:r>
          <a:r>
            <a:rPr lang="x-none" sz="1600" kern="1200" dirty="0">
              <a:solidFill>
                <a:schemeClr val="accent6">
                  <a:lumMod val="50000"/>
                </a:schemeClr>
              </a:solidFill>
            </a:rPr>
            <a:t> y </a:t>
          </a:r>
          <a:endParaRPr kumimoji="0" lang="es-ES" sz="1600" i="0" u="none" strike="noStrike" kern="1200" cap="none" spc="0" normalizeH="0" noProof="0" dirty="0">
            <a:ln>
              <a:noFill/>
            </a:ln>
            <a:solidFill>
              <a:srgbClr val="404040"/>
            </a:solidFill>
            <a:effectLst/>
            <a:uLnTx/>
            <a:uFillTx/>
            <a:latin typeface="+mn-lt"/>
            <a:ea typeface="Times New Roman" panose="02020603050405020304" pitchFamily="18" charset="0"/>
            <a:cs typeface="Arial" panose="020B0604020202020204" pitchFamily="34" charset="0"/>
          </a:endParaRPr>
        </a:p>
        <a:p>
          <a:pPr marL="171450" lvl="1" indent="0" algn="just" defTabSz="800100">
            <a:lnSpc>
              <a:spcPct val="90000"/>
            </a:lnSpc>
            <a:spcBef>
              <a:spcPct val="0"/>
            </a:spcBef>
            <a:spcAft>
              <a:spcPct val="15000"/>
            </a:spcAft>
            <a:buChar char="•"/>
          </a:pPr>
          <a:endParaRPr kumimoji="0" lang="es-ES" sz="1600" i="0" u="none" strike="noStrike" kern="1200" cap="none" spc="0" normalizeH="0" noProof="0" dirty="0">
            <a:ln>
              <a:noFill/>
            </a:ln>
            <a:solidFill>
              <a:srgbClr val="404040"/>
            </a:solidFill>
            <a:effectLst/>
            <a:uLnTx/>
            <a:uFillTx/>
            <a:latin typeface="+mn-lt"/>
            <a:ea typeface="Times New Roman" panose="02020603050405020304" pitchFamily="18" charset="0"/>
            <a:cs typeface="Arial" panose="020B0604020202020204" pitchFamily="34" charset="0"/>
          </a:endParaRPr>
        </a:p>
        <a:p>
          <a:pPr marL="171450" lvl="1" indent="0" algn="just" defTabSz="800100">
            <a:lnSpc>
              <a:spcPct val="90000"/>
            </a:lnSpc>
            <a:spcBef>
              <a:spcPct val="0"/>
            </a:spcBef>
            <a:spcAft>
              <a:spcPct val="15000"/>
            </a:spcAft>
            <a:buChar char="•"/>
          </a:pPr>
          <a:r>
            <a:rPr lang="es-MX" sz="1600" kern="1200" dirty="0">
              <a:solidFill>
                <a:schemeClr val="accent6">
                  <a:lumMod val="50000"/>
                </a:schemeClr>
              </a:solidFill>
            </a:rPr>
            <a:t> Establecer las obligaciones y mecanismos institucionales para la </a:t>
          </a:r>
          <a:r>
            <a:rPr lang="es-MX" sz="1600" u="sng" kern="1200" dirty="0">
              <a:solidFill>
                <a:schemeClr val="accent6">
                  <a:lumMod val="50000"/>
                </a:schemeClr>
              </a:solidFill>
            </a:rPr>
            <a:t>implementación del Código de Ética</a:t>
          </a:r>
          <a:r>
            <a:rPr lang="es-MX" sz="1600" kern="1200" dirty="0">
              <a:solidFill>
                <a:schemeClr val="accent6">
                  <a:lumMod val="50000"/>
                </a:schemeClr>
              </a:solidFill>
            </a:rPr>
            <a:t>, así como las instancias para </a:t>
          </a:r>
          <a:r>
            <a:rPr lang="es-MX" sz="1600" u="sng" kern="1200" dirty="0">
              <a:solidFill>
                <a:schemeClr val="accent6">
                  <a:lumMod val="50000"/>
                </a:schemeClr>
              </a:solidFill>
            </a:rPr>
            <a:t>denunciar</a:t>
          </a:r>
          <a:r>
            <a:rPr lang="es-MX" sz="1600" kern="1200" dirty="0">
              <a:solidFill>
                <a:schemeClr val="accent6">
                  <a:lumMod val="50000"/>
                </a:schemeClr>
              </a:solidFill>
            </a:rPr>
            <a:t> su incumplimiento</a:t>
          </a:r>
          <a:r>
            <a:rPr lang="x-none" sz="1600" kern="1200" dirty="0">
              <a:solidFill>
                <a:schemeClr val="accent6">
                  <a:lumMod val="50000"/>
                </a:schemeClr>
              </a:solidFill>
            </a:rPr>
            <a:t>.</a:t>
          </a:r>
          <a:endParaRPr lang="x-none" sz="1600" kern="1200" dirty="0"/>
        </a:p>
      </dsp:txBody>
      <dsp:txXfrm rot="-5400000">
        <a:off x="4737614" y="500242"/>
        <a:ext cx="3713814" cy="4017149"/>
      </dsp:txXfrm>
    </dsp:sp>
    <dsp:sp modelId="{9D0E09EA-0D31-48D3-8F95-7DF926DE1521}">
      <dsp:nvSpPr>
        <dsp:cNvPr id="0" name=""/>
        <dsp:cNvSpPr/>
      </dsp:nvSpPr>
      <dsp:spPr>
        <a:xfrm>
          <a:off x="3308983" y="-21013"/>
          <a:ext cx="2045237" cy="2045138"/>
        </a:xfrm>
        <a:prstGeom prst="circularArrow">
          <a:avLst>
            <a:gd name="adj1" fmla="val 12500"/>
            <a:gd name="adj2" fmla="val 1142322"/>
            <a:gd name="adj3" fmla="val 20457678"/>
            <a:gd name="adj4" fmla="val 10800000"/>
            <a:gd name="adj5" fmla="val 12500"/>
          </a:avLst>
        </a:prstGeom>
        <a:solidFill>
          <a:srgbClr val="691B3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512BD02-C65F-46B5-9C69-C9175C58EA2F}">
      <dsp:nvSpPr>
        <dsp:cNvPr id="0" name=""/>
        <dsp:cNvSpPr/>
      </dsp:nvSpPr>
      <dsp:spPr>
        <a:xfrm rot="10800000">
          <a:off x="3398002" y="2850456"/>
          <a:ext cx="2473857" cy="2129193"/>
        </a:xfrm>
        <a:prstGeom prst="circularArrow">
          <a:avLst>
            <a:gd name="adj1" fmla="val 12500"/>
            <a:gd name="adj2" fmla="val 1142322"/>
            <a:gd name="adj3" fmla="val 20457678"/>
            <a:gd name="adj4" fmla="val 10800000"/>
            <a:gd name="adj5" fmla="val 12500"/>
          </a:avLst>
        </a:prstGeom>
        <a:solidFill>
          <a:srgbClr val="245C4F"/>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A8ED7-CC1E-4A98-B505-1A13F082FA9F}">
      <dsp:nvSpPr>
        <dsp:cNvPr id="0" name=""/>
        <dsp:cNvSpPr/>
      </dsp:nvSpPr>
      <dsp:spPr>
        <a:xfrm>
          <a:off x="223630" y="0"/>
          <a:ext cx="8125300" cy="4064000"/>
        </a:xfrm>
        <a:prstGeom prst="rightArrow">
          <a:avLst/>
        </a:prstGeom>
        <a:solidFill>
          <a:schemeClr val="accent5">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0E59C53-E462-452C-AE16-27A0425D8345}">
      <dsp:nvSpPr>
        <dsp:cNvPr id="0" name=""/>
        <dsp:cNvSpPr/>
      </dsp:nvSpPr>
      <dsp:spPr>
        <a:xfrm>
          <a:off x="4981" y="174613"/>
          <a:ext cx="1875248" cy="3714772"/>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b="1" kern="1200" dirty="0">
              <a:solidFill>
                <a:schemeClr val="accent6">
                  <a:lumMod val="50000"/>
                </a:schemeClr>
              </a:solidFill>
              <a:effectLst>
                <a:outerShdw blurRad="38100" dist="38100" dir="2700000" algn="tl">
                  <a:srgbClr val="000000">
                    <a:alpha val="43137"/>
                  </a:srgbClr>
                </a:outerShdw>
              </a:effectLst>
              <a:latin typeface="+mn-lt"/>
              <a:ea typeface="Tahoma" pitchFamily="34" charset="0"/>
              <a:cs typeface="Tahoma" pitchFamily="34" charset="0"/>
            </a:rPr>
            <a:t>Economía</a:t>
          </a:r>
        </a:p>
        <a:p>
          <a:pPr marL="0" lvl="0" indent="0" algn="ctr" defTabSz="1066800">
            <a:lnSpc>
              <a:spcPct val="90000"/>
            </a:lnSpc>
            <a:spcBef>
              <a:spcPct val="0"/>
            </a:spcBef>
            <a:spcAft>
              <a:spcPct val="35000"/>
            </a:spcAft>
            <a:buNone/>
          </a:pPr>
          <a:endParaRPr lang="es-MX" sz="1500" kern="1200" dirty="0">
            <a:solidFill>
              <a:schemeClr val="accent6">
                <a:lumMod val="50000"/>
              </a:schemeClr>
            </a:solidFill>
            <a:latin typeface="+mn-lt"/>
            <a:ea typeface="Tahoma" pitchFamily="34" charset="0"/>
            <a:cs typeface="Tahoma" pitchFamily="34" charset="0"/>
          </a:endParaRPr>
        </a:p>
        <a:p>
          <a:pPr marL="0" lvl="0" indent="0" algn="ctr" defTabSz="1066800">
            <a:lnSpc>
              <a:spcPct val="90000"/>
            </a:lnSpc>
            <a:spcBef>
              <a:spcPct val="0"/>
            </a:spcBef>
            <a:spcAft>
              <a:spcPct val="35000"/>
            </a:spcAft>
            <a:buNone/>
          </a:pPr>
          <a:r>
            <a:rPr lang="es-MX" sz="1500" b="1" kern="1200" dirty="0">
              <a:solidFill>
                <a:schemeClr val="accent6">
                  <a:lumMod val="50000"/>
                </a:schemeClr>
              </a:solidFill>
              <a:latin typeface="+mn-lt"/>
              <a:ea typeface="Tahoma" pitchFamily="34" charset="0"/>
              <a:cs typeface="Tahoma" pitchFamily="34" charset="0"/>
            </a:rPr>
            <a:t>Recursos Insumos</a:t>
          </a:r>
        </a:p>
        <a:p>
          <a:pPr marL="0" lvl="0" indent="0" algn="ctr" defTabSz="1066800">
            <a:lnSpc>
              <a:spcPct val="90000"/>
            </a:lnSpc>
            <a:spcBef>
              <a:spcPct val="0"/>
            </a:spcBef>
            <a:spcAft>
              <a:spcPct val="35000"/>
            </a:spcAft>
            <a:buNone/>
          </a:pPr>
          <a:endParaRPr lang="es-MX" sz="1500" b="1" kern="1200" dirty="0">
            <a:solidFill>
              <a:schemeClr val="accent6">
                <a:lumMod val="50000"/>
              </a:schemeClr>
            </a:solidFill>
            <a:latin typeface="+mn-lt"/>
            <a:ea typeface="Tahoma" pitchFamily="34" charset="0"/>
            <a:cs typeface="Tahoma" pitchFamily="34" charset="0"/>
          </a:endParaRPr>
        </a:p>
        <a:p>
          <a:pPr marL="0" lvl="0" indent="0" algn="l" defTabSz="1066800">
            <a:lnSpc>
              <a:spcPct val="90000"/>
            </a:lnSpc>
            <a:spcBef>
              <a:spcPct val="0"/>
            </a:spcBef>
            <a:spcAft>
              <a:spcPct val="35000"/>
            </a:spcAft>
            <a:buNone/>
          </a:pPr>
          <a:r>
            <a:rPr lang="es-MX" sz="1500" b="0" kern="1200" dirty="0">
              <a:solidFill>
                <a:schemeClr val="accent6">
                  <a:lumMod val="50000"/>
                </a:schemeClr>
              </a:solidFill>
              <a:latin typeface="+mn-lt"/>
              <a:ea typeface="Tahoma" pitchFamily="34" charset="0"/>
              <a:cs typeface="Tahoma" pitchFamily="34" charset="0"/>
            </a:rPr>
            <a:t>- Humanos</a:t>
          </a:r>
        </a:p>
        <a:p>
          <a:pPr marL="0" lvl="0" indent="0" algn="l" defTabSz="1066800">
            <a:lnSpc>
              <a:spcPct val="90000"/>
            </a:lnSpc>
            <a:spcBef>
              <a:spcPct val="0"/>
            </a:spcBef>
            <a:spcAft>
              <a:spcPct val="35000"/>
            </a:spcAft>
            <a:buNone/>
          </a:pPr>
          <a:r>
            <a:rPr lang="es-MX" sz="1500" b="0" kern="1200" dirty="0">
              <a:solidFill>
                <a:schemeClr val="accent6">
                  <a:lumMod val="50000"/>
                </a:schemeClr>
              </a:solidFill>
              <a:latin typeface="+mn-lt"/>
              <a:ea typeface="Tahoma" pitchFamily="34" charset="0"/>
              <a:cs typeface="Tahoma" pitchFamily="34" charset="0"/>
            </a:rPr>
            <a:t>- Financieros</a:t>
          </a:r>
        </a:p>
        <a:p>
          <a:pPr marL="0" lvl="0" indent="0" algn="l" defTabSz="1066800">
            <a:lnSpc>
              <a:spcPct val="90000"/>
            </a:lnSpc>
            <a:spcBef>
              <a:spcPct val="0"/>
            </a:spcBef>
            <a:spcAft>
              <a:spcPct val="35000"/>
            </a:spcAft>
            <a:buNone/>
          </a:pPr>
          <a:r>
            <a:rPr lang="es-MX" sz="1500" b="0" kern="1200" dirty="0">
              <a:solidFill>
                <a:schemeClr val="accent6">
                  <a:lumMod val="50000"/>
                </a:schemeClr>
              </a:solidFill>
              <a:latin typeface="+mn-lt"/>
              <a:ea typeface="Tahoma" pitchFamily="34" charset="0"/>
              <a:cs typeface="Tahoma" pitchFamily="34" charset="0"/>
            </a:rPr>
            <a:t>- Equipamiento</a:t>
          </a:r>
        </a:p>
        <a:p>
          <a:pPr marL="0" lvl="0" indent="0" algn="l" defTabSz="1066800">
            <a:lnSpc>
              <a:spcPct val="90000"/>
            </a:lnSpc>
            <a:spcBef>
              <a:spcPct val="0"/>
            </a:spcBef>
            <a:spcAft>
              <a:spcPct val="35000"/>
            </a:spcAft>
            <a:buNone/>
          </a:pPr>
          <a:r>
            <a:rPr lang="es-MX" sz="1500" b="0" kern="1200" dirty="0">
              <a:solidFill>
                <a:schemeClr val="accent6">
                  <a:lumMod val="50000"/>
                </a:schemeClr>
              </a:solidFill>
              <a:latin typeface="+mn-lt"/>
              <a:ea typeface="Tahoma" pitchFamily="34" charset="0"/>
              <a:cs typeface="Tahoma" pitchFamily="34" charset="0"/>
            </a:rPr>
            <a:t>- Materiales</a:t>
          </a:r>
        </a:p>
        <a:p>
          <a:pPr marL="0" lvl="0" indent="0" algn="l" defTabSz="1066800">
            <a:lnSpc>
              <a:spcPct val="90000"/>
            </a:lnSpc>
            <a:spcBef>
              <a:spcPct val="0"/>
            </a:spcBef>
            <a:spcAft>
              <a:spcPct val="35000"/>
            </a:spcAft>
            <a:buNone/>
          </a:pPr>
          <a:r>
            <a:rPr lang="es-MX" sz="1500" b="0" kern="1200" dirty="0">
              <a:solidFill>
                <a:schemeClr val="accent6">
                  <a:lumMod val="50000"/>
                </a:schemeClr>
              </a:solidFill>
              <a:latin typeface="+mn-lt"/>
              <a:ea typeface="Tahoma" pitchFamily="34" charset="0"/>
              <a:cs typeface="Tahoma" pitchFamily="34" charset="0"/>
            </a:rPr>
            <a:t>- Instalaciones</a:t>
          </a:r>
        </a:p>
        <a:p>
          <a:pPr marL="0" lvl="0" indent="0" algn="l" defTabSz="1066800">
            <a:lnSpc>
              <a:spcPct val="90000"/>
            </a:lnSpc>
            <a:spcBef>
              <a:spcPct val="0"/>
            </a:spcBef>
            <a:spcAft>
              <a:spcPct val="35000"/>
            </a:spcAft>
            <a:buNone/>
          </a:pPr>
          <a:r>
            <a:rPr lang="es-MX" sz="1500" b="0" kern="1200" dirty="0">
              <a:solidFill>
                <a:schemeClr val="accent6">
                  <a:lumMod val="50000"/>
                </a:schemeClr>
              </a:solidFill>
              <a:latin typeface="+mn-lt"/>
              <a:ea typeface="Tahoma" pitchFamily="34" charset="0"/>
              <a:cs typeface="Tahoma" pitchFamily="34" charset="0"/>
            </a:rPr>
            <a:t>- Información</a:t>
          </a:r>
        </a:p>
        <a:p>
          <a:pPr marL="0" lvl="0" indent="0" algn="l" defTabSz="1066800">
            <a:lnSpc>
              <a:spcPct val="90000"/>
            </a:lnSpc>
            <a:spcBef>
              <a:spcPct val="0"/>
            </a:spcBef>
            <a:spcAft>
              <a:spcPct val="35000"/>
            </a:spcAft>
            <a:buNone/>
          </a:pPr>
          <a:r>
            <a:rPr lang="es-MX" sz="1500" b="0" kern="1200" dirty="0">
              <a:solidFill>
                <a:schemeClr val="accent6">
                  <a:lumMod val="50000"/>
                </a:schemeClr>
              </a:solidFill>
              <a:latin typeface="+mn-lt"/>
              <a:ea typeface="Tahoma" pitchFamily="34" charset="0"/>
              <a:cs typeface="Tahoma" pitchFamily="34" charset="0"/>
            </a:rPr>
            <a:t>- Energía</a:t>
          </a:r>
        </a:p>
      </dsp:txBody>
      <dsp:txXfrm>
        <a:off x="96523" y="266155"/>
        <a:ext cx="1692164" cy="3531688"/>
      </dsp:txXfrm>
    </dsp:sp>
    <dsp:sp modelId="{B55B4930-4107-4459-9E2B-16F279AD0DD1}">
      <dsp:nvSpPr>
        <dsp:cNvPr id="0" name=""/>
        <dsp:cNvSpPr/>
      </dsp:nvSpPr>
      <dsp:spPr>
        <a:xfrm>
          <a:off x="2167974" y="0"/>
          <a:ext cx="4259505" cy="4064000"/>
        </a:xfrm>
        <a:prstGeom prst="flowChartConnector">
          <a:avLst/>
        </a:prstGeom>
        <a:solidFill>
          <a:schemeClr val="accent5">
            <a:hueOff val="-179783"/>
            <a:satOff val="33542"/>
            <a:lumOff val="-480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endParaRPr lang="es-MX" sz="6300" kern="1200" dirty="0"/>
        </a:p>
      </dsp:txBody>
      <dsp:txXfrm>
        <a:off x="2791764" y="595159"/>
        <a:ext cx="3011925" cy="2873682"/>
      </dsp:txXfrm>
    </dsp:sp>
    <dsp:sp modelId="{1BB60FDD-CBF4-4B16-9070-77AE76D44A0E}">
      <dsp:nvSpPr>
        <dsp:cNvPr id="0" name=""/>
        <dsp:cNvSpPr/>
      </dsp:nvSpPr>
      <dsp:spPr>
        <a:xfrm>
          <a:off x="6720205" y="410553"/>
          <a:ext cx="1852355" cy="3206739"/>
        </a:xfrm>
        <a:prstGeom prst="roundRect">
          <a:avLst/>
        </a:prstGeom>
        <a:solidFill>
          <a:schemeClr val="accent5">
            <a:hueOff val="-359566"/>
            <a:satOff val="67084"/>
            <a:lumOff val="-960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buNone/>
          </a:pPr>
          <a:r>
            <a:rPr lang="es-MX" sz="2400" b="1" kern="1200" cap="none" spc="50">
              <a:ln w="11430"/>
              <a:effectLst>
                <a:outerShdw blurRad="76200" dist="50800" dir="5400000" algn="tl" rotWithShape="0">
                  <a:srgbClr val="000000">
                    <a:alpha val="65000"/>
                  </a:srgbClr>
                </a:outerShdw>
              </a:effectLst>
              <a:latin typeface="+mn-lt"/>
              <a:ea typeface="Tahoma" pitchFamily="34" charset="0"/>
              <a:cs typeface="Tahoma" pitchFamily="34" charset="0"/>
            </a:rPr>
            <a:t>Eficacia</a:t>
          </a:r>
          <a:endParaRPr lang="es-MX" sz="1500" b="1" kern="1200" cap="none" spc="50">
            <a:ln w="11430"/>
            <a:effectLst>
              <a:outerShdw blurRad="76200" dist="50800" dir="5400000" algn="tl" rotWithShape="0">
                <a:srgbClr val="000000">
                  <a:alpha val="65000"/>
                </a:srgbClr>
              </a:outerShdw>
            </a:effectLst>
            <a:latin typeface="+mn-lt"/>
            <a:ea typeface="Tahoma" pitchFamily="34" charset="0"/>
            <a:cs typeface="Tahoma" pitchFamily="34" charset="0"/>
          </a:endParaRPr>
        </a:p>
        <a:p>
          <a:pPr lvl="0" algn="ctr" defTabSz="1066800">
            <a:lnSpc>
              <a:spcPct val="90000"/>
            </a:lnSpc>
            <a:spcBef>
              <a:spcPct val="0"/>
            </a:spcBef>
            <a:spcAft>
              <a:spcPct val="35000"/>
            </a:spcAft>
            <a:buNone/>
          </a:pPr>
          <a:endParaRPr lang="es-MX" sz="1500" b="1" kern="1200" cap="none" spc="50">
            <a:ln w="11430"/>
            <a:effectLst>
              <a:outerShdw blurRad="76200" dist="50800" dir="5400000" algn="tl" rotWithShape="0">
                <a:srgbClr val="000000">
                  <a:alpha val="65000"/>
                </a:srgbClr>
              </a:outerShdw>
            </a:effectLst>
            <a:latin typeface="+mn-lt"/>
            <a:ea typeface="Tahoma" pitchFamily="34" charset="0"/>
            <a:cs typeface="Tahoma" pitchFamily="34" charset="0"/>
          </a:endParaRPr>
        </a:p>
        <a:p>
          <a:pPr lvl="0" algn="ctr" defTabSz="1066800">
            <a:lnSpc>
              <a:spcPct val="90000"/>
            </a:lnSpc>
            <a:spcBef>
              <a:spcPct val="0"/>
            </a:spcBef>
            <a:spcAft>
              <a:spcPct val="35000"/>
            </a:spcAft>
            <a:buNone/>
          </a:pPr>
          <a:r>
            <a:rPr lang="es-MX" sz="1600" b="1" kern="1200" cap="none" spc="50">
              <a:ln w="11430"/>
              <a:effectLst>
                <a:outerShdw blurRad="76200" dist="50800" dir="5400000" algn="tl" rotWithShape="0">
                  <a:srgbClr val="000000">
                    <a:alpha val="65000"/>
                  </a:srgbClr>
                </a:outerShdw>
              </a:effectLst>
              <a:latin typeface="+mn-lt"/>
              <a:ea typeface="Tahoma" pitchFamily="34" charset="0"/>
              <a:cs typeface="Tahoma" pitchFamily="34" charset="0"/>
            </a:rPr>
            <a:t>Resultados</a:t>
          </a:r>
          <a:endParaRPr lang="es-MX" sz="1500" b="1" kern="1200" cap="none" spc="50">
            <a:ln w="11430"/>
            <a:effectLst>
              <a:outerShdw blurRad="76200" dist="50800" dir="5400000" algn="tl" rotWithShape="0">
                <a:srgbClr val="000000">
                  <a:alpha val="65000"/>
                </a:srgbClr>
              </a:outerShdw>
            </a:effectLst>
            <a:latin typeface="+mn-lt"/>
            <a:ea typeface="Tahoma" pitchFamily="34" charset="0"/>
            <a:cs typeface="Tahoma" pitchFamily="34" charset="0"/>
          </a:endParaRPr>
        </a:p>
        <a:p>
          <a:pPr lvl="0" algn="ctr" defTabSz="1066800">
            <a:lnSpc>
              <a:spcPct val="90000"/>
            </a:lnSpc>
            <a:spcBef>
              <a:spcPct val="0"/>
            </a:spcBef>
            <a:spcAft>
              <a:spcPct val="35000"/>
            </a:spcAft>
            <a:buNone/>
          </a:pPr>
          <a:endParaRPr lang="es-MX" sz="1500" b="1" kern="1200" cap="none" spc="50">
            <a:ln w="11430"/>
            <a:effectLst>
              <a:outerShdw blurRad="76200" dist="50800" dir="5400000" algn="tl" rotWithShape="0">
                <a:srgbClr val="000000">
                  <a:alpha val="65000"/>
                </a:srgbClr>
              </a:outerShdw>
            </a:effectLst>
            <a:latin typeface="+mn-lt"/>
            <a:ea typeface="Tahoma" pitchFamily="34" charset="0"/>
            <a:cs typeface="Tahoma" pitchFamily="34" charset="0"/>
          </a:endParaRPr>
        </a:p>
        <a:p>
          <a:pPr marL="134938" lvl="0" indent="-134938" algn="l" defTabSz="1066800">
            <a:lnSpc>
              <a:spcPct val="90000"/>
            </a:lnSpc>
            <a:spcBef>
              <a:spcPct val="0"/>
            </a:spcBef>
            <a:spcAft>
              <a:spcPct val="35000"/>
            </a:spcAft>
            <a:buNone/>
          </a:pPr>
          <a:r>
            <a:rPr lang="es-MX" sz="1600" b="0" kern="1200" cap="none" spc="50">
              <a:ln w="11430"/>
              <a:effectLst>
                <a:outerShdw blurRad="76200" dist="50800" dir="5400000" algn="tl" rotWithShape="0">
                  <a:srgbClr val="000000">
                    <a:alpha val="65000"/>
                  </a:srgbClr>
                </a:outerShdw>
              </a:effectLst>
              <a:latin typeface="+mn-lt"/>
              <a:ea typeface="Tahoma" pitchFamily="34" charset="0"/>
              <a:cs typeface="Tahoma" pitchFamily="34" charset="0"/>
            </a:rPr>
            <a:t>- </a:t>
          </a:r>
          <a:r>
            <a:rPr lang="es-MX" sz="1600" b="0" kern="1200" cap="none" spc="50">
              <a:ln w="11430"/>
              <a:effectLst/>
              <a:latin typeface="+mn-lt"/>
              <a:ea typeface="Tahoma" pitchFamily="34" charset="0"/>
              <a:cs typeface="Tahoma" pitchFamily="34" charset="0"/>
            </a:rPr>
            <a:t>Logro de objetivos</a:t>
          </a:r>
        </a:p>
        <a:p>
          <a:pPr marL="134938" lvl="0" indent="-134938" algn="l" defTabSz="1066800">
            <a:lnSpc>
              <a:spcPct val="90000"/>
            </a:lnSpc>
            <a:spcBef>
              <a:spcPct val="0"/>
            </a:spcBef>
            <a:spcAft>
              <a:spcPct val="35000"/>
            </a:spcAft>
            <a:buNone/>
          </a:pPr>
          <a:r>
            <a:rPr lang="es-MX" sz="1600" b="0" kern="1200" cap="none" spc="50">
              <a:ln w="11430"/>
              <a:effectLst/>
              <a:latin typeface="+mn-lt"/>
              <a:ea typeface="Tahoma" pitchFamily="34" charset="0"/>
              <a:cs typeface="Tahoma" pitchFamily="34" charset="0"/>
            </a:rPr>
            <a:t>- Satisfacción al cliente</a:t>
          </a:r>
        </a:p>
        <a:p>
          <a:pPr marL="134938" lvl="0" indent="-134938" algn="l" defTabSz="1066800">
            <a:lnSpc>
              <a:spcPct val="90000"/>
            </a:lnSpc>
            <a:spcBef>
              <a:spcPct val="0"/>
            </a:spcBef>
            <a:spcAft>
              <a:spcPct val="35000"/>
            </a:spcAft>
            <a:buNone/>
          </a:pPr>
          <a:r>
            <a:rPr lang="es-MX" sz="1600" b="0" kern="1200" cap="none" spc="50">
              <a:ln w="11430"/>
              <a:effectLst/>
              <a:latin typeface="+mn-lt"/>
              <a:ea typeface="Tahoma" pitchFamily="34" charset="0"/>
              <a:cs typeface="Tahoma" pitchFamily="34" charset="0"/>
            </a:rPr>
            <a:t>- Impactos del programa y efectos</a:t>
          </a:r>
          <a:endParaRPr lang="es-MX" sz="1600" b="0" kern="1200" cap="none" spc="50" dirty="0">
            <a:ln w="11430"/>
            <a:effectLst/>
            <a:latin typeface="+mn-lt"/>
            <a:ea typeface="Tahoma" pitchFamily="34" charset="0"/>
            <a:cs typeface="Tahoma" pitchFamily="34" charset="0"/>
          </a:endParaRPr>
        </a:p>
      </dsp:txBody>
      <dsp:txXfrm>
        <a:off x="6810630" y="500978"/>
        <a:ext cx="1671505" cy="30258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25453-24CE-4CDF-9444-EBAA578744AE}">
      <dsp:nvSpPr>
        <dsp:cNvPr id="0" name=""/>
        <dsp:cNvSpPr/>
      </dsp:nvSpPr>
      <dsp:spPr>
        <a:xfrm>
          <a:off x="2036939" y="168981"/>
          <a:ext cx="5957829" cy="709397"/>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MX" sz="1800" b="1" kern="1200" cap="none" spc="0" dirty="0">
              <a:ln w="1905"/>
              <a:solidFill>
                <a:schemeClr val="accent6">
                  <a:lumMod val="50000"/>
                </a:schemeClr>
              </a:solidFill>
              <a:effectLst>
                <a:innerShdw blurRad="69850" dist="43180" dir="5400000">
                  <a:srgbClr val="000000">
                    <a:alpha val="65000"/>
                  </a:srgbClr>
                </a:innerShdw>
              </a:effectLst>
            </a:rPr>
            <a:t>Auditoría Interna</a:t>
          </a:r>
        </a:p>
        <a:p>
          <a:pPr marL="171450" lvl="1" indent="-171450" algn="l" defTabSz="800100">
            <a:lnSpc>
              <a:spcPct val="90000"/>
            </a:lnSpc>
            <a:spcBef>
              <a:spcPct val="0"/>
            </a:spcBef>
            <a:spcAft>
              <a:spcPct val="15000"/>
            </a:spcAft>
            <a:buChar char="•"/>
          </a:pPr>
          <a:r>
            <a:rPr lang="es-MX" sz="1800" b="1" kern="1200" cap="none" spc="0" dirty="0">
              <a:ln w="1905"/>
              <a:solidFill>
                <a:schemeClr val="accent6">
                  <a:lumMod val="50000"/>
                </a:schemeClr>
              </a:solidFill>
              <a:effectLst>
                <a:innerShdw blurRad="69850" dist="43180" dir="5400000">
                  <a:srgbClr val="000000">
                    <a:alpha val="65000"/>
                  </a:srgbClr>
                </a:innerShdw>
              </a:effectLst>
            </a:rPr>
            <a:t>Auditoría Externa</a:t>
          </a:r>
          <a:endParaRPr lang="es-ES" sz="1800" b="1" kern="1200" cap="none" spc="0" dirty="0">
            <a:ln w="1905"/>
            <a:solidFill>
              <a:schemeClr val="accent6">
                <a:lumMod val="50000"/>
              </a:schemeClr>
            </a:solidFill>
            <a:effectLst>
              <a:innerShdw blurRad="69850" dist="43180" dir="5400000">
                <a:srgbClr val="000000">
                  <a:alpha val="65000"/>
                </a:srgbClr>
              </a:innerShdw>
            </a:effectLst>
          </a:endParaRPr>
        </a:p>
      </dsp:txBody>
      <dsp:txXfrm>
        <a:off x="2036939" y="168981"/>
        <a:ext cx="5957829" cy="709397"/>
      </dsp:txXfrm>
    </dsp:sp>
    <dsp:sp modelId="{9CFBA63C-FF79-4628-92B2-7185793DF773}">
      <dsp:nvSpPr>
        <dsp:cNvPr id="0" name=""/>
        <dsp:cNvSpPr/>
      </dsp:nvSpPr>
      <dsp:spPr>
        <a:xfrm>
          <a:off x="0" y="3189"/>
          <a:ext cx="2034836" cy="1142402"/>
        </a:xfrm>
        <a:prstGeom prst="homePlat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MX" sz="2000" kern="1200" dirty="0">
              <a:solidFill>
                <a:schemeClr val="accent6">
                  <a:lumMod val="50000"/>
                </a:schemeClr>
              </a:solidFill>
            </a:rPr>
            <a:t>Por su ámbito</a:t>
          </a:r>
        </a:p>
      </dsp:txBody>
      <dsp:txXfrm>
        <a:off x="0" y="3189"/>
        <a:ext cx="1749236" cy="1142402"/>
      </dsp:txXfrm>
    </dsp:sp>
    <dsp:sp modelId="{427B31B7-07F4-43DE-87EC-356C0DFD9FD6}">
      <dsp:nvSpPr>
        <dsp:cNvPr id="0" name=""/>
        <dsp:cNvSpPr/>
      </dsp:nvSpPr>
      <dsp:spPr>
        <a:xfrm>
          <a:off x="2036939" y="1259832"/>
          <a:ext cx="5957829" cy="1613974"/>
        </a:xfrm>
        <a:prstGeom prst="rect">
          <a:avLst/>
        </a:prstGeom>
        <a:solidFill>
          <a:schemeClr val="accent4">
            <a:tint val="40000"/>
            <a:alpha val="90000"/>
            <a:hueOff val="7375493"/>
            <a:satOff val="3101"/>
            <a:lumOff val="-204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MX" sz="1800" b="1" kern="1200" cap="none" spc="0" dirty="0">
              <a:ln w="1905"/>
              <a:solidFill>
                <a:schemeClr val="accent6">
                  <a:lumMod val="50000"/>
                </a:schemeClr>
              </a:solidFill>
              <a:effectLst>
                <a:innerShdw blurRad="69850" dist="43180" dir="5400000">
                  <a:srgbClr val="000000">
                    <a:alpha val="65000"/>
                  </a:srgbClr>
                </a:innerShdw>
              </a:effectLst>
            </a:rPr>
            <a:t>Auditoría Financiera</a:t>
          </a:r>
        </a:p>
        <a:p>
          <a:pPr marL="171450" lvl="1" indent="-171450" algn="l" defTabSz="800100">
            <a:lnSpc>
              <a:spcPct val="90000"/>
            </a:lnSpc>
            <a:spcBef>
              <a:spcPct val="0"/>
            </a:spcBef>
            <a:spcAft>
              <a:spcPct val="15000"/>
            </a:spcAft>
            <a:buChar char="•"/>
          </a:pPr>
          <a:r>
            <a:rPr lang="es-MX" sz="1800" b="1" kern="1200" cap="none" spc="0" dirty="0">
              <a:ln w="1905"/>
              <a:solidFill>
                <a:schemeClr val="accent6">
                  <a:lumMod val="50000"/>
                </a:schemeClr>
              </a:solidFill>
              <a:effectLst>
                <a:innerShdw blurRad="69850" dist="43180" dir="5400000">
                  <a:srgbClr val="000000">
                    <a:alpha val="65000"/>
                  </a:srgbClr>
                </a:innerShdw>
              </a:effectLst>
            </a:rPr>
            <a:t>Auditoría Operacional</a:t>
          </a:r>
        </a:p>
        <a:p>
          <a:pPr marL="171450" lvl="1" indent="-171450" algn="l" defTabSz="800100">
            <a:lnSpc>
              <a:spcPct val="90000"/>
            </a:lnSpc>
            <a:spcBef>
              <a:spcPct val="0"/>
            </a:spcBef>
            <a:spcAft>
              <a:spcPct val="15000"/>
            </a:spcAft>
            <a:buChar char="•"/>
          </a:pPr>
          <a:r>
            <a:rPr lang="es-MX" sz="1800" b="1" kern="1200" cap="none" spc="0" dirty="0">
              <a:ln w="1905"/>
              <a:solidFill>
                <a:schemeClr val="accent6">
                  <a:lumMod val="50000"/>
                </a:schemeClr>
              </a:solidFill>
              <a:effectLst>
                <a:innerShdw blurRad="69850" dist="43180" dir="5400000">
                  <a:srgbClr val="000000">
                    <a:alpha val="65000"/>
                  </a:srgbClr>
                </a:innerShdw>
              </a:effectLst>
            </a:rPr>
            <a:t>Auditoría Administrativa</a:t>
          </a:r>
        </a:p>
        <a:p>
          <a:pPr marL="171450" lvl="1" indent="-171450" algn="l" defTabSz="800100">
            <a:lnSpc>
              <a:spcPct val="90000"/>
            </a:lnSpc>
            <a:spcBef>
              <a:spcPct val="0"/>
            </a:spcBef>
            <a:spcAft>
              <a:spcPct val="15000"/>
            </a:spcAft>
            <a:buChar char="•"/>
          </a:pPr>
          <a:r>
            <a:rPr lang="es-MX" sz="1800" b="1" kern="1200" cap="none" spc="0" dirty="0">
              <a:ln w="1905"/>
              <a:solidFill>
                <a:schemeClr val="accent6">
                  <a:lumMod val="50000"/>
                </a:schemeClr>
              </a:solidFill>
              <a:effectLst>
                <a:innerShdw blurRad="69850" dist="43180" dir="5400000">
                  <a:srgbClr val="000000">
                    <a:alpha val="65000"/>
                  </a:srgbClr>
                </a:innerShdw>
              </a:effectLst>
            </a:rPr>
            <a:t>Auditoría de Resultados de programas</a:t>
          </a:r>
        </a:p>
        <a:p>
          <a:pPr marL="171450" lvl="1" indent="-171450" algn="l" defTabSz="800100">
            <a:lnSpc>
              <a:spcPct val="90000"/>
            </a:lnSpc>
            <a:spcBef>
              <a:spcPct val="0"/>
            </a:spcBef>
            <a:spcAft>
              <a:spcPct val="15000"/>
            </a:spcAft>
            <a:buChar char="•"/>
          </a:pPr>
          <a:r>
            <a:rPr lang="es-MX" sz="1800" b="1" kern="1200" cap="none" spc="0" dirty="0">
              <a:ln w="1905"/>
              <a:solidFill>
                <a:schemeClr val="accent6">
                  <a:lumMod val="50000"/>
                </a:schemeClr>
              </a:solidFill>
              <a:effectLst>
                <a:innerShdw blurRad="69850" dist="43180" dir="5400000">
                  <a:srgbClr val="000000">
                    <a:alpha val="65000"/>
                  </a:srgbClr>
                </a:innerShdw>
              </a:effectLst>
            </a:rPr>
            <a:t>Auditoría de Obra Pública</a:t>
          </a:r>
          <a:endParaRPr lang="es-ES" sz="1800" b="1" kern="1200" cap="none" spc="0" dirty="0">
            <a:ln w="1905"/>
            <a:solidFill>
              <a:schemeClr val="accent6">
                <a:lumMod val="50000"/>
              </a:schemeClr>
            </a:solidFill>
            <a:effectLst>
              <a:innerShdw blurRad="69850" dist="43180" dir="5400000">
                <a:srgbClr val="000000">
                  <a:alpha val="65000"/>
                </a:srgbClr>
              </a:innerShdw>
            </a:effectLst>
          </a:endParaRPr>
        </a:p>
      </dsp:txBody>
      <dsp:txXfrm>
        <a:off x="2036939" y="1259832"/>
        <a:ext cx="5957829" cy="1613974"/>
      </dsp:txXfrm>
    </dsp:sp>
    <dsp:sp modelId="{44F2980E-6831-4C60-96CF-3DB4CC5BBBDF}">
      <dsp:nvSpPr>
        <dsp:cNvPr id="0" name=""/>
        <dsp:cNvSpPr/>
      </dsp:nvSpPr>
      <dsp:spPr>
        <a:xfrm>
          <a:off x="0" y="1495618"/>
          <a:ext cx="2034836" cy="1142402"/>
        </a:xfrm>
        <a:prstGeom prst="homePlate">
          <a:avLst/>
        </a:prstGeom>
        <a:solidFill>
          <a:schemeClr val="accent4">
            <a:hueOff val="7379783"/>
            <a:satOff val="3624"/>
            <a:lumOff val="-627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MX" sz="2000" kern="1200" dirty="0">
              <a:solidFill>
                <a:schemeClr val="accent6">
                  <a:lumMod val="50000"/>
                </a:schemeClr>
              </a:solidFill>
            </a:rPr>
            <a:t>Por su tipo</a:t>
          </a:r>
        </a:p>
      </dsp:txBody>
      <dsp:txXfrm>
        <a:off x="0" y="1495618"/>
        <a:ext cx="1749236" cy="1142402"/>
      </dsp:txXfrm>
    </dsp:sp>
    <dsp:sp modelId="{4C45A065-882E-4CDF-94F4-888585B39F29}">
      <dsp:nvSpPr>
        <dsp:cNvPr id="0" name=""/>
        <dsp:cNvSpPr/>
      </dsp:nvSpPr>
      <dsp:spPr>
        <a:xfrm>
          <a:off x="2036939" y="3214191"/>
          <a:ext cx="5957829" cy="690113"/>
        </a:xfrm>
        <a:prstGeom prst="rect">
          <a:avLst/>
        </a:prstGeom>
        <a:solidFill>
          <a:schemeClr val="accent4">
            <a:tint val="40000"/>
            <a:alpha val="90000"/>
            <a:hueOff val="14750986"/>
            <a:satOff val="6201"/>
            <a:lumOff val="-408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MX" sz="1800" b="1" kern="1200" cap="none" spc="0" dirty="0">
              <a:ln w="1905"/>
              <a:solidFill>
                <a:schemeClr val="accent6">
                  <a:lumMod val="50000"/>
                </a:schemeClr>
              </a:solidFill>
              <a:effectLst>
                <a:innerShdw blurRad="69850" dist="43180" dir="5400000">
                  <a:srgbClr val="000000">
                    <a:alpha val="65000"/>
                  </a:srgbClr>
                </a:innerShdw>
              </a:effectLst>
            </a:rPr>
            <a:t>Auditoría Integral</a:t>
          </a:r>
        </a:p>
        <a:p>
          <a:pPr marL="171450" lvl="1" indent="-171450" algn="l" defTabSz="800100">
            <a:lnSpc>
              <a:spcPct val="90000"/>
            </a:lnSpc>
            <a:spcBef>
              <a:spcPct val="0"/>
            </a:spcBef>
            <a:spcAft>
              <a:spcPct val="15000"/>
            </a:spcAft>
            <a:buChar char="•"/>
          </a:pPr>
          <a:r>
            <a:rPr lang="es-MX" sz="1800" b="1" kern="1200" cap="none" spc="0" dirty="0">
              <a:ln w="1905"/>
              <a:solidFill>
                <a:schemeClr val="accent6">
                  <a:lumMod val="50000"/>
                </a:schemeClr>
              </a:solidFill>
              <a:effectLst>
                <a:innerShdw blurRad="69850" dist="43180" dir="5400000">
                  <a:srgbClr val="000000">
                    <a:alpha val="65000"/>
                  </a:srgbClr>
                </a:innerShdw>
              </a:effectLst>
            </a:rPr>
            <a:t>Auditoría Específica</a:t>
          </a:r>
          <a:endParaRPr lang="es-ES" sz="1800" b="1" kern="1200" cap="none" spc="0" dirty="0">
            <a:ln w="1905"/>
            <a:solidFill>
              <a:schemeClr val="accent6">
                <a:lumMod val="50000"/>
              </a:schemeClr>
            </a:solidFill>
            <a:effectLst>
              <a:innerShdw blurRad="69850" dist="43180" dir="5400000">
                <a:srgbClr val="000000">
                  <a:alpha val="65000"/>
                </a:srgbClr>
              </a:innerShdw>
            </a:effectLst>
          </a:endParaRPr>
        </a:p>
      </dsp:txBody>
      <dsp:txXfrm>
        <a:off x="2036939" y="3214191"/>
        <a:ext cx="5957829" cy="690113"/>
      </dsp:txXfrm>
    </dsp:sp>
    <dsp:sp modelId="{18F7F141-EFB1-4172-8A7F-7A1E9462AEAF}">
      <dsp:nvSpPr>
        <dsp:cNvPr id="0" name=""/>
        <dsp:cNvSpPr/>
      </dsp:nvSpPr>
      <dsp:spPr>
        <a:xfrm>
          <a:off x="0" y="2988047"/>
          <a:ext cx="2034836" cy="1142402"/>
        </a:xfrm>
        <a:prstGeom prst="homePlate">
          <a:avLst/>
        </a:prstGeom>
        <a:solidFill>
          <a:schemeClr val="accent4">
            <a:hueOff val="14759566"/>
            <a:satOff val="7247"/>
            <a:lumOff val="-1254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MX" sz="2000" kern="1200" dirty="0">
              <a:solidFill>
                <a:schemeClr val="accent6">
                  <a:lumMod val="50000"/>
                </a:schemeClr>
              </a:solidFill>
            </a:rPr>
            <a:t>Por su contexto</a:t>
          </a:r>
        </a:p>
      </dsp:txBody>
      <dsp:txXfrm>
        <a:off x="0" y="2988047"/>
        <a:ext cx="1749236" cy="11424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B9C1F-E70B-4F74-9D6E-36B783AE7A8D}">
      <dsp:nvSpPr>
        <dsp:cNvPr id="0" name=""/>
        <dsp:cNvSpPr/>
      </dsp:nvSpPr>
      <dsp:spPr>
        <a:xfrm>
          <a:off x="720724" y="449780"/>
          <a:ext cx="509918" cy="91440"/>
        </a:xfrm>
        <a:custGeom>
          <a:avLst/>
          <a:gdLst/>
          <a:ahLst/>
          <a:cxnLst/>
          <a:rect l="0" t="0" r="0" b="0"/>
          <a:pathLst>
            <a:path>
              <a:moveTo>
                <a:pt x="0" y="45720"/>
              </a:moveTo>
              <a:lnTo>
                <a:pt x="0" y="89969"/>
              </a:lnTo>
              <a:lnTo>
                <a:pt x="509918" y="89969"/>
              </a:lnTo>
              <a:lnTo>
                <a:pt x="509918" y="1342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67D76F-87C6-4450-A340-CCE471C64940}">
      <dsp:nvSpPr>
        <dsp:cNvPr id="0" name=""/>
        <dsp:cNvSpPr/>
      </dsp:nvSpPr>
      <dsp:spPr>
        <a:xfrm>
          <a:off x="675004" y="449780"/>
          <a:ext cx="91440" cy="91440"/>
        </a:xfrm>
        <a:custGeom>
          <a:avLst/>
          <a:gdLst/>
          <a:ahLst/>
          <a:cxnLst/>
          <a:rect l="0" t="0" r="0" b="0"/>
          <a:pathLst>
            <a:path>
              <a:moveTo>
                <a:pt x="45720" y="45720"/>
              </a:moveTo>
              <a:lnTo>
                <a:pt x="45720" y="1342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7BAB5F-3A6B-4339-9B00-EB12462286AC}">
      <dsp:nvSpPr>
        <dsp:cNvPr id="0" name=""/>
        <dsp:cNvSpPr/>
      </dsp:nvSpPr>
      <dsp:spPr>
        <a:xfrm>
          <a:off x="210806" y="449780"/>
          <a:ext cx="509918" cy="91440"/>
        </a:xfrm>
        <a:custGeom>
          <a:avLst/>
          <a:gdLst/>
          <a:ahLst/>
          <a:cxnLst/>
          <a:rect l="0" t="0" r="0" b="0"/>
          <a:pathLst>
            <a:path>
              <a:moveTo>
                <a:pt x="509918" y="45720"/>
              </a:moveTo>
              <a:lnTo>
                <a:pt x="509918" y="89969"/>
              </a:lnTo>
              <a:lnTo>
                <a:pt x="0" y="89969"/>
              </a:lnTo>
              <a:lnTo>
                <a:pt x="0" y="1342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E0C971-EBAF-40EE-AB35-CC290CB86152}">
      <dsp:nvSpPr>
        <dsp:cNvPr id="0" name=""/>
        <dsp:cNvSpPr/>
      </dsp:nvSpPr>
      <dsp:spPr>
        <a:xfrm>
          <a:off x="510014" y="284790"/>
          <a:ext cx="421420" cy="2107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MX" sz="1300" b="0" i="0" u="none" strike="noStrike" kern="1200" cap="none" normalizeH="0" baseline="0">
            <a:ln>
              <a:noFill/>
            </a:ln>
            <a:solidFill>
              <a:schemeClr val="tx1"/>
            </a:solidFill>
            <a:effectLst/>
            <a:latin typeface="Times New Roman" pitchFamily="18" charset="0"/>
          </a:endParaRPr>
        </a:p>
      </dsp:txBody>
      <dsp:txXfrm>
        <a:off x="510014" y="284790"/>
        <a:ext cx="421420" cy="210710"/>
      </dsp:txXfrm>
    </dsp:sp>
    <dsp:sp modelId="{BB2E168A-E805-443A-9406-CA39F331ED0B}">
      <dsp:nvSpPr>
        <dsp:cNvPr id="0" name=""/>
        <dsp:cNvSpPr/>
      </dsp:nvSpPr>
      <dsp:spPr>
        <a:xfrm>
          <a:off x="96" y="583999"/>
          <a:ext cx="421420" cy="2107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MX" sz="1300" b="0" i="0" u="none" strike="noStrike" kern="1200" cap="none" normalizeH="0" baseline="0">
            <a:ln>
              <a:noFill/>
            </a:ln>
            <a:solidFill>
              <a:schemeClr val="tx1"/>
            </a:solidFill>
            <a:effectLst/>
            <a:latin typeface="Times New Roman" pitchFamily="18" charset="0"/>
          </a:endParaRPr>
        </a:p>
      </dsp:txBody>
      <dsp:txXfrm>
        <a:off x="96" y="583999"/>
        <a:ext cx="421420" cy="210710"/>
      </dsp:txXfrm>
    </dsp:sp>
    <dsp:sp modelId="{8E2DD3EF-4FA5-4B96-B3AB-69A8E20D4465}">
      <dsp:nvSpPr>
        <dsp:cNvPr id="0" name=""/>
        <dsp:cNvSpPr/>
      </dsp:nvSpPr>
      <dsp:spPr>
        <a:xfrm>
          <a:off x="510014" y="583999"/>
          <a:ext cx="421420" cy="2107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MX" sz="1300" b="0" i="0" u="none" strike="noStrike" kern="1200" cap="none" normalizeH="0" baseline="0">
            <a:ln>
              <a:noFill/>
            </a:ln>
            <a:solidFill>
              <a:schemeClr val="tx1"/>
            </a:solidFill>
            <a:effectLst/>
            <a:latin typeface="Times New Roman" pitchFamily="18" charset="0"/>
          </a:endParaRPr>
        </a:p>
      </dsp:txBody>
      <dsp:txXfrm>
        <a:off x="510014" y="583999"/>
        <a:ext cx="421420" cy="210710"/>
      </dsp:txXfrm>
    </dsp:sp>
    <dsp:sp modelId="{15DACF9F-2B35-45C8-B3DB-52C46C9D62A2}">
      <dsp:nvSpPr>
        <dsp:cNvPr id="0" name=""/>
        <dsp:cNvSpPr/>
      </dsp:nvSpPr>
      <dsp:spPr>
        <a:xfrm>
          <a:off x="1019933" y="583999"/>
          <a:ext cx="421420" cy="2107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MX" sz="1300" b="0" i="0" u="none" strike="noStrike" kern="1200" cap="none" normalizeH="0" baseline="0">
            <a:ln>
              <a:noFill/>
            </a:ln>
            <a:solidFill>
              <a:schemeClr val="tx1"/>
            </a:solidFill>
            <a:effectLst/>
            <a:latin typeface="Times New Roman" pitchFamily="18" charset="0"/>
          </a:endParaRPr>
        </a:p>
      </dsp:txBody>
      <dsp:txXfrm>
        <a:off x="1019933" y="583999"/>
        <a:ext cx="421420" cy="21071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78163"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17411" name="Rectangle 3"/>
          <p:cNvSpPr>
            <a:spLocks noGrp="1" noChangeArrowheads="1"/>
          </p:cNvSpPr>
          <p:nvPr>
            <p:ph type="dt" sz="quarter" idx="1"/>
          </p:nvPr>
        </p:nvSpPr>
        <p:spPr bwMode="auto">
          <a:xfrm>
            <a:off x="4024313" y="0"/>
            <a:ext cx="3078162"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17412" name="Rectangle 4"/>
          <p:cNvSpPr>
            <a:spLocks noGrp="1" noChangeArrowheads="1"/>
          </p:cNvSpPr>
          <p:nvPr>
            <p:ph type="ftr" sz="quarter" idx="2"/>
          </p:nvPr>
        </p:nvSpPr>
        <p:spPr bwMode="auto">
          <a:xfrm>
            <a:off x="0" y="8542338"/>
            <a:ext cx="3078163"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17413" name="Rectangle 5"/>
          <p:cNvSpPr>
            <a:spLocks noGrp="1" noChangeArrowheads="1"/>
          </p:cNvSpPr>
          <p:nvPr>
            <p:ph type="sldNum" sz="quarter" idx="3"/>
          </p:nvPr>
        </p:nvSpPr>
        <p:spPr bwMode="auto">
          <a:xfrm>
            <a:off x="4024313" y="8542338"/>
            <a:ext cx="3078162"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DEA9EB89-80FF-4FC2-872C-743F54209BF6}" type="slidenum">
              <a:rPr lang="en-US"/>
              <a:pPr/>
              <a:t>‹Nº›</a:t>
            </a:fld>
            <a:endParaRPr lang="en-US"/>
          </a:p>
        </p:txBody>
      </p:sp>
    </p:spTree>
    <p:extLst>
      <p:ext uri="{BB962C8B-B14F-4D97-AF65-F5344CB8AC3E}">
        <p14:creationId xmlns:p14="http://schemas.microsoft.com/office/powerpoint/2010/main" val="3961828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78163"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15363" name="Rectangle 3"/>
          <p:cNvSpPr>
            <a:spLocks noGrp="1" noChangeArrowheads="1"/>
          </p:cNvSpPr>
          <p:nvPr>
            <p:ph type="dt" idx="1"/>
          </p:nvPr>
        </p:nvSpPr>
        <p:spPr bwMode="auto">
          <a:xfrm>
            <a:off x="4024313" y="0"/>
            <a:ext cx="3078162"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15364" name="Rectangle 4"/>
          <p:cNvSpPr>
            <a:spLocks noGrp="1" noRot="1" noChangeAspect="1" noChangeArrowheads="1" noTextEdit="1"/>
          </p:cNvSpPr>
          <p:nvPr>
            <p:ph type="sldImg" idx="2"/>
          </p:nvPr>
        </p:nvSpPr>
        <p:spPr bwMode="auto">
          <a:xfrm>
            <a:off x="1303338" y="674688"/>
            <a:ext cx="4495800" cy="33718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947738" y="4270375"/>
            <a:ext cx="5207000" cy="404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6" name="Rectangle 6"/>
          <p:cNvSpPr>
            <a:spLocks noGrp="1" noChangeArrowheads="1"/>
          </p:cNvSpPr>
          <p:nvPr>
            <p:ph type="ftr" sz="quarter" idx="4"/>
          </p:nvPr>
        </p:nvSpPr>
        <p:spPr bwMode="auto">
          <a:xfrm>
            <a:off x="0" y="8542338"/>
            <a:ext cx="3078163"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15367" name="Rectangle 7"/>
          <p:cNvSpPr>
            <a:spLocks noGrp="1" noChangeArrowheads="1"/>
          </p:cNvSpPr>
          <p:nvPr>
            <p:ph type="sldNum" sz="quarter" idx="5"/>
          </p:nvPr>
        </p:nvSpPr>
        <p:spPr bwMode="auto">
          <a:xfrm>
            <a:off x="4024313" y="8542338"/>
            <a:ext cx="3078162"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1B5D26A9-D66C-4E26-85AE-2918BBFFAE06}" type="slidenum">
              <a:rPr lang="en-US"/>
              <a:pPr/>
              <a:t>‹Nº›</a:t>
            </a:fld>
            <a:endParaRPr lang="en-US"/>
          </a:p>
        </p:txBody>
      </p:sp>
    </p:spTree>
    <p:extLst>
      <p:ext uri="{BB962C8B-B14F-4D97-AF65-F5344CB8AC3E}">
        <p14:creationId xmlns:p14="http://schemas.microsoft.com/office/powerpoint/2010/main" val="11597684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86504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95804997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42935383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03088210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873794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852532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909849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73788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315067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804141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755980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23643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002384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871143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67150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141710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391360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101735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735723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835107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435735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093258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6891403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706094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67475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302352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039536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786585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211863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8926354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6552270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9776789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0483321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222679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3204323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226745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6043735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1040538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7615316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0847847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5947606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0433399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3824536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8635874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6689470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3756535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883271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0981131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0417714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9540024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6433219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4603816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7405775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8029734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2921640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083260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3591199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549244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432876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3455234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9837371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8431773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7399222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7073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3923012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2855463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5264721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3017199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447346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4809960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4450303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8121360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7038017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38028757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8001993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2086943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915287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58022389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09931710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748319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11558685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46873900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7654727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23872491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03215961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68095040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63450799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91403341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51465888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933650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926559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83341061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90144204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52796865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64904696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64326620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12295517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67180917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77212511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24715201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97842503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067094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a:xfrm>
            <a:off x="533400" y="609600"/>
            <a:ext cx="7924800" cy="1143000"/>
          </a:xfrm>
        </p:spPr>
        <p:txBody>
          <a:bodyPr/>
          <a:lstStyle>
            <a:lvl1pPr>
              <a:defRPr sz="4400"/>
            </a:lvl1pPr>
          </a:lstStyle>
          <a:p>
            <a:pPr lvl="0"/>
            <a:r>
              <a:rPr lang="es-ES" noProof="0"/>
              <a:t>Haga clic para modificar el estilo de título del patrón</a:t>
            </a:r>
            <a:endParaRPr lang="en-US" noProof="0"/>
          </a:p>
        </p:txBody>
      </p:sp>
      <p:sp>
        <p:nvSpPr>
          <p:cNvPr id="100355" name="Rectangle 3"/>
          <p:cNvSpPr>
            <a:spLocks noGrp="1" noChangeArrowheads="1"/>
          </p:cNvSpPr>
          <p:nvPr>
            <p:ph type="subTitle" idx="1"/>
          </p:nvPr>
        </p:nvSpPr>
        <p:spPr>
          <a:xfrm>
            <a:off x="1371600" y="1981200"/>
            <a:ext cx="6400800" cy="609600"/>
          </a:xfrm>
        </p:spPr>
        <p:txBody>
          <a:bodyPr/>
          <a:lstStyle>
            <a:lvl1pPr marL="0" indent="0" algn="ctr">
              <a:buFontTx/>
              <a:buNone/>
              <a:defRPr/>
            </a:lvl1pPr>
          </a:lstStyle>
          <a:p>
            <a:pPr lvl="0"/>
            <a:r>
              <a:rPr lang="es-ES" noProof="0"/>
              <a:t>Haga clic para modificar el estilo de subtítulo del patrón</a:t>
            </a:r>
            <a:endParaRPr lang="en-US" noProof="0"/>
          </a:p>
        </p:txBody>
      </p:sp>
      <p:sp>
        <p:nvSpPr>
          <p:cNvPr id="100356" name="Rectangle 4"/>
          <p:cNvSpPr>
            <a:spLocks noGrp="1" noChangeArrowheads="1"/>
          </p:cNvSpPr>
          <p:nvPr>
            <p:ph type="dt" sz="half" idx="2"/>
          </p:nvPr>
        </p:nvSpPr>
        <p:spPr bwMode="auto">
          <a:xfrm>
            <a:off x="6858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595841"/>
                </a:solidFill>
              </a:defRPr>
            </a:lvl1pPr>
          </a:lstStyle>
          <a:p>
            <a:fld id="{4D8070C4-2D7D-4775-9A37-509B8EEEAD09}" type="datetime1">
              <a:rPr lang="en-US"/>
              <a:pPr/>
              <a:t>10/25/2022</a:t>
            </a:fld>
            <a:endParaRPr lang="en-US"/>
          </a:p>
        </p:txBody>
      </p:sp>
      <p:sp>
        <p:nvSpPr>
          <p:cNvPr id="100357" name="Rectangle 5"/>
          <p:cNvSpPr>
            <a:spLocks noGrp="1" noChangeArrowheads="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595841"/>
                </a:solidFill>
              </a:defRPr>
            </a:lvl1pPr>
          </a:lstStyle>
          <a:p>
            <a:r>
              <a:rPr lang="en-US"/>
              <a:t>[Nombre del proyecto]</a:t>
            </a:r>
          </a:p>
        </p:txBody>
      </p:sp>
      <p:sp>
        <p:nvSpPr>
          <p:cNvPr id="100358" name="Rectangle 6"/>
          <p:cNvSpPr>
            <a:spLocks noGrp="1" noChangeArrowheads="1"/>
          </p:cNvSpPr>
          <p:nvPr>
            <p:ph type="sldNum" sz="quarter" idx="4"/>
          </p:nvPr>
        </p:nvSpPr>
        <p:spPr/>
        <p:txBody>
          <a:bodyPr/>
          <a:lstStyle>
            <a:lvl1pPr>
              <a:defRPr/>
            </a:lvl1pPr>
          </a:lstStyle>
          <a:p>
            <a:fld id="{BE18B68A-570D-4928-A211-CD8BD8EBE528}" type="slidenum">
              <a:rPr lang="en-US"/>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Slide Number Placeholder 3"/>
          <p:cNvSpPr>
            <a:spLocks noGrp="1"/>
          </p:cNvSpPr>
          <p:nvPr>
            <p:ph type="sldNum" sz="quarter" idx="10"/>
          </p:nvPr>
        </p:nvSpPr>
        <p:spPr/>
        <p:txBody>
          <a:bodyPr/>
          <a:lstStyle>
            <a:lvl1pPr>
              <a:defRPr/>
            </a:lvl1pPr>
          </a:lstStyle>
          <a:p>
            <a:fld id="{068C059A-221D-46D3-B020-329FDEAF536F}" type="slidenum">
              <a:rPr lang="en-US"/>
              <a:pPr/>
              <a:t>‹Nº›</a:t>
            </a:fld>
            <a:endParaRPr lang="en-US"/>
          </a:p>
        </p:txBody>
      </p:sp>
    </p:spTree>
    <p:extLst>
      <p:ext uri="{BB962C8B-B14F-4D97-AF65-F5344CB8AC3E}">
        <p14:creationId xmlns:p14="http://schemas.microsoft.com/office/powerpoint/2010/main" val="830139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5867400"/>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304800" y="228600"/>
            <a:ext cx="6305550" cy="58674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Slide Number Placeholder 3"/>
          <p:cNvSpPr>
            <a:spLocks noGrp="1"/>
          </p:cNvSpPr>
          <p:nvPr>
            <p:ph type="sldNum" sz="quarter" idx="10"/>
          </p:nvPr>
        </p:nvSpPr>
        <p:spPr/>
        <p:txBody>
          <a:bodyPr/>
          <a:lstStyle>
            <a:lvl1pPr>
              <a:defRPr/>
            </a:lvl1pPr>
          </a:lstStyle>
          <a:p>
            <a:fld id="{6B972275-DE8A-41E3-843B-7BD74E5AAD39}" type="slidenum">
              <a:rPr lang="en-US"/>
              <a:pPr/>
              <a:t>‹Nº›</a:t>
            </a:fld>
            <a:endParaRPr lang="en-US"/>
          </a:p>
        </p:txBody>
      </p:sp>
    </p:spTree>
    <p:extLst>
      <p:ext uri="{BB962C8B-B14F-4D97-AF65-F5344CB8AC3E}">
        <p14:creationId xmlns:p14="http://schemas.microsoft.com/office/powerpoint/2010/main" val="87439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143000"/>
          </a:xfrm>
        </p:spPr>
        <p:txBody>
          <a:bodyPr/>
          <a:lstStyle/>
          <a:p>
            <a:r>
              <a:rPr lang="es-ES"/>
              <a:t>Haga clic para modificar el estilo de título del patrón</a:t>
            </a:r>
            <a:endParaRPr lang="en-US"/>
          </a:p>
        </p:txBody>
      </p:sp>
      <p:sp>
        <p:nvSpPr>
          <p:cNvPr id="3" name="Table Placeholder 2"/>
          <p:cNvSpPr>
            <a:spLocks noGrp="1"/>
          </p:cNvSpPr>
          <p:nvPr>
            <p:ph type="tbl" idx="1"/>
          </p:nvPr>
        </p:nvSpPr>
        <p:spPr>
          <a:xfrm>
            <a:off x="304800" y="1524000"/>
            <a:ext cx="8610600" cy="4572000"/>
          </a:xfrm>
        </p:spPr>
        <p:txBody>
          <a:bodyPr/>
          <a:lstStyle/>
          <a:p>
            <a:r>
              <a:rPr lang="es-ES"/>
              <a:t>Haga clic en el icono para agregar una tabla</a:t>
            </a:r>
            <a:endParaRPr lang="en-US"/>
          </a:p>
        </p:txBody>
      </p:sp>
      <p:sp>
        <p:nvSpPr>
          <p:cNvPr id="4" name="Slide Number Placeholder 3"/>
          <p:cNvSpPr>
            <a:spLocks noGrp="1"/>
          </p:cNvSpPr>
          <p:nvPr>
            <p:ph type="sldNum" sz="quarter" idx="10"/>
          </p:nvPr>
        </p:nvSpPr>
        <p:spPr>
          <a:xfrm>
            <a:off x="6553200" y="6248400"/>
            <a:ext cx="1905000" cy="457200"/>
          </a:xfrm>
        </p:spPr>
        <p:txBody>
          <a:bodyPr/>
          <a:lstStyle>
            <a:lvl1pPr>
              <a:defRPr/>
            </a:lvl1pPr>
          </a:lstStyle>
          <a:p>
            <a:fld id="{CE6F8004-828B-494E-8723-3962D72AA4BF}" type="slidenum">
              <a:rPr lang="en-US"/>
              <a:pPr/>
              <a:t>‹Nº›</a:t>
            </a:fld>
            <a:endParaRPr lang="en-US"/>
          </a:p>
        </p:txBody>
      </p:sp>
    </p:spTree>
    <p:extLst>
      <p:ext uri="{BB962C8B-B14F-4D97-AF65-F5344CB8AC3E}">
        <p14:creationId xmlns:p14="http://schemas.microsoft.com/office/powerpoint/2010/main" val="3707610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143000"/>
          </a:xfrm>
        </p:spPr>
        <p:txBody>
          <a:bodyPr/>
          <a:lstStyle/>
          <a:p>
            <a:r>
              <a:rPr lang="es-ES"/>
              <a:t>Haga clic para modificar el estilo de título del patrón</a:t>
            </a:r>
            <a:endParaRPr lang="en-US"/>
          </a:p>
        </p:txBody>
      </p:sp>
      <p:sp>
        <p:nvSpPr>
          <p:cNvPr id="3" name="Text Placeholder 2"/>
          <p:cNvSpPr>
            <a:spLocks noGrp="1"/>
          </p:cNvSpPr>
          <p:nvPr>
            <p:ph type="body" sz="half" idx="1"/>
          </p:nvPr>
        </p:nvSpPr>
        <p:spPr>
          <a:xfrm>
            <a:off x="304800" y="1524000"/>
            <a:ext cx="4229100" cy="4572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4686300" y="1524000"/>
            <a:ext cx="4229100" cy="4572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Slide Number Placeholder 4"/>
          <p:cNvSpPr>
            <a:spLocks noGrp="1"/>
          </p:cNvSpPr>
          <p:nvPr>
            <p:ph type="sldNum" sz="quarter" idx="10"/>
          </p:nvPr>
        </p:nvSpPr>
        <p:spPr>
          <a:xfrm>
            <a:off x="6553200" y="6248400"/>
            <a:ext cx="1905000" cy="457200"/>
          </a:xfrm>
        </p:spPr>
        <p:txBody>
          <a:bodyPr/>
          <a:lstStyle>
            <a:lvl1pPr>
              <a:defRPr/>
            </a:lvl1pPr>
          </a:lstStyle>
          <a:p>
            <a:fld id="{D74EAD3C-C7B0-4324-AA99-4329E6134E83}" type="slidenum">
              <a:rPr lang="en-US"/>
              <a:pPr/>
              <a:t>‹Nº›</a:t>
            </a:fld>
            <a:endParaRPr lang="en-US"/>
          </a:p>
        </p:txBody>
      </p:sp>
    </p:spTree>
    <p:extLst>
      <p:ext uri="{BB962C8B-B14F-4D97-AF65-F5344CB8AC3E}">
        <p14:creationId xmlns:p14="http://schemas.microsoft.com/office/powerpoint/2010/main" val="222958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Slide Number Placeholder 3"/>
          <p:cNvSpPr>
            <a:spLocks noGrp="1"/>
          </p:cNvSpPr>
          <p:nvPr>
            <p:ph type="sldNum" sz="quarter" idx="10"/>
          </p:nvPr>
        </p:nvSpPr>
        <p:spPr/>
        <p:txBody>
          <a:bodyPr/>
          <a:lstStyle>
            <a:lvl1pPr>
              <a:defRPr/>
            </a:lvl1pPr>
          </a:lstStyle>
          <a:p>
            <a:fld id="{84881511-4BF2-412E-B21A-378D996333BB}" type="slidenum">
              <a:rPr lang="en-US"/>
              <a:pPr/>
              <a:t>‹Nº›</a:t>
            </a:fld>
            <a:endParaRPr lang="en-US"/>
          </a:p>
        </p:txBody>
      </p:sp>
    </p:spTree>
    <p:extLst>
      <p:ext uri="{BB962C8B-B14F-4D97-AF65-F5344CB8AC3E}">
        <p14:creationId xmlns:p14="http://schemas.microsoft.com/office/powerpoint/2010/main" val="3413383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Slide Number Placeholder 3"/>
          <p:cNvSpPr>
            <a:spLocks noGrp="1"/>
          </p:cNvSpPr>
          <p:nvPr>
            <p:ph type="sldNum" sz="quarter" idx="10"/>
          </p:nvPr>
        </p:nvSpPr>
        <p:spPr/>
        <p:txBody>
          <a:bodyPr/>
          <a:lstStyle>
            <a:lvl1pPr>
              <a:defRPr/>
            </a:lvl1pPr>
          </a:lstStyle>
          <a:p>
            <a:fld id="{397B3A83-E562-45EA-AEFB-6DCAE6FBC48A}" type="slidenum">
              <a:rPr lang="en-US"/>
              <a:pPr/>
              <a:t>‹Nº›</a:t>
            </a:fld>
            <a:endParaRPr lang="en-US"/>
          </a:p>
        </p:txBody>
      </p:sp>
    </p:spTree>
    <p:extLst>
      <p:ext uri="{BB962C8B-B14F-4D97-AF65-F5344CB8AC3E}">
        <p14:creationId xmlns:p14="http://schemas.microsoft.com/office/powerpoint/2010/main" val="3789222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304800" y="1524000"/>
            <a:ext cx="4229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4686300" y="1524000"/>
            <a:ext cx="4229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Slide Number Placeholder 4"/>
          <p:cNvSpPr>
            <a:spLocks noGrp="1"/>
          </p:cNvSpPr>
          <p:nvPr>
            <p:ph type="sldNum" sz="quarter" idx="10"/>
          </p:nvPr>
        </p:nvSpPr>
        <p:spPr/>
        <p:txBody>
          <a:bodyPr/>
          <a:lstStyle>
            <a:lvl1pPr>
              <a:defRPr/>
            </a:lvl1pPr>
          </a:lstStyle>
          <a:p>
            <a:fld id="{12919987-BAC0-4757-B615-CE197BF918D8}" type="slidenum">
              <a:rPr lang="en-US"/>
              <a:pPr/>
              <a:t>‹Nº›</a:t>
            </a:fld>
            <a:endParaRPr lang="en-US"/>
          </a:p>
        </p:txBody>
      </p:sp>
    </p:spTree>
    <p:extLst>
      <p:ext uri="{BB962C8B-B14F-4D97-AF65-F5344CB8AC3E}">
        <p14:creationId xmlns:p14="http://schemas.microsoft.com/office/powerpoint/2010/main" val="1451357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Slide Number Placeholder 6"/>
          <p:cNvSpPr>
            <a:spLocks noGrp="1"/>
          </p:cNvSpPr>
          <p:nvPr>
            <p:ph type="sldNum" sz="quarter" idx="10"/>
          </p:nvPr>
        </p:nvSpPr>
        <p:spPr/>
        <p:txBody>
          <a:bodyPr/>
          <a:lstStyle>
            <a:lvl1pPr>
              <a:defRPr/>
            </a:lvl1pPr>
          </a:lstStyle>
          <a:p>
            <a:fld id="{9175AE1C-1E28-4483-B1C5-0B2435EDAF9C}" type="slidenum">
              <a:rPr lang="en-US"/>
              <a:pPr/>
              <a:t>‹Nº›</a:t>
            </a:fld>
            <a:endParaRPr lang="en-US"/>
          </a:p>
        </p:txBody>
      </p:sp>
    </p:spTree>
    <p:extLst>
      <p:ext uri="{BB962C8B-B14F-4D97-AF65-F5344CB8AC3E}">
        <p14:creationId xmlns:p14="http://schemas.microsoft.com/office/powerpoint/2010/main" val="1332388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Slide Number Placeholder 2"/>
          <p:cNvSpPr>
            <a:spLocks noGrp="1"/>
          </p:cNvSpPr>
          <p:nvPr>
            <p:ph type="sldNum" sz="quarter" idx="10"/>
          </p:nvPr>
        </p:nvSpPr>
        <p:spPr/>
        <p:txBody>
          <a:bodyPr/>
          <a:lstStyle>
            <a:lvl1pPr>
              <a:defRPr/>
            </a:lvl1pPr>
          </a:lstStyle>
          <a:p>
            <a:fld id="{A1B7C3A5-C8DF-4901-B3C7-24915D97CD88}" type="slidenum">
              <a:rPr lang="en-US"/>
              <a:pPr/>
              <a:t>‹Nº›</a:t>
            </a:fld>
            <a:endParaRPr lang="en-US"/>
          </a:p>
        </p:txBody>
      </p:sp>
    </p:spTree>
    <p:extLst>
      <p:ext uri="{BB962C8B-B14F-4D97-AF65-F5344CB8AC3E}">
        <p14:creationId xmlns:p14="http://schemas.microsoft.com/office/powerpoint/2010/main" val="762198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77476FF-E89D-42FC-A3D3-2B6EAEE8450D}" type="slidenum">
              <a:rPr lang="en-US"/>
              <a:pPr/>
              <a:t>‹Nº›</a:t>
            </a:fld>
            <a:endParaRPr lang="en-US"/>
          </a:p>
        </p:txBody>
      </p:sp>
    </p:spTree>
    <p:extLst>
      <p:ext uri="{BB962C8B-B14F-4D97-AF65-F5344CB8AC3E}">
        <p14:creationId xmlns:p14="http://schemas.microsoft.com/office/powerpoint/2010/main" val="3856977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Slide Number Placeholder 4"/>
          <p:cNvSpPr>
            <a:spLocks noGrp="1"/>
          </p:cNvSpPr>
          <p:nvPr>
            <p:ph type="sldNum" sz="quarter" idx="10"/>
          </p:nvPr>
        </p:nvSpPr>
        <p:spPr/>
        <p:txBody>
          <a:bodyPr/>
          <a:lstStyle>
            <a:lvl1pPr>
              <a:defRPr/>
            </a:lvl1pPr>
          </a:lstStyle>
          <a:p>
            <a:fld id="{7AB9E63A-34E2-409A-A456-AB74EE8C9C9C}" type="slidenum">
              <a:rPr lang="en-US"/>
              <a:pPr/>
              <a:t>‹Nº›</a:t>
            </a:fld>
            <a:endParaRPr lang="en-US"/>
          </a:p>
        </p:txBody>
      </p:sp>
    </p:spTree>
    <p:extLst>
      <p:ext uri="{BB962C8B-B14F-4D97-AF65-F5344CB8AC3E}">
        <p14:creationId xmlns:p14="http://schemas.microsoft.com/office/powerpoint/2010/main" val="3330805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Slide Number Placeholder 4"/>
          <p:cNvSpPr>
            <a:spLocks noGrp="1"/>
          </p:cNvSpPr>
          <p:nvPr>
            <p:ph type="sldNum" sz="quarter" idx="10"/>
          </p:nvPr>
        </p:nvSpPr>
        <p:spPr/>
        <p:txBody>
          <a:bodyPr/>
          <a:lstStyle>
            <a:lvl1pPr>
              <a:defRPr/>
            </a:lvl1pPr>
          </a:lstStyle>
          <a:p>
            <a:fld id="{C496D748-452C-4D45-B0C5-F28E57188AAE}" type="slidenum">
              <a:rPr lang="en-US"/>
              <a:pPr/>
              <a:t>‹Nº›</a:t>
            </a:fld>
            <a:endParaRPr lang="en-US"/>
          </a:p>
        </p:txBody>
      </p:sp>
    </p:spTree>
    <p:extLst>
      <p:ext uri="{BB962C8B-B14F-4D97-AF65-F5344CB8AC3E}">
        <p14:creationId xmlns:p14="http://schemas.microsoft.com/office/powerpoint/2010/main" val="1108729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304800" y="228600"/>
            <a:ext cx="8610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Haga clic para cambiar el estilo de título	</a:t>
            </a:r>
          </a:p>
        </p:txBody>
      </p:sp>
      <p:sp>
        <p:nvSpPr>
          <p:cNvPr id="99331" name="Rectangle 3"/>
          <p:cNvSpPr>
            <a:spLocks noGrp="1" noChangeArrowheads="1"/>
          </p:cNvSpPr>
          <p:nvPr>
            <p:ph type="body" idx="1"/>
          </p:nvPr>
        </p:nvSpPr>
        <p:spPr bwMode="auto">
          <a:xfrm>
            <a:off x="304800" y="1524000"/>
            <a:ext cx="8610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99335" name="Rectangle 7"/>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fld id="{8ED52DAC-906E-4B27-BBB8-49011ED94F6F}" type="datetime1">
              <a:rPr lang="en-US" sz="1400">
                <a:solidFill>
                  <a:srgbClr val="595841"/>
                </a:solidFill>
              </a:rPr>
              <a:pPr eaLnBrk="1" hangingPunct="1"/>
              <a:t>10/25/2022</a:t>
            </a:fld>
            <a:endParaRPr lang="en-US" sz="1400">
              <a:solidFill>
                <a:srgbClr val="595841"/>
              </a:solidFill>
            </a:endParaRPr>
          </a:p>
        </p:txBody>
      </p:sp>
      <p:sp>
        <p:nvSpPr>
          <p:cNvPr id="99336" name="Rectangle 8"/>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1400">
                <a:solidFill>
                  <a:srgbClr val="595841"/>
                </a:solidFill>
              </a:rPr>
              <a:t>[Nombre del proyecto]</a:t>
            </a:r>
          </a:p>
        </p:txBody>
      </p:sp>
      <p:sp>
        <p:nvSpPr>
          <p:cNvPr id="99338" name="Rectangle 10"/>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595841"/>
                </a:solidFill>
              </a:defRPr>
            </a:lvl1pPr>
          </a:lstStyle>
          <a:p>
            <a:fld id="{7423B0B5-952C-4B71-A461-4B9C9A24DB25}" type="slidenum">
              <a:rPr lang="en-US"/>
              <a:pPr/>
              <a:t>‹Nº›</a:t>
            </a:fld>
            <a:endParaRPr lang="en-US"/>
          </a:p>
        </p:txBody>
      </p:sp>
    </p:spTree>
  </p:cSld>
  <p:clrMap bg1="dk2" tx1="lt1" bg2="dk1"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hf hdr="0" ftr="0" dt="0"/>
  <p:txStyles>
    <p:titleStyle>
      <a:lvl1pPr algn="ctr" rtl="0" eaLnBrk="1" fontAlgn="base" hangingPunct="1">
        <a:spcBef>
          <a:spcPct val="0"/>
        </a:spcBef>
        <a:spcAft>
          <a:spcPct val="0"/>
        </a:spcAft>
        <a:defRPr sz="40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p:titleStyle>
    <p:bodyStyle>
      <a:lvl1pPr marL="342900" indent="-342900" algn="l" rtl="0" eaLnBrk="1" fontAlgn="base" hangingPunct="1">
        <a:spcBef>
          <a:spcPct val="20000"/>
        </a:spcBef>
        <a:spcAft>
          <a:spcPct val="0"/>
        </a:spcAft>
        <a:buChar char="•"/>
        <a:defRPr sz="3200">
          <a:solidFill>
            <a:srgbClr val="595841"/>
          </a:solidFill>
          <a:latin typeface="+mn-lt"/>
          <a:ea typeface="+mn-ea"/>
          <a:cs typeface="+mn-cs"/>
        </a:defRPr>
      </a:lvl1pPr>
      <a:lvl2pPr marL="742950" indent="-285750" algn="l" rtl="0" eaLnBrk="1" fontAlgn="base" hangingPunct="1">
        <a:spcBef>
          <a:spcPct val="20000"/>
        </a:spcBef>
        <a:spcAft>
          <a:spcPct val="0"/>
        </a:spcAft>
        <a:buChar char="–"/>
        <a:defRPr sz="2800">
          <a:solidFill>
            <a:srgbClr val="595841"/>
          </a:solidFill>
          <a:latin typeface="+mn-lt"/>
        </a:defRPr>
      </a:lvl2pPr>
      <a:lvl3pPr marL="1143000" indent="-228600" algn="l" rtl="0" eaLnBrk="1" fontAlgn="base" hangingPunct="1">
        <a:spcBef>
          <a:spcPct val="20000"/>
        </a:spcBef>
        <a:spcAft>
          <a:spcPct val="0"/>
        </a:spcAft>
        <a:buChar char="•"/>
        <a:defRPr sz="2400">
          <a:solidFill>
            <a:srgbClr val="595841"/>
          </a:solidFill>
          <a:latin typeface="+mn-lt"/>
        </a:defRPr>
      </a:lvl3pPr>
      <a:lvl4pPr marL="1600200" indent="-228600" algn="l" rtl="0" eaLnBrk="1" fontAlgn="base" hangingPunct="1">
        <a:spcBef>
          <a:spcPct val="20000"/>
        </a:spcBef>
        <a:spcAft>
          <a:spcPct val="0"/>
        </a:spcAft>
        <a:buChar char="–"/>
        <a:defRPr sz="2000">
          <a:solidFill>
            <a:srgbClr val="595841"/>
          </a:solidFill>
          <a:latin typeface="+mn-lt"/>
        </a:defRPr>
      </a:lvl4pPr>
      <a:lvl5pPr marL="2057400" indent="-228600" algn="l" rtl="0" eaLnBrk="1" fontAlgn="base" hangingPunct="1">
        <a:spcBef>
          <a:spcPct val="20000"/>
        </a:spcBef>
        <a:spcAft>
          <a:spcPct val="0"/>
        </a:spcAft>
        <a:buChar char="»"/>
        <a:defRPr sz="2000">
          <a:solidFill>
            <a:srgbClr val="595841"/>
          </a:solidFill>
          <a:latin typeface="+mn-lt"/>
        </a:defRPr>
      </a:lvl5pPr>
      <a:lvl6pPr marL="2514600" indent="-228600" algn="l" rtl="0" eaLnBrk="1" fontAlgn="base" hangingPunct="1">
        <a:spcBef>
          <a:spcPct val="20000"/>
        </a:spcBef>
        <a:spcAft>
          <a:spcPct val="0"/>
        </a:spcAft>
        <a:buChar char="»"/>
        <a:defRPr sz="2000">
          <a:solidFill>
            <a:srgbClr val="595841"/>
          </a:solidFill>
          <a:latin typeface="+mn-lt"/>
        </a:defRPr>
      </a:lvl6pPr>
      <a:lvl7pPr marL="2971800" indent="-228600" algn="l" rtl="0" eaLnBrk="1" fontAlgn="base" hangingPunct="1">
        <a:spcBef>
          <a:spcPct val="20000"/>
        </a:spcBef>
        <a:spcAft>
          <a:spcPct val="0"/>
        </a:spcAft>
        <a:buChar char="»"/>
        <a:defRPr sz="2000">
          <a:solidFill>
            <a:srgbClr val="595841"/>
          </a:solidFill>
          <a:latin typeface="+mn-lt"/>
        </a:defRPr>
      </a:lvl7pPr>
      <a:lvl8pPr marL="3429000" indent="-228600" algn="l" rtl="0" eaLnBrk="1" fontAlgn="base" hangingPunct="1">
        <a:spcBef>
          <a:spcPct val="20000"/>
        </a:spcBef>
        <a:spcAft>
          <a:spcPct val="0"/>
        </a:spcAft>
        <a:buChar char="»"/>
        <a:defRPr sz="2000">
          <a:solidFill>
            <a:srgbClr val="595841"/>
          </a:solidFill>
          <a:latin typeface="+mn-lt"/>
        </a:defRPr>
      </a:lvl8pPr>
      <a:lvl9pPr marL="3886200" indent="-228600" algn="l" rtl="0" eaLnBrk="1" fontAlgn="base" hangingPunct="1">
        <a:spcBef>
          <a:spcPct val="20000"/>
        </a:spcBef>
        <a:spcAft>
          <a:spcPct val="0"/>
        </a:spcAft>
        <a:buChar char="»"/>
        <a:defRPr sz="2000">
          <a:solidFill>
            <a:srgbClr val="59584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0.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0.wmf"/><Relationship Id="rId7" Type="http://schemas.openxmlformats.org/officeDocument/2006/relationships/diagramQuickStyle" Target="../diagrams/quickStyle8.xml"/><Relationship Id="rId2" Type="http://schemas.openxmlformats.org/officeDocument/2006/relationships/notesSlide" Target="../notesSlides/notesSlide80.xml"/><Relationship Id="rId1" Type="http://schemas.openxmlformats.org/officeDocument/2006/relationships/slideLayout" Target="../slideLayouts/slideLayout1.xml"/><Relationship Id="rId6" Type="http://schemas.openxmlformats.org/officeDocument/2006/relationships/diagramLayout" Target="../diagrams/layout8.xml"/><Relationship Id="rId11" Type="http://schemas.openxmlformats.org/officeDocument/2006/relationships/image" Target="../media/image13.wmf"/><Relationship Id="rId5" Type="http://schemas.openxmlformats.org/officeDocument/2006/relationships/diagramData" Target="../diagrams/data8.xml"/><Relationship Id="rId10" Type="http://schemas.openxmlformats.org/officeDocument/2006/relationships/image" Target="../media/image12.png"/><Relationship Id="rId4" Type="http://schemas.openxmlformats.org/officeDocument/2006/relationships/image" Target="../media/image11.wmf"/><Relationship Id="rId9" Type="http://schemas.microsoft.com/office/2007/relationships/diagramDrawing" Target="../diagrams/drawing8.xml"/></Relationships>
</file>

<file path=ppt/slides/_rels/slide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hyperlink" Target="http://images.google.com.mx/imgres?imgurl=http://www.sgpg.pap.meh.es/NR/rdonlyres/6379023A-20CC-4A2B-87B9-41DE9B83F55E/0/EstadisticaseInformes.jpg&amp;imgrefurl=http://www.sgpg.pap.meh.es/SGPG/Cln_Principal/Presupuestos/InformeEconomicoFinanciero/&amp;h=398&amp;w=600&amp;sz=21&amp;hl=es&amp;start=2&amp;tbnid=mskVNheHChmTYM:&amp;tbnh=90&amp;tbnw=135&amp;prev=/images?q=informe&amp;gbv=2&amp;svnum=10&amp;hl=es" TargetMode="External"/><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8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8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7.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hyperlink" Target="http://images.google.com.mx/imgres?imgurl=http://www.informconf.com.py/images/ciclo_seguimiento.gif&amp;imgrefurl=http://www.informconf.com.py/php/ciclo.php&amp;h=216&amp;w=215&amp;sz=6&amp;hl=es&amp;start=5&amp;tbnid=FWljNlyz1wX86M:&amp;tbnh=107&amp;tbnw=107&amp;prev=/images?q=seguimiento&amp;gbv=2&amp;svnum=10&amp;hl=es&amp;sa=G" TargetMode="External"/><Relationship Id="rId2" Type="http://schemas.openxmlformats.org/officeDocument/2006/relationships/notesSlide" Target="../notesSlides/notesSlide89.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93.xml"/><Relationship Id="rId7" Type="http://schemas.openxmlformats.org/officeDocument/2006/relationships/image" Target="../media/image27.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0.png"/><Relationship Id="rId10" Type="http://schemas.openxmlformats.org/officeDocument/2006/relationships/image" Target="../media/image31.jpeg"/><Relationship Id="rId4" Type="http://schemas.openxmlformats.org/officeDocument/2006/relationships/image" Target="../media/image29.jpeg"/><Relationship Id="rId9" Type="http://schemas.openxmlformats.org/officeDocument/2006/relationships/image" Target="../media/image28.wmf"/></Relationships>
</file>

<file path=ppt/slides/_rels/slide94.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image" Target="../media/image45.wmf"/><Relationship Id="rId18" Type="http://schemas.openxmlformats.org/officeDocument/2006/relationships/image" Target="../media/image34.wmf"/><Relationship Id="rId26" Type="http://schemas.openxmlformats.org/officeDocument/2006/relationships/image" Target="../media/image50.wmf"/><Relationship Id="rId3" Type="http://schemas.openxmlformats.org/officeDocument/2006/relationships/notesSlide" Target="../notesSlides/notesSlide94.xml"/><Relationship Id="rId21" Type="http://schemas.openxmlformats.org/officeDocument/2006/relationships/oleObject" Target="../embeddings/oleObject7.bin"/><Relationship Id="rId34" Type="http://schemas.openxmlformats.org/officeDocument/2006/relationships/image" Target="../media/image54.wmf"/><Relationship Id="rId7" Type="http://schemas.openxmlformats.org/officeDocument/2006/relationships/oleObject" Target="../embeddings/oleObject3.bin"/><Relationship Id="rId12" Type="http://schemas.openxmlformats.org/officeDocument/2006/relationships/image" Target="../media/image44.wmf"/><Relationship Id="rId17" Type="http://schemas.openxmlformats.org/officeDocument/2006/relationships/oleObject" Target="../embeddings/oleObject5.bin"/><Relationship Id="rId25" Type="http://schemas.openxmlformats.org/officeDocument/2006/relationships/image" Target="../media/image49.wmf"/><Relationship Id="rId33" Type="http://schemas.openxmlformats.org/officeDocument/2006/relationships/image" Target="../media/image53.wmf"/><Relationship Id="rId2" Type="http://schemas.openxmlformats.org/officeDocument/2006/relationships/slideLayout" Target="../slideLayouts/slideLayout1.xml"/><Relationship Id="rId16" Type="http://schemas.openxmlformats.org/officeDocument/2006/relationships/image" Target="../media/image33.wmf"/><Relationship Id="rId20" Type="http://schemas.openxmlformats.org/officeDocument/2006/relationships/image" Target="../media/image35.wmf"/><Relationship Id="rId29" Type="http://schemas.openxmlformats.org/officeDocument/2006/relationships/oleObject" Target="../embeddings/oleObject8.bin"/><Relationship Id="rId1" Type="http://schemas.openxmlformats.org/officeDocument/2006/relationships/vmlDrawing" Target="../drawings/vmlDrawing2.vml"/><Relationship Id="rId6" Type="http://schemas.openxmlformats.org/officeDocument/2006/relationships/image" Target="../media/image40.wmf"/><Relationship Id="rId11" Type="http://schemas.openxmlformats.org/officeDocument/2006/relationships/image" Target="../media/image43.wmf"/><Relationship Id="rId24" Type="http://schemas.openxmlformats.org/officeDocument/2006/relationships/image" Target="../media/image48.wmf"/><Relationship Id="rId32" Type="http://schemas.openxmlformats.org/officeDocument/2006/relationships/image" Target="../media/image38.wmf"/><Relationship Id="rId37" Type="http://schemas.openxmlformats.org/officeDocument/2006/relationships/image" Target="../media/image56.png"/><Relationship Id="rId5" Type="http://schemas.openxmlformats.org/officeDocument/2006/relationships/image" Target="../media/image39.png"/><Relationship Id="rId15" Type="http://schemas.openxmlformats.org/officeDocument/2006/relationships/oleObject" Target="../embeddings/oleObject4.bin"/><Relationship Id="rId23" Type="http://schemas.openxmlformats.org/officeDocument/2006/relationships/image" Target="../media/image47.wmf"/><Relationship Id="rId28" Type="http://schemas.openxmlformats.org/officeDocument/2006/relationships/image" Target="../media/image52.wmf"/><Relationship Id="rId36" Type="http://schemas.openxmlformats.org/officeDocument/2006/relationships/image" Target="../media/image10.wmf"/><Relationship Id="rId10" Type="http://schemas.openxmlformats.org/officeDocument/2006/relationships/image" Target="../media/image42.wmf"/><Relationship Id="rId19" Type="http://schemas.openxmlformats.org/officeDocument/2006/relationships/oleObject" Target="../embeddings/oleObject6.bin"/><Relationship Id="rId31" Type="http://schemas.openxmlformats.org/officeDocument/2006/relationships/oleObject" Target="../embeddings/oleObject9.bin"/><Relationship Id="rId4" Type="http://schemas.openxmlformats.org/officeDocument/2006/relationships/image" Target="../media/image12.png"/><Relationship Id="rId9" Type="http://schemas.openxmlformats.org/officeDocument/2006/relationships/image" Target="../media/image41.wmf"/><Relationship Id="rId14" Type="http://schemas.openxmlformats.org/officeDocument/2006/relationships/image" Target="../media/image46.wmf"/><Relationship Id="rId22" Type="http://schemas.openxmlformats.org/officeDocument/2006/relationships/image" Target="../media/image36.wmf"/><Relationship Id="rId27" Type="http://schemas.openxmlformats.org/officeDocument/2006/relationships/image" Target="../media/image51.wmf"/><Relationship Id="rId30" Type="http://schemas.openxmlformats.org/officeDocument/2006/relationships/image" Target="../media/image37.wmf"/><Relationship Id="rId35" Type="http://schemas.openxmlformats.org/officeDocument/2006/relationships/image" Target="../media/image55.wmf"/></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1</a:t>
            </a:fld>
            <a:endParaRPr lang="en-US"/>
          </a:p>
        </p:txBody>
      </p:sp>
      <p:sp>
        <p:nvSpPr>
          <p:cNvPr id="4102" name="Rectangle 6"/>
          <p:cNvSpPr>
            <a:spLocks noGrp="1" noChangeArrowheads="1"/>
          </p:cNvSpPr>
          <p:nvPr>
            <p:ph type="ctrTitle"/>
          </p:nvPr>
        </p:nvSpPr>
        <p:spPr/>
        <p:txBody>
          <a:bodyPr/>
          <a:lstStyle/>
          <a:p>
            <a:r>
              <a:rPr lang="es-MX" sz="1800" dirty="0">
                <a:latin typeface="Arial" panose="020B0604020202020204" pitchFamily="34" charset="0"/>
                <a:cs typeface="Arial" panose="020B0604020202020204" pitchFamily="34" charset="0"/>
              </a:rPr>
              <a:t>UNIVERSIDAD NACIONAL AUTÓNOMA DE MÉXICO</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FACULTAD DE CONTADURÍA Y ADMINISTRACIÓN</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MAESTRÍA EN AUDITORÍA</a:t>
            </a:r>
          </a:p>
        </p:txBody>
      </p:sp>
      <p:sp>
        <p:nvSpPr>
          <p:cNvPr id="5122" name="Rectangle 1026"/>
          <p:cNvSpPr>
            <a:spLocks noChangeArrowheads="1"/>
          </p:cNvSpPr>
          <p:nvPr/>
        </p:nvSpPr>
        <p:spPr bwMode="auto">
          <a:xfrm>
            <a:off x="1295400" y="3086100"/>
            <a:ext cx="6400800" cy="120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pPr>
            <a:r>
              <a:rPr lang="es-MX" sz="3200" b="1" dirty="0">
                <a:solidFill>
                  <a:srgbClr val="FF0000"/>
                </a:solidFill>
                <a:latin typeface="Arial" panose="020B0604020202020204" pitchFamily="34" charset="0"/>
                <a:cs typeface="Arial" panose="020B0604020202020204" pitchFamily="34" charset="0"/>
              </a:rPr>
              <a:t>MATERIA: AUDITORÍA GUBERNAMENTAL</a:t>
            </a:r>
            <a:endParaRPr lang="es-ES_tradnl" sz="3200" b="1" dirty="0">
              <a:solidFill>
                <a:srgbClr val="FF0000"/>
              </a:solidFill>
            </a:endParaRPr>
          </a:p>
        </p:txBody>
      </p:sp>
      <p:sp>
        <p:nvSpPr>
          <p:cNvPr id="2" name="Rectángulo 1"/>
          <p:cNvSpPr/>
          <p:nvPr/>
        </p:nvSpPr>
        <p:spPr>
          <a:xfrm>
            <a:off x="323528" y="5879068"/>
            <a:ext cx="2826415" cy="369332"/>
          </a:xfrm>
          <a:prstGeom prst="rect">
            <a:avLst/>
          </a:prstGeom>
        </p:spPr>
        <p:txBody>
          <a:bodyPr wrap="none">
            <a:spAutoFit/>
          </a:bodyPr>
          <a:lstStyle/>
          <a:p>
            <a:r>
              <a:rPr lang="x-none" b="1" dirty="0">
                <a:solidFill>
                  <a:schemeClr val="accent6">
                    <a:lumMod val="50000"/>
                  </a:schemeClr>
                </a:solidFill>
                <a:latin typeface="Arial Narrow" panose="020B0606020202030204" pitchFamily="34" charset="0"/>
                <a:ea typeface="Calibri" panose="020F0502020204030204" pitchFamily="34" charset="0"/>
                <a:cs typeface="Times New Roman" panose="02020603050405020304" pitchFamily="18" charset="0"/>
              </a:rPr>
              <a:t>Maestro Juan Rodríguez Díaz</a:t>
            </a:r>
            <a:endParaRPr lang="x-none" b="1" dirty="0">
              <a:solidFill>
                <a:schemeClr val="accent6">
                  <a:lumMod val="50000"/>
                </a:schemeClr>
              </a:solidFill>
              <a:latin typeface="Arial Narrow" panose="020B0606020202030204" pitchFamily="34" charset="0"/>
            </a:endParaRPr>
          </a:p>
        </p:txBody>
      </p:sp>
      <p:sp>
        <p:nvSpPr>
          <p:cNvPr id="7" name="Rectángulo 6"/>
          <p:cNvSpPr/>
          <p:nvPr/>
        </p:nvSpPr>
        <p:spPr>
          <a:xfrm>
            <a:off x="6553200" y="6336268"/>
            <a:ext cx="950901" cy="276999"/>
          </a:xfrm>
          <a:prstGeom prst="rect">
            <a:avLst/>
          </a:prstGeom>
        </p:spPr>
        <p:txBody>
          <a:bodyPr wrap="none">
            <a:spAutoFit/>
          </a:bodyPr>
          <a:lstStyle/>
          <a:p>
            <a:r>
              <a:rPr lang="es-MX" sz="1200" b="1" dirty="0">
                <a:solidFill>
                  <a:schemeClr val="accent6">
                    <a:lumMod val="50000"/>
                  </a:schemeClr>
                </a:solidFill>
              </a:rPr>
              <a:t>25</a:t>
            </a:r>
            <a:r>
              <a:rPr lang="x-none" sz="1200" b="1" dirty="0">
                <a:solidFill>
                  <a:schemeClr val="accent6">
                    <a:lumMod val="50000"/>
                  </a:schemeClr>
                </a:solidFill>
              </a:rPr>
              <a:t>/</a:t>
            </a:r>
            <a:r>
              <a:rPr lang="es-419" sz="1200" b="1" dirty="0">
                <a:solidFill>
                  <a:schemeClr val="accent6">
                    <a:lumMod val="50000"/>
                  </a:schemeClr>
                </a:solidFill>
              </a:rPr>
              <a:t>1</a:t>
            </a:r>
            <a:r>
              <a:rPr lang="x-none" sz="1200" b="1" dirty="0">
                <a:solidFill>
                  <a:schemeClr val="accent6">
                    <a:lumMod val="50000"/>
                  </a:schemeClr>
                </a:solidFill>
              </a:rPr>
              <a:t>0/2022</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10</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2.1 Normas de Ética</a:t>
            </a:r>
            <a:endParaRPr lang="es-MX" sz="1800" dirty="0">
              <a:latin typeface="Arial" panose="020B0604020202020204" pitchFamily="34" charset="0"/>
              <a:cs typeface="Arial" panose="020B0604020202020204" pitchFamily="34" charset="0"/>
            </a:endParaRPr>
          </a:p>
        </p:txBody>
      </p:sp>
      <p:sp>
        <p:nvSpPr>
          <p:cNvPr id="7" name="Rectangle 1026"/>
          <p:cNvSpPr>
            <a:spLocks noChangeArrowheads="1"/>
          </p:cNvSpPr>
          <p:nvPr/>
        </p:nvSpPr>
        <p:spPr bwMode="auto">
          <a:xfrm>
            <a:off x="827584" y="1196752"/>
            <a:ext cx="7776864" cy="5051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algn="just">
              <a:buFont typeface="Arial" panose="020B0604020202020204" pitchFamily="34" charset="0"/>
              <a:buChar char="•"/>
            </a:pPr>
            <a:r>
              <a:rPr lang="x-none" sz="1500" dirty="0">
                <a:solidFill>
                  <a:schemeClr val="accent6">
                    <a:lumMod val="50000"/>
                  </a:schemeClr>
                </a:solidFill>
              </a:rPr>
              <a:t>El </a:t>
            </a:r>
            <a:r>
              <a:rPr lang="x-none" sz="1500" b="1" dirty="0">
                <a:solidFill>
                  <a:schemeClr val="accent6">
                    <a:lumMod val="50000"/>
                  </a:schemeClr>
                </a:solidFill>
              </a:rPr>
              <a:t>propósito</a:t>
            </a:r>
            <a:r>
              <a:rPr lang="x-none" sz="1500" dirty="0">
                <a:solidFill>
                  <a:schemeClr val="accent6">
                    <a:lumMod val="50000"/>
                  </a:schemeClr>
                </a:solidFill>
              </a:rPr>
              <a:t> de la NPSNF 30, Código de Ética Profesional del SNF</a:t>
            </a:r>
          </a:p>
          <a:p>
            <a:pPr marL="742950" lvl="1" indent="-285750" algn="just">
              <a:buFont typeface="Arial" panose="020B0604020202020204" pitchFamily="34" charset="0"/>
              <a:buChar char="•"/>
            </a:pPr>
            <a:r>
              <a:rPr lang="x-none" sz="1500" dirty="0">
                <a:solidFill>
                  <a:schemeClr val="accent6">
                    <a:lumMod val="50000"/>
                  </a:schemeClr>
                </a:solidFill>
              </a:rPr>
              <a:t>Impulsar, consolidar y velar por una cultura de valores y principios éticos que guíen su labor cotidiana. </a:t>
            </a:r>
          </a:p>
          <a:p>
            <a:pPr algn="just"/>
            <a:endParaRPr lang="x-none" sz="1500" dirty="0">
              <a:solidFill>
                <a:schemeClr val="accent6">
                  <a:lumMod val="50000"/>
                </a:schemeClr>
              </a:solidFill>
            </a:endParaRPr>
          </a:p>
          <a:p>
            <a:pPr marL="285750" indent="-285750" algn="just">
              <a:buFont typeface="Arial" panose="020B0604020202020204" pitchFamily="34" charset="0"/>
              <a:buChar char="•"/>
            </a:pPr>
            <a:r>
              <a:rPr lang="x-none" sz="1500" dirty="0">
                <a:solidFill>
                  <a:schemeClr val="accent6">
                    <a:lumMod val="50000"/>
                  </a:schemeClr>
                </a:solidFill>
              </a:rPr>
              <a:t>La </a:t>
            </a:r>
            <a:r>
              <a:rPr lang="x-none" sz="1500" b="1" dirty="0">
                <a:solidFill>
                  <a:schemeClr val="accent6">
                    <a:lumMod val="50000"/>
                  </a:schemeClr>
                </a:solidFill>
              </a:rPr>
              <a:t>misión</a:t>
            </a:r>
            <a:r>
              <a:rPr lang="x-none" sz="1500" dirty="0">
                <a:solidFill>
                  <a:schemeClr val="accent6">
                    <a:lumMod val="50000"/>
                  </a:schemeClr>
                </a:solidFill>
              </a:rPr>
              <a:t> del SNF</a:t>
            </a:r>
          </a:p>
          <a:p>
            <a:pPr marL="742950" lvl="1" indent="-285750" algn="just">
              <a:buFont typeface="Arial" panose="020B0604020202020204" pitchFamily="34" charset="0"/>
              <a:buChar char="•"/>
            </a:pPr>
            <a:r>
              <a:rPr lang="x-none" sz="1500" dirty="0">
                <a:solidFill>
                  <a:schemeClr val="accent6">
                    <a:lumMod val="50000"/>
                  </a:schemeClr>
                </a:solidFill>
              </a:rPr>
              <a:t>“Establecer un ambiente de coordinación efectiva entre todos los organismos gubernamentales de fiscalización en el país, con el fin de trabajar bajo una misma visión profesional, con similares estándares, </a:t>
            </a:r>
            <a:r>
              <a:rPr lang="x-none" sz="1500" b="1" dirty="0">
                <a:solidFill>
                  <a:schemeClr val="accent6">
                    <a:lumMod val="50000"/>
                  </a:schemeClr>
                </a:solidFill>
              </a:rPr>
              <a:t>valores éticos </a:t>
            </a:r>
            <a:r>
              <a:rPr lang="x-none" sz="1500" dirty="0">
                <a:solidFill>
                  <a:schemeClr val="accent6">
                    <a:lumMod val="50000"/>
                  </a:schemeClr>
                </a:solidFill>
              </a:rPr>
              <a:t>y capacidades técnicas, con el fin de proporcionar certidumbre a los entes fiscalizados, así como garantizar a la ciudadanía que la revisión al uso de los recursos públicos se hará de una manera más ordenada, sistemática e integral.” </a:t>
            </a:r>
          </a:p>
          <a:p>
            <a:pPr algn="just"/>
            <a:endParaRPr lang="x-none" sz="1500" dirty="0">
              <a:solidFill>
                <a:schemeClr val="accent6">
                  <a:lumMod val="50000"/>
                </a:schemeClr>
              </a:solidFill>
            </a:endParaRPr>
          </a:p>
          <a:p>
            <a:pPr marL="285750" indent="-285750" algn="just">
              <a:buFont typeface="Arial" panose="020B0604020202020204" pitchFamily="34" charset="0"/>
              <a:buChar char="•"/>
            </a:pPr>
            <a:r>
              <a:rPr lang="x-none" sz="1500" dirty="0">
                <a:solidFill>
                  <a:schemeClr val="accent6">
                    <a:lumMod val="50000"/>
                  </a:schemeClr>
                </a:solidFill>
              </a:rPr>
              <a:t>Las facultades y responsabilidades de la auditoría del sector público plantean elevadas exigencias éticas para quienes laboran en los organismos fiscalizadores, </a:t>
            </a:r>
            <a:r>
              <a:rPr lang="x-none" sz="1500" u="sng" dirty="0">
                <a:solidFill>
                  <a:schemeClr val="accent6">
                    <a:lumMod val="50000"/>
                  </a:schemeClr>
                </a:solidFill>
              </a:rPr>
              <a:t>deben predicar con el ejemplo</a:t>
            </a:r>
            <a:r>
              <a:rPr lang="x-none" sz="1500" dirty="0">
                <a:solidFill>
                  <a:schemeClr val="accent6">
                    <a:lumMod val="50000"/>
                  </a:schemeClr>
                </a:solidFill>
              </a:rPr>
              <a:t>. </a:t>
            </a:r>
          </a:p>
          <a:p>
            <a:pPr algn="just"/>
            <a:endParaRPr lang="x-none" sz="1500" dirty="0">
              <a:solidFill>
                <a:schemeClr val="accent6">
                  <a:lumMod val="50000"/>
                </a:schemeClr>
              </a:solidFill>
            </a:endParaRPr>
          </a:p>
          <a:p>
            <a:pPr marL="285750" indent="-285750" algn="just">
              <a:buFont typeface="Arial" panose="020B0604020202020204" pitchFamily="34" charset="0"/>
              <a:buChar char="•"/>
            </a:pPr>
            <a:r>
              <a:rPr lang="x-none" sz="1500" dirty="0">
                <a:solidFill>
                  <a:schemeClr val="accent6">
                    <a:lumMod val="50000"/>
                  </a:schemeClr>
                </a:solidFill>
              </a:rPr>
              <a:t>El personal fiscalizador de los organismos fiscalizadores deben ser conscientes de que su actuación profesional y ética impacta directamente en la imagen institucional, y es un elemento que influye en la percepción sobre la validez de los juicios y opiniones que emitan. </a:t>
            </a:r>
          </a:p>
          <a:p>
            <a:pPr algn="just"/>
            <a:endParaRPr lang="x-none" sz="1500" dirty="0">
              <a:solidFill>
                <a:schemeClr val="accent6">
                  <a:lumMod val="50000"/>
                </a:schemeClr>
              </a:solidFill>
            </a:endParaRPr>
          </a:p>
          <a:p>
            <a:pPr algn="just"/>
            <a:endParaRPr lang="x-none" sz="1500" dirty="0">
              <a:solidFill>
                <a:schemeClr val="accent6">
                  <a:lumMod val="50000"/>
                </a:schemeClr>
              </a:solidFill>
            </a:endParaRPr>
          </a:p>
        </p:txBody>
      </p:sp>
    </p:spTree>
    <p:extLst>
      <p:ext uri="{BB962C8B-B14F-4D97-AF65-F5344CB8AC3E}">
        <p14:creationId xmlns:p14="http://schemas.microsoft.com/office/powerpoint/2010/main" val="4233340666"/>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100</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2.5 Técnicas y procedimientos de auditoría</a:t>
            </a:r>
            <a:endParaRPr lang="es-MX" sz="1800" dirty="0">
              <a:latin typeface="Arial" panose="020B0604020202020204" pitchFamily="34" charset="0"/>
              <a:cs typeface="Arial" panose="020B0604020202020204" pitchFamily="34" charset="0"/>
            </a:endParaRPr>
          </a:p>
        </p:txBody>
      </p:sp>
      <p:sp>
        <p:nvSpPr>
          <p:cNvPr id="7" name="Rectangle 1026"/>
          <p:cNvSpPr>
            <a:spLocks noChangeArrowheads="1"/>
          </p:cNvSpPr>
          <p:nvPr/>
        </p:nvSpPr>
        <p:spPr bwMode="auto">
          <a:xfrm>
            <a:off x="827584" y="1317757"/>
            <a:ext cx="7776864" cy="5364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ts val="600"/>
              </a:spcBef>
              <a:spcAft>
                <a:spcPts val="600"/>
              </a:spcAft>
            </a:pPr>
            <a:r>
              <a:rPr lang="x-none" sz="1600" b="1" dirty="0">
                <a:solidFill>
                  <a:schemeClr val="accent6">
                    <a:lumMod val="50000"/>
                  </a:schemeClr>
                </a:solidFill>
              </a:rPr>
              <a:t>- Inspección. </a:t>
            </a:r>
            <a:endParaRPr lang="x-none" sz="1600" dirty="0">
              <a:solidFill>
                <a:schemeClr val="accent6">
                  <a:lumMod val="50000"/>
                </a:schemeClr>
              </a:solidFill>
            </a:endParaRPr>
          </a:p>
          <a:p>
            <a:pPr algn="just">
              <a:spcBef>
                <a:spcPts val="600"/>
              </a:spcBef>
              <a:spcAft>
                <a:spcPts val="600"/>
              </a:spcAft>
            </a:pPr>
            <a:r>
              <a:rPr lang="x-none" sz="1600" dirty="0">
                <a:solidFill>
                  <a:schemeClr val="accent6">
                    <a:lumMod val="50000"/>
                  </a:schemeClr>
                </a:solidFill>
              </a:rPr>
              <a:t>La inspección implica </a:t>
            </a:r>
            <a:r>
              <a:rPr lang="x-none" sz="1600" u="sng" dirty="0">
                <a:solidFill>
                  <a:schemeClr val="accent6">
                    <a:lumMod val="50000"/>
                  </a:schemeClr>
                </a:solidFill>
              </a:rPr>
              <a:t>el examen de registros o de documentos</a:t>
            </a:r>
            <a:r>
              <a:rPr lang="x-none" sz="1600" dirty="0">
                <a:solidFill>
                  <a:schemeClr val="accent6">
                    <a:lumMod val="50000"/>
                  </a:schemeClr>
                </a:solidFill>
              </a:rPr>
              <a:t>, ya sea internos o externos, el papel, en soporte electrónico o en otro medio, o un examen físico de un activo. El examen de los registros o documentos proporciona evidencia de auditoría con diferentes grados de fiabilidad, dependiendo de la naturaleza y la fuente de aquellos y, en el caso de registro y documentos internos, de la eficacia de los controles sobre su elaboración. Un ejemplo de inspección utilizada como prueba de controles es la inspección de registros en busca de evidencia de autorización. </a:t>
            </a:r>
          </a:p>
          <a:p>
            <a:pPr algn="just">
              <a:spcBef>
                <a:spcPts val="600"/>
              </a:spcBef>
              <a:spcAft>
                <a:spcPts val="600"/>
              </a:spcAft>
            </a:pPr>
            <a:endParaRPr lang="x-none" sz="1600" b="1" dirty="0">
              <a:solidFill>
                <a:schemeClr val="accent6">
                  <a:lumMod val="50000"/>
                </a:schemeClr>
              </a:solidFill>
            </a:endParaRPr>
          </a:p>
          <a:p>
            <a:pPr algn="just">
              <a:spcBef>
                <a:spcPts val="600"/>
              </a:spcBef>
              <a:spcAft>
                <a:spcPts val="600"/>
              </a:spcAft>
            </a:pPr>
            <a:r>
              <a:rPr lang="x-none" sz="1600" b="1" dirty="0">
                <a:solidFill>
                  <a:schemeClr val="accent6">
                    <a:lumMod val="50000"/>
                  </a:schemeClr>
                </a:solidFill>
              </a:rPr>
              <a:t>- Observación. </a:t>
            </a:r>
            <a:endParaRPr lang="x-none" sz="1600" dirty="0">
              <a:solidFill>
                <a:schemeClr val="accent6">
                  <a:lumMod val="50000"/>
                </a:schemeClr>
              </a:solidFill>
            </a:endParaRPr>
          </a:p>
          <a:p>
            <a:pPr algn="just">
              <a:spcBef>
                <a:spcPts val="600"/>
              </a:spcBef>
              <a:spcAft>
                <a:spcPts val="600"/>
              </a:spcAft>
            </a:pPr>
            <a:r>
              <a:rPr lang="x-none" sz="1600" dirty="0">
                <a:solidFill>
                  <a:schemeClr val="accent6">
                    <a:lumMod val="50000"/>
                  </a:schemeClr>
                </a:solidFill>
              </a:rPr>
              <a:t>La observación consiste en </a:t>
            </a:r>
            <a:r>
              <a:rPr lang="x-none" sz="1600" u="sng" dirty="0">
                <a:solidFill>
                  <a:schemeClr val="accent6">
                    <a:lumMod val="50000"/>
                  </a:schemeClr>
                </a:solidFill>
              </a:rPr>
              <a:t>presenciar un proceso o un procedimiento aplicados por otras personas</a:t>
            </a:r>
            <a:r>
              <a:rPr lang="x-none" sz="1600" dirty="0">
                <a:solidFill>
                  <a:schemeClr val="accent6">
                    <a:lumMod val="50000"/>
                  </a:schemeClr>
                </a:solidFill>
              </a:rPr>
              <a:t>; por ejemplo, la observación por el auditor del recuento de existencias realizado por el personal de la entidad o la observación por el auditor del recuento de existencias realizado por el personal de la entidad o la observación de la ejecución de actividades de control. </a:t>
            </a:r>
          </a:p>
          <a:p>
            <a:pPr algn="just">
              <a:spcBef>
                <a:spcPts val="600"/>
              </a:spcBef>
              <a:spcAft>
                <a:spcPts val="600"/>
              </a:spcAft>
            </a:pPr>
            <a:r>
              <a:rPr lang="x-none" sz="1600" dirty="0">
                <a:solidFill>
                  <a:schemeClr val="accent6">
                    <a:lumMod val="50000"/>
                  </a:schemeClr>
                </a:solidFill>
              </a:rPr>
              <a:t>La observación proporciona evidencia de auditoría sobre la realización de un proceso o procedimiento, pero está limitada al momento en el que tiene lugar la observación y por el hecho de que observar el acto puede afectar al modo en que se realiza el proceso o el procedimiento. </a:t>
            </a:r>
          </a:p>
          <a:p>
            <a:pPr algn="just">
              <a:spcBef>
                <a:spcPts val="600"/>
              </a:spcBef>
              <a:spcAft>
                <a:spcPts val="600"/>
              </a:spcAft>
            </a:pPr>
            <a:endParaRPr lang="x-none" sz="1600" dirty="0">
              <a:solidFill>
                <a:schemeClr val="accent6">
                  <a:lumMod val="50000"/>
                </a:schemeClr>
              </a:solidFill>
            </a:endParaRPr>
          </a:p>
        </p:txBody>
      </p:sp>
    </p:spTree>
    <p:extLst>
      <p:ext uri="{BB962C8B-B14F-4D97-AF65-F5344CB8AC3E}">
        <p14:creationId xmlns:p14="http://schemas.microsoft.com/office/powerpoint/2010/main" val="3768885144"/>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101</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2.5 Técnicas y procedimientos de auditoría</a:t>
            </a:r>
            <a:endParaRPr lang="es-MX" sz="1800" dirty="0">
              <a:latin typeface="Arial" panose="020B0604020202020204" pitchFamily="34" charset="0"/>
              <a:cs typeface="Arial" panose="020B0604020202020204" pitchFamily="34" charset="0"/>
            </a:endParaRPr>
          </a:p>
        </p:txBody>
      </p:sp>
      <p:sp>
        <p:nvSpPr>
          <p:cNvPr id="7" name="Rectangle 1026"/>
          <p:cNvSpPr>
            <a:spLocks noChangeArrowheads="1"/>
          </p:cNvSpPr>
          <p:nvPr/>
        </p:nvSpPr>
        <p:spPr bwMode="auto">
          <a:xfrm>
            <a:off x="827584" y="1340768"/>
            <a:ext cx="7776864" cy="5364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ts val="600"/>
              </a:spcBef>
              <a:spcAft>
                <a:spcPts val="600"/>
              </a:spcAft>
            </a:pPr>
            <a:r>
              <a:rPr lang="x-none" sz="1600" b="1" dirty="0">
                <a:solidFill>
                  <a:schemeClr val="accent6">
                    <a:lumMod val="50000"/>
                  </a:schemeClr>
                </a:solidFill>
              </a:rPr>
              <a:t>- Recálculo. </a:t>
            </a:r>
            <a:endParaRPr lang="x-none" sz="1600" dirty="0">
              <a:solidFill>
                <a:schemeClr val="accent6">
                  <a:lumMod val="50000"/>
                </a:schemeClr>
              </a:solidFill>
            </a:endParaRPr>
          </a:p>
          <a:p>
            <a:pPr algn="just">
              <a:spcBef>
                <a:spcPts val="600"/>
              </a:spcBef>
              <a:spcAft>
                <a:spcPts val="600"/>
              </a:spcAft>
            </a:pPr>
            <a:r>
              <a:rPr lang="x-none" sz="1600" dirty="0">
                <a:solidFill>
                  <a:schemeClr val="accent6">
                    <a:lumMod val="50000"/>
                  </a:schemeClr>
                </a:solidFill>
              </a:rPr>
              <a:t>El recalculo consiste en </a:t>
            </a:r>
            <a:r>
              <a:rPr lang="x-none" sz="1600" u="sng" dirty="0">
                <a:solidFill>
                  <a:schemeClr val="accent6">
                    <a:lumMod val="50000"/>
                  </a:schemeClr>
                </a:solidFill>
              </a:rPr>
              <a:t>comprobar la exactitud de los cálculos matemáticos </a:t>
            </a:r>
            <a:r>
              <a:rPr lang="x-none" sz="1600" dirty="0">
                <a:solidFill>
                  <a:schemeClr val="accent6">
                    <a:lumMod val="50000"/>
                  </a:schemeClr>
                </a:solidFill>
              </a:rPr>
              <a:t>incluidos en los documentos o registros. El recalculo se puede realizar manualmente o por medios electrónicos. </a:t>
            </a:r>
          </a:p>
          <a:p>
            <a:pPr algn="just">
              <a:spcBef>
                <a:spcPts val="600"/>
              </a:spcBef>
              <a:spcAft>
                <a:spcPts val="600"/>
              </a:spcAft>
            </a:pPr>
            <a:r>
              <a:rPr lang="x-none" sz="1600" b="1" dirty="0">
                <a:solidFill>
                  <a:schemeClr val="accent6">
                    <a:lumMod val="50000"/>
                  </a:schemeClr>
                </a:solidFill>
              </a:rPr>
              <a:t>- </a:t>
            </a:r>
            <a:r>
              <a:rPr lang="x-none" sz="1600" b="1" dirty="0" err="1">
                <a:solidFill>
                  <a:schemeClr val="accent6">
                    <a:lumMod val="50000"/>
                  </a:schemeClr>
                </a:solidFill>
              </a:rPr>
              <a:t>Reejecución</a:t>
            </a:r>
            <a:r>
              <a:rPr lang="x-none" sz="1600" b="1" dirty="0">
                <a:solidFill>
                  <a:schemeClr val="accent6">
                    <a:lumMod val="50000"/>
                  </a:schemeClr>
                </a:solidFill>
              </a:rPr>
              <a:t>. </a:t>
            </a:r>
            <a:endParaRPr lang="x-none" sz="1600" dirty="0">
              <a:solidFill>
                <a:schemeClr val="accent6">
                  <a:lumMod val="50000"/>
                </a:schemeClr>
              </a:solidFill>
            </a:endParaRPr>
          </a:p>
          <a:p>
            <a:pPr algn="just">
              <a:spcBef>
                <a:spcPts val="600"/>
              </a:spcBef>
              <a:spcAft>
                <a:spcPts val="600"/>
              </a:spcAft>
            </a:pPr>
            <a:r>
              <a:rPr lang="x-none" sz="1600" dirty="0">
                <a:solidFill>
                  <a:schemeClr val="accent6">
                    <a:lumMod val="50000"/>
                  </a:schemeClr>
                </a:solidFill>
              </a:rPr>
              <a:t>La </a:t>
            </a:r>
            <a:r>
              <a:rPr lang="x-none" sz="1600" dirty="0" err="1">
                <a:solidFill>
                  <a:schemeClr val="accent6">
                    <a:lumMod val="50000"/>
                  </a:schemeClr>
                </a:solidFill>
              </a:rPr>
              <a:t>reejecución</a:t>
            </a:r>
            <a:r>
              <a:rPr lang="x-none" sz="1600" dirty="0">
                <a:solidFill>
                  <a:schemeClr val="accent6">
                    <a:lumMod val="50000"/>
                  </a:schemeClr>
                </a:solidFill>
              </a:rPr>
              <a:t> implica la </a:t>
            </a:r>
            <a:r>
              <a:rPr lang="x-none" sz="1600" u="sng" dirty="0">
                <a:solidFill>
                  <a:schemeClr val="accent6">
                    <a:lumMod val="50000"/>
                  </a:schemeClr>
                </a:solidFill>
              </a:rPr>
              <a:t>ejecución independiente </a:t>
            </a:r>
            <a:r>
              <a:rPr lang="x-none" sz="1600" dirty="0">
                <a:solidFill>
                  <a:schemeClr val="accent6">
                    <a:lumMod val="50000"/>
                  </a:schemeClr>
                </a:solidFill>
              </a:rPr>
              <a:t>por parte del auditor de procedimientos o de controles que en origen fueron realizados como parte del control interno de la entidad. </a:t>
            </a:r>
          </a:p>
          <a:p>
            <a:pPr algn="just">
              <a:spcBef>
                <a:spcPts val="600"/>
              </a:spcBef>
              <a:spcAft>
                <a:spcPts val="600"/>
              </a:spcAft>
            </a:pPr>
            <a:r>
              <a:rPr lang="x-none" sz="1600" b="1" dirty="0">
                <a:solidFill>
                  <a:schemeClr val="accent6">
                    <a:lumMod val="50000"/>
                  </a:schemeClr>
                </a:solidFill>
              </a:rPr>
              <a:t>- Procedimientos Analíticos. </a:t>
            </a:r>
            <a:endParaRPr lang="x-none" sz="1600" dirty="0">
              <a:solidFill>
                <a:schemeClr val="accent6">
                  <a:lumMod val="50000"/>
                </a:schemeClr>
              </a:solidFill>
            </a:endParaRPr>
          </a:p>
          <a:p>
            <a:pPr algn="just">
              <a:spcBef>
                <a:spcPts val="600"/>
              </a:spcBef>
              <a:spcAft>
                <a:spcPts val="600"/>
              </a:spcAft>
            </a:pPr>
            <a:r>
              <a:rPr lang="x-none" sz="1600" dirty="0">
                <a:solidFill>
                  <a:schemeClr val="accent6">
                    <a:lumMod val="50000"/>
                  </a:schemeClr>
                </a:solidFill>
              </a:rPr>
              <a:t>Los procedimientos analíticos consisten en </a:t>
            </a:r>
            <a:r>
              <a:rPr lang="x-none" sz="1600" u="sng" dirty="0">
                <a:solidFill>
                  <a:schemeClr val="accent6">
                    <a:lumMod val="50000"/>
                  </a:schemeClr>
                </a:solidFill>
              </a:rPr>
              <a:t>evaluaciones de información financiera </a:t>
            </a:r>
            <a:r>
              <a:rPr lang="x-none" sz="1600" dirty="0">
                <a:solidFill>
                  <a:schemeClr val="accent6">
                    <a:lumMod val="50000"/>
                  </a:schemeClr>
                </a:solidFill>
              </a:rPr>
              <a:t>realizadas mediante el análisis de las relaciones que razonablemente quepa suponer que existan entre datos financieros y no financieros. Los procedimientos analíticos también incluyen, si es necesario, la investigación de variaciones o de relaciones identificadas que resultan incongruentes con otra información relevante o que difieren de los valores esperados en un importe significativo. </a:t>
            </a:r>
          </a:p>
        </p:txBody>
      </p:sp>
    </p:spTree>
    <p:extLst>
      <p:ext uri="{BB962C8B-B14F-4D97-AF65-F5344CB8AC3E}">
        <p14:creationId xmlns:p14="http://schemas.microsoft.com/office/powerpoint/2010/main" val="4171062454"/>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102</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2.5 Técnicas y procedimientos de auditoría</a:t>
            </a:r>
            <a:endParaRPr lang="es-MX" sz="1800" dirty="0">
              <a:latin typeface="Arial" panose="020B0604020202020204" pitchFamily="34" charset="0"/>
              <a:cs typeface="Arial" panose="020B0604020202020204" pitchFamily="34" charset="0"/>
            </a:endParaRPr>
          </a:p>
        </p:txBody>
      </p:sp>
      <p:sp>
        <p:nvSpPr>
          <p:cNvPr id="7" name="Rectangle 1026"/>
          <p:cNvSpPr>
            <a:spLocks noChangeArrowheads="1"/>
          </p:cNvSpPr>
          <p:nvPr/>
        </p:nvSpPr>
        <p:spPr bwMode="auto">
          <a:xfrm>
            <a:off x="827584" y="1340768"/>
            <a:ext cx="7776864" cy="5364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ts val="600"/>
              </a:spcBef>
              <a:spcAft>
                <a:spcPts val="600"/>
              </a:spcAft>
            </a:pPr>
            <a:r>
              <a:rPr lang="x-none" sz="1600" b="1" dirty="0">
                <a:solidFill>
                  <a:schemeClr val="accent6">
                    <a:lumMod val="50000"/>
                  </a:schemeClr>
                </a:solidFill>
              </a:rPr>
              <a:t>- Indagación. </a:t>
            </a:r>
            <a:endParaRPr lang="x-none" sz="1600" dirty="0">
              <a:solidFill>
                <a:schemeClr val="accent6">
                  <a:lumMod val="50000"/>
                </a:schemeClr>
              </a:solidFill>
            </a:endParaRPr>
          </a:p>
          <a:p>
            <a:pPr algn="just">
              <a:spcBef>
                <a:spcPts val="600"/>
              </a:spcBef>
              <a:spcAft>
                <a:spcPts val="600"/>
              </a:spcAft>
            </a:pPr>
            <a:r>
              <a:rPr lang="x-none" sz="1600" dirty="0">
                <a:solidFill>
                  <a:schemeClr val="accent6">
                    <a:lumMod val="50000"/>
                  </a:schemeClr>
                </a:solidFill>
              </a:rPr>
              <a:t>La indagación consiste en la </a:t>
            </a:r>
            <a:r>
              <a:rPr lang="x-none" sz="1600" u="sng" dirty="0">
                <a:solidFill>
                  <a:schemeClr val="accent6">
                    <a:lumMod val="50000"/>
                  </a:schemeClr>
                </a:solidFill>
              </a:rPr>
              <a:t>búsqueda de información, financiera o no financiera, a través de personas bien informadas </a:t>
            </a:r>
            <a:r>
              <a:rPr lang="x-none" sz="1600" dirty="0">
                <a:solidFill>
                  <a:schemeClr val="accent6">
                    <a:lumMod val="50000"/>
                  </a:schemeClr>
                </a:solidFill>
              </a:rPr>
              <a:t>tanto de dentro como de fuera de la entidad. La indagación se utiliza de forma extensiva a lo largo de la auditoría y adicionalmente a otros procedimientos de auditoría. Las indagaciones pueden variar desde la indagación formal planeada por escrito hasta la indagación verbal informal. La evaluación de las respuestas obtenidas es parte integrante del proceso de indagación. </a:t>
            </a:r>
          </a:p>
          <a:p>
            <a:pPr algn="just">
              <a:spcBef>
                <a:spcPts val="600"/>
              </a:spcBef>
              <a:spcAft>
                <a:spcPts val="600"/>
              </a:spcAft>
            </a:pPr>
            <a:r>
              <a:rPr lang="x-none" sz="1600" dirty="0">
                <a:solidFill>
                  <a:schemeClr val="accent6">
                    <a:lumMod val="50000"/>
                  </a:schemeClr>
                </a:solidFill>
              </a:rPr>
              <a:t>Las respuestas a las indagaciones pueden proporcionar al auditor información que no poseía previamente o evidencia de auditoría corroborativa. Por el contrario, las respuestas podrían proporcionar información que difiera significativamente de otra información que el auditor haya obtenido; por ejemplo, información relativa a la posibilidad de que la dirección eluda los controles. En algunos casos, las respuestas a las indagaciones constituyen una base para que el auditor modifique o aplique procedimientos de auditoría adicionales. </a:t>
            </a:r>
          </a:p>
        </p:txBody>
      </p:sp>
    </p:spTree>
    <p:extLst>
      <p:ext uri="{BB962C8B-B14F-4D97-AF65-F5344CB8AC3E}">
        <p14:creationId xmlns:p14="http://schemas.microsoft.com/office/powerpoint/2010/main" val="356715036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11</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2.1 Normas de Ética</a:t>
            </a:r>
            <a:endParaRPr lang="es-MX" sz="1800"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680008245"/>
              </p:ext>
            </p:extLst>
          </p:nvPr>
        </p:nvGraphicFramePr>
        <p:xfrm>
          <a:off x="755576" y="1056547"/>
          <a:ext cx="7777653" cy="5430520"/>
        </p:xfrm>
        <a:graphic>
          <a:graphicData uri="http://schemas.openxmlformats.org/drawingml/2006/table">
            <a:tbl>
              <a:tblPr firstRow="1" bandRow="1">
                <a:tableStyleId>{5C22544A-7EE6-4342-B048-85BDC9FD1C3A}</a:tableStyleId>
              </a:tblPr>
              <a:tblGrid>
                <a:gridCol w="1945005">
                  <a:extLst>
                    <a:ext uri="{9D8B030D-6E8A-4147-A177-3AD203B41FA5}">
                      <a16:colId xmlns:a16="http://schemas.microsoft.com/office/drawing/2014/main" val="20000"/>
                    </a:ext>
                  </a:extLst>
                </a:gridCol>
                <a:gridCol w="5832648">
                  <a:extLst>
                    <a:ext uri="{9D8B030D-6E8A-4147-A177-3AD203B41FA5}">
                      <a16:colId xmlns:a16="http://schemas.microsoft.com/office/drawing/2014/main" val="20001"/>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x-none" sz="1600" b="1" dirty="0">
                          <a:solidFill>
                            <a:schemeClr val="tx1"/>
                          </a:solidFill>
                        </a:rPr>
                        <a:t>Principio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x-none" sz="1600" b="1" dirty="0">
                          <a:solidFill>
                            <a:schemeClr val="tx1"/>
                          </a:solidFill>
                        </a:rPr>
                        <a:t>Concepto</a:t>
                      </a:r>
                    </a:p>
                  </a:txBody>
                  <a:tcPr/>
                </a:tc>
                <a:extLst>
                  <a:ext uri="{0D108BD9-81ED-4DB2-BD59-A6C34878D82A}">
                    <a16:rowId xmlns:a16="http://schemas.microsoft.com/office/drawing/2014/main" val="10000"/>
                  </a:ext>
                </a:extLst>
              </a:tr>
              <a:tr h="370840">
                <a:tc>
                  <a:txBody>
                    <a:bodyPr/>
                    <a:lstStyle/>
                    <a:p>
                      <a:pPr marL="0" algn="l" defTabSz="914400" rtl="0" eaLnBrk="1" latinLnBrk="0" hangingPunct="1"/>
                      <a:r>
                        <a:rPr lang="x-none" sz="1600" b="1" i="0" u="none" strike="noStrike" kern="1200" baseline="0" dirty="0">
                          <a:solidFill>
                            <a:schemeClr val="dk1"/>
                          </a:solidFill>
                          <a:latin typeface="+mn-lt"/>
                          <a:ea typeface="+mn-ea"/>
                          <a:cs typeface="+mn-cs"/>
                        </a:rPr>
                        <a:t>1. Integridad </a:t>
                      </a:r>
                    </a:p>
                  </a:txBody>
                  <a:tcPr/>
                </a:tc>
                <a:tc>
                  <a:txBody>
                    <a:bodyPr/>
                    <a:lstStyle/>
                    <a:p>
                      <a:pPr marL="0" algn="just" defTabSz="914400" rtl="0" eaLnBrk="1" latinLnBrk="0" hangingPunct="1"/>
                      <a:r>
                        <a:rPr lang="x-none" sz="1400" b="0" i="0" u="none" strike="noStrike" kern="1200" baseline="0" dirty="0">
                          <a:solidFill>
                            <a:schemeClr val="dk1"/>
                          </a:solidFill>
                          <a:latin typeface="+mn-lt"/>
                          <a:ea typeface="+mn-ea"/>
                          <a:cs typeface="+mn-cs"/>
                        </a:rPr>
                        <a:t>La integridad es la base que establece la </a:t>
                      </a:r>
                      <a:r>
                        <a:rPr lang="x-none" sz="1400" b="0" i="0" u="sng" strike="noStrike" kern="1200" baseline="0" dirty="0">
                          <a:solidFill>
                            <a:schemeClr val="dk1"/>
                          </a:solidFill>
                          <a:latin typeface="+mn-lt"/>
                          <a:ea typeface="+mn-ea"/>
                          <a:cs typeface="+mn-cs"/>
                        </a:rPr>
                        <a:t>confianza de la ciudadanía </a:t>
                      </a:r>
                      <a:r>
                        <a:rPr lang="x-none" sz="1400" b="0" i="0" u="none" strike="noStrike" kern="1200" baseline="0" dirty="0">
                          <a:solidFill>
                            <a:schemeClr val="dk1"/>
                          </a:solidFill>
                          <a:latin typeface="+mn-lt"/>
                          <a:ea typeface="+mn-ea"/>
                          <a:cs typeface="+mn-cs"/>
                        </a:rPr>
                        <a:t>en el trabajo de la institución. Abarca toda la serie de acciones y actitudes que posibilitan una actuación responsable que distingue lo legal, lo justo, lo honesto y lo apropiado de lo que no lo es. </a:t>
                      </a:r>
                    </a:p>
                  </a:txBody>
                  <a:tcPr anchor="ctr"/>
                </a:tc>
                <a:extLst>
                  <a:ext uri="{0D108BD9-81ED-4DB2-BD59-A6C34878D82A}">
                    <a16:rowId xmlns:a16="http://schemas.microsoft.com/office/drawing/2014/main" val="10001"/>
                  </a:ext>
                </a:extLst>
              </a:tr>
              <a:tr h="370840">
                <a:tc>
                  <a:txBody>
                    <a:bodyPr/>
                    <a:lstStyle/>
                    <a:p>
                      <a:r>
                        <a:rPr lang="x-none" sz="1600" b="1" i="0" u="none" strike="noStrike" kern="1200" baseline="0" dirty="0">
                          <a:solidFill>
                            <a:schemeClr val="dk1"/>
                          </a:solidFill>
                          <a:latin typeface="+mn-lt"/>
                          <a:ea typeface="+mn-ea"/>
                          <a:cs typeface="+mn-cs"/>
                        </a:rPr>
                        <a:t>2. Independencia </a:t>
                      </a:r>
                      <a:endParaRPr lang="x-none" sz="1600" dirty="0">
                        <a:solidFill>
                          <a:schemeClr val="accent6">
                            <a:lumMod val="50000"/>
                          </a:schemeClr>
                        </a:solidFill>
                      </a:endParaRPr>
                    </a:p>
                  </a:txBody>
                  <a:tcPr/>
                </a:tc>
                <a:tc>
                  <a:txBody>
                    <a:bodyPr/>
                    <a:lstStyle/>
                    <a:p>
                      <a:pPr marL="0" algn="just" defTabSz="914400" rtl="0" eaLnBrk="1" latinLnBrk="0" hangingPunct="1"/>
                      <a:r>
                        <a:rPr lang="x-none" sz="1400" b="0" i="0" u="none" strike="noStrike" kern="1200" baseline="0" dirty="0">
                          <a:solidFill>
                            <a:schemeClr val="dk1"/>
                          </a:solidFill>
                          <a:latin typeface="+mn-lt"/>
                          <a:ea typeface="+mn-ea"/>
                          <a:cs typeface="+mn-cs"/>
                        </a:rPr>
                        <a:t>La independencia significa estar </a:t>
                      </a:r>
                      <a:r>
                        <a:rPr lang="x-none" sz="1400" b="0" i="0" u="sng" strike="noStrike" kern="1200" baseline="0" dirty="0">
                          <a:solidFill>
                            <a:schemeClr val="dk1"/>
                          </a:solidFill>
                          <a:latin typeface="+mn-lt"/>
                          <a:ea typeface="+mn-ea"/>
                          <a:cs typeface="+mn-cs"/>
                        </a:rPr>
                        <a:t>libre de influencias, presiones, simpatías</a:t>
                      </a:r>
                      <a:r>
                        <a:rPr lang="x-none" sz="1400" b="0" i="0" u="none" strike="noStrike" kern="1200" baseline="0" dirty="0">
                          <a:solidFill>
                            <a:schemeClr val="dk1"/>
                          </a:solidFill>
                          <a:latin typeface="+mn-lt"/>
                          <a:ea typeface="+mn-ea"/>
                          <a:cs typeface="+mn-cs"/>
                        </a:rPr>
                        <a:t> o afectos que pongan en riesgo la capacidad del personal fiscalizador para </a:t>
                      </a:r>
                      <a:r>
                        <a:rPr lang="x-none" sz="1400" b="0" i="0" u="sng" strike="noStrike" kern="1200" baseline="0" dirty="0">
                          <a:solidFill>
                            <a:schemeClr val="dk1"/>
                          </a:solidFill>
                          <a:latin typeface="+mn-lt"/>
                          <a:ea typeface="+mn-ea"/>
                          <a:cs typeface="+mn-cs"/>
                        </a:rPr>
                        <a:t>cumplir sus responsabilidades de manera neutral y equilibrada</a:t>
                      </a:r>
                      <a:r>
                        <a:rPr lang="x-none" sz="1400" b="0" i="0" u="none" strike="noStrike" kern="1200" baseline="0" dirty="0">
                          <a:solidFill>
                            <a:schemeClr val="dk1"/>
                          </a:solidFill>
                          <a:latin typeface="+mn-lt"/>
                          <a:ea typeface="+mn-ea"/>
                          <a:cs typeface="+mn-cs"/>
                        </a:rPr>
                        <a:t>, por lo que debe vigilar que no existan intereses que disminuyan su actuación independiente, profesional y técnica ante los entes a los que audita. </a:t>
                      </a:r>
                    </a:p>
                  </a:txBody>
                  <a:tcPr anchor="ctr"/>
                </a:tc>
                <a:extLst>
                  <a:ext uri="{0D108BD9-81ED-4DB2-BD59-A6C34878D82A}">
                    <a16:rowId xmlns:a16="http://schemas.microsoft.com/office/drawing/2014/main" val="10002"/>
                  </a:ext>
                </a:extLst>
              </a:tr>
              <a:tr h="370840">
                <a:tc>
                  <a:txBody>
                    <a:bodyPr/>
                    <a:lstStyle/>
                    <a:p>
                      <a:r>
                        <a:rPr lang="x-none" sz="1600" b="1" i="0" u="none" strike="noStrike" kern="1200" baseline="0" dirty="0">
                          <a:solidFill>
                            <a:schemeClr val="dk1"/>
                          </a:solidFill>
                          <a:latin typeface="+mn-lt"/>
                          <a:ea typeface="+mn-ea"/>
                          <a:cs typeface="+mn-cs"/>
                        </a:rPr>
                        <a:t>3. Objetividad</a:t>
                      </a:r>
                      <a:endParaRPr lang="x-none" sz="1600" dirty="0">
                        <a:solidFill>
                          <a:schemeClr val="accent6">
                            <a:lumMod val="50000"/>
                          </a:schemeClr>
                        </a:solidFill>
                      </a:endParaRPr>
                    </a:p>
                  </a:txBody>
                  <a:tcPr/>
                </a:tc>
                <a:tc>
                  <a:txBody>
                    <a:bodyPr/>
                    <a:lstStyle/>
                    <a:p>
                      <a:pPr marL="0" algn="just" defTabSz="914400" rtl="0" eaLnBrk="1" latinLnBrk="0" hangingPunct="1"/>
                      <a:r>
                        <a:rPr lang="x-none" sz="1400" b="0" i="0" u="none" strike="noStrike" kern="1200" baseline="0" dirty="0">
                          <a:solidFill>
                            <a:schemeClr val="dk1"/>
                          </a:solidFill>
                          <a:latin typeface="+mn-lt"/>
                          <a:ea typeface="+mn-ea"/>
                          <a:cs typeface="+mn-cs"/>
                        </a:rPr>
                        <a:t>La objetividad es una actitud mental que permite </a:t>
                      </a:r>
                      <a:r>
                        <a:rPr lang="x-none" sz="1400" b="0" i="0" u="sng" strike="noStrike" kern="1200" baseline="0" dirty="0">
                          <a:solidFill>
                            <a:schemeClr val="dk1"/>
                          </a:solidFill>
                          <a:latin typeface="+mn-lt"/>
                          <a:ea typeface="+mn-ea"/>
                          <a:cs typeface="+mn-cs"/>
                        </a:rPr>
                        <a:t>cumplir con el deber </a:t>
                      </a:r>
                      <a:r>
                        <a:rPr lang="x-none" sz="1400" b="0" i="0" u="none" strike="noStrike" kern="1200" baseline="0" dirty="0">
                          <a:solidFill>
                            <a:schemeClr val="dk1"/>
                          </a:solidFill>
                          <a:latin typeface="+mn-lt"/>
                          <a:ea typeface="+mn-ea"/>
                          <a:cs typeface="+mn-cs"/>
                        </a:rPr>
                        <a:t>sin subordinar el juicio propio a criterios ajenos a las labores emprendidas, por lo que las opiniones a las que llegue el personal de los organismos fiscalizadores deberán sustentarse solo en </a:t>
                      </a:r>
                      <a:r>
                        <a:rPr lang="x-none" sz="1400" b="0" i="0" u="sng" strike="noStrike" kern="1200" baseline="0" dirty="0">
                          <a:solidFill>
                            <a:schemeClr val="dk1"/>
                          </a:solidFill>
                          <a:latin typeface="+mn-lt"/>
                          <a:ea typeface="+mn-ea"/>
                          <a:cs typeface="+mn-cs"/>
                        </a:rPr>
                        <a:t>evidencia pertinente, relevante y suficiente</a:t>
                      </a:r>
                      <a:r>
                        <a:rPr lang="x-none" sz="1400" b="0" i="0" u="none" strike="noStrike" kern="1200" baseline="0" dirty="0">
                          <a:solidFill>
                            <a:schemeClr val="dk1"/>
                          </a:solidFill>
                          <a:latin typeface="+mn-lt"/>
                          <a:ea typeface="+mn-ea"/>
                          <a:cs typeface="+mn-cs"/>
                        </a:rPr>
                        <a:t>, la cual se ha valorado y comunicado de manera equilibrada. </a:t>
                      </a:r>
                    </a:p>
                  </a:txBody>
                  <a:tcPr anchor="ctr"/>
                </a:tc>
                <a:extLst>
                  <a:ext uri="{0D108BD9-81ED-4DB2-BD59-A6C34878D82A}">
                    <a16:rowId xmlns:a16="http://schemas.microsoft.com/office/drawing/2014/main" val="10003"/>
                  </a:ext>
                </a:extLst>
              </a:tr>
              <a:tr h="370840">
                <a:tc>
                  <a:txBody>
                    <a:bodyPr/>
                    <a:lstStyle/>
                    <a:p>
                      <a:r>
                        <a:rPr lang="x-none" sz="1600" b="1" i="0" u="none" strike="noStrike" kern="1200" baseline="0" dirty="0">
                          <a:solidFill>
                            <a:schemeClr val="dk1"/>
                          </a:solidFill>
                          <a:latin typeface="+mn-lt"/>
                          <a:ea typeface="+mn-ea"/>
                          <a:cs typeface="+mn-cs"/>
                        </a:rPr>
                        <a:t>4. Imparcialidad </a:t>
                      </a:r>
                      <a:endParaRPr lang="x-none" sz="1600" dirty="0">
                        <a:solidFill>
                          <a:srgbClr val="FF0000"/>
                        </a:solidFill>
                      </a:endParaRPr>
                    </a:p>
                  </a:txBody>
                  <a:tcPr/>
                </a:tc>
                <a:tc>
                  <a:txBody>
                    <a:bodyPr/>
                    <a:lstStyle/>
                    <a:p>
                      <a:pPr marL="0" algn="just" defTabSz="914400" rtl="0" eaLnBrk="1" latinLnBrk="0" hangingPunct="1"/>
                      <a:r>
                        <a:rPr lang="x-none" sz="1400" b="0" i="0" u="none" strike="noStrike" kern="1200" baseline="0" dirty="0">
                          <a:solidFill>
                            <a:schemeClr val="dk1"/>
                          </a:solidFill>
                          <a:latin typeface="+mn-lt"/>
                          <a:ea typeface="+mn-ea"/>
                          <a:cs typeface="+mn-cs"/>
                        </a:rPr>
                        <a:t>La imparcialidad es el elemento crítico de la </a:t>
                      </a:r>
                      <a:r>
                        <a:rPr lang="x-none" sz="1400" b="0" i="0" u="sng" strike="noStrike" kern="1200" baseline="0" dirty="0">
                          <a:solidFill>
                            <a:schemeClr val="dk1"/>
                          </a:solidFill>
                          <a:latin typeface="+mn-lt"/>
                          <a:ea typeface="+mn-ea"/>
                          <a:cs typeface="+mn-cs"/>
                        </a:rPr>
                        <a:t>equidad</a:t>
                      </a:r>
                      <a:r>
                        <a:rPr lang="x-none" sz="1400" b="0" i="0" u="none" strike="noStrike" kern="1200" baseline="0" dirty="0">
                          <a:solidFill>
                            <a:schemeClr val="dk1"/>
                          </a:solidFill>
                          <a:latin typeface="+mn-lt"/>
                          <a:ea typeface="+mn-ea"/>
                          <a:cs typeface="+mn-cs"/>
                        </a:rPr>
                        <a:t> en una sociedad democrática e implica una auto-disciplina que debe ejercerse con profesionalismo y convicción. La imparcialidad implica dar a todos los sujetos el </a:t>
                      </a:r>
                      <a:r>
                        <a:rPr lang="x-none" sz="1400" b="0" i="0" u="sng" strike="noStrike" kern="1200" baseline="0" dirty="0">
                          <a:solidFill>
                            <a:schemeClr val="dk1"/>
                          </a:solidFill>
                          <a:latin typeface="+mn-lt"/>
                          <a:ea typeface="+mn-ea"/>
                          <a:cs typeface="+mn-cs"/>
                        </a:rPr>
                        <a:t>mismo trato </a:t>
                      </a:r>
                      <a:r>
                        <a:rPr lang="x-none" sz="1400" b="0" i="0" u="none" strike="noStrike" kern="1200" baseline="0" dirty="0">
                          <a:solidFill>
                            <a:schemeClr val="dk1"/>
                          </a:solidFill>
                          <a:latin typeface="+mn-lt"/>
                          <a:ea typeface="+mn-ea"/>
                          <a:cs typeface="+mn-cs"/>
                        </a:rPr>
                        <a:t>si se encuentran en las mismas circunstancias, sin permitir la injerencia de prejuicios o preferencias personales en la elaboración de un dictamen u opinión.</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3181268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12</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2.1 Normas de Ética</a:t>
            </a:r>
            <a:endParaRPr lang="es-MX" sz="1800"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473062153"/>
              </p:ext>
            </p:extLst>
          </p:nvPr>
        </p:nvGraphicFramePr>
        <p:xfrm>
          <a:off x="755576" y="1056547"/>
          <a:ext cx="8301528" cy="3327400"/>
        </p:xfrm>
        <a:graphic>
          <a:graphicData uri="http://schemas.openxmlformats.org/drawingml/2006/table">
            <a:tbl>
              <a:tblPr firstRow="1" bandRow="1">
                <a:tableStyleId>{5C22544A-7EE6-4342-B048-85BDC9FD1C3A}</a:tableStyleId>
              </a:tblPr>
              <a:tblGrid>
                <a:gridCol w="2468880">
                  <a:extLst>
                    <a:ext uri="{9D8B030D-6E8A-4147-A177-3AD203B41FA5}">
                      <a16:colId xmlns:a16="http://schemas.microsoft.com/office/drawing/2014/main" val="20000"/>
                    </a:ext>
                  </a:extLst>
                </a:gridCol>
                <a:gridCol w="5832648">
                  <a:extLst>
                    <a:ext uri="{9D8B030D-6E8A-4147-A177-3AD203B41FA5}">
                      <a16:colId xmlns:a16="http://schemas.microsoft.com/office/drawing/2014/main" val="20001"/>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x-none" sz="1600" b="1" dirty="0">
                          <a:solidFill>
                            <a:schemeClr val="tx1"/>
                          </a:solidFill>
                        </a:rPr>
                        <a:t>Principio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x-none" sz="1600" b="1" dirty="0">
                          <a:solidFill>
                            <a:schemeClr val="tx1"/>
                          </a:solidFill>
                        </a:rPr>
                        <a:t>Concepto</a:t>
                      </a:r>
                    </a:p>
                  </a:txBody>
                  <a:tcPr/>
                </a:tc>
                <a:extLst>
                  <a:ext uri="{0D108BD9-81ED-4DB2-BD59-A6C34878D82A}">
                    <a16:rowId xmlns:a16="http://schemas.microsoft.com/office/drawing/2014/main" val="10000"/>
                  </a:ext>
                </a:extLst>
              </a:tr>
              <a:tr h="370840">
                <a:tc>
                  <a:txBody>
                    <a:bodyPr/>
                    <a:lstStyle/>
                    <a:p>
                      <a:pPr marL="0" algn="l" defTabSz="914400" rtl="0" eaLnBrk="1" latinLnBrk="0" hangingPunct="1"/>
                      <a:r>
                        <a:rPr lang="x-none" sz="1600" b="1" i="0" u="none" strike="noStrike" kern="1200" baseline="0" dirty="0">
                          <a:solidFill>
                            <a:schemeClr val="dk1"/>
                          </a:solidFill>
                          <a:latin typeface="+mn-lt"/>
                          <a:ea typeface="+mn-ea"/>
                          <a:cs typeface="+mn-cs"/>
                        </a:rPr>
                        <a:t>5. Confidencialidad. </a:t>
                      </a:r>
                    </a:p>
                  </a:txBody>
                  <a:tcPr/>
                </a:tc>
                <a:tc>
                  <a:txBody>
                    <a:bodyPr/>
                    <a:lstStyle/>
                    <a:p>
                      <a:pPr marL="0" algn="just" defTabSz="914400" rtl="0" eaLnBrk="1" latinLnBrk="0" hangingPunct="1"/>
                      <a:r>
                        <a:rPr lang="x-none" sz="1400" b="0" i="0" u="none" strike="noStrike" kern="1200" baseline="0" dirty="0">
                          <a:solidFill>
                            <a:schemeClr val="dk1"/>
                          </a:solidFill>
                          <a:latin typeface="+mn-lt"/>
                          <a:ea typeface="+mn-ea"/>
                          <a:cs typeface="+mn-cs"/>
                        </a:rPr>
                        <a:t>La confidencialidad consiste en mantener una estricta </a:t>
                      </a:r>
                      <a:r>
                        <a:rPr lang="x-none" sz="1400" b="0" i="0" u="sng" strike="noStrike" kern="1200" baseline="0" dirty="0">
                          <a:solidFill>
                            <a:schemeClr val="dk1"/>
                          </a:solidFill>
                          <a:latin typeface="+mn-lt"/>
                          <a:ea typeface="+mn-ea"/>
                          <a:cs typeface="+mn-cs"/>
                        </a:rPr>
                        <a:t>reserva de la información </a:t>
                      </a:r>
                      <a:r>
                        <a:rPr lang="x-none" sz="1400" b="0" i="0" u="none" strike="noStrike" kern="1200" baseline="0" dirty="0">
                          <a:solidFill>
                            <a:schemeClr val="dk1"/>
                          </a:solidFill>
                          <a:latin typeface="+mn-lt"/>
                          <a:ea typeface="+mn-ea"/>
                          <a:cs typeface="+mn-cs"/>
                        </a:rPr>
                        <a:t>obtenida durante la ejecución de las auditorías, de los resultados y su seguimiento. </a:t>
                      </a:r>
                    </a:p>
                    <a:p>
                      <a:pPr marL="0" algn="just" defTabSz="914400" rtl="0" eaLnBrk="1" latinLnBrk="0" hangingPunct="1"/>
                      <a:endParaRPr lang="x-none" sz="1400" b="0" i="0" u="none" strike="noStrike" kern="1200" baseline="0" dirty="0">
                        <a:solidFill>
                          <a:schemeClr val="dk1"/>
                        </a:solidFill>
                        <a:latin typeface="+mn-lt"/>
                        <a:ea typeface="+mn-ea"/>
                        <a:cs typeface="+mn-cs"/>
                      </a:endParaRPr>
                    </a:p>
                  </a:txBody>
                  <a:tcPr anchor="ctr"/>
                </a:tc>
                <a:extLst>
                  <a:ext uri="{0D108BD9-81ED-4DB2-BD59-A6C34878D82A}">
                    <a16:rowId xmlns:a16="http://schemas.microsoft.com/office/drawing/2014/main" val="10001"/>
                  </a:ext>
                </a:extLst>
              </a:tr>
              <a:tr h="370840">
                <a:tc>
                  <a:txBody>
                    <a:bodyPr/>
                    <a:lstStyle/>
                    <a:p>
                      <a:r>
                        <a:rPr lang="x-none" sz="1600" b="1" i="0" u="none" strike="noStrike" kern="1200" baseline="0" dirty="0">
                          <a:solidFill>
                            <a:schemeClr val="dk1"/>
                          </a:solidFill>
                          <a:latin typeface="+mn-lt"/>
                          <a:ea typeface="+mn-ea"/>
                          <a:cs typeface="+mn-cs"/>
                        </a:rPr>
                        <a:t>6. Competencia técnica y profesional. </a:t>
                      </a:r>
                      <a:endParaRPr lang="x-none" sz="1600" dirty="0">
                        <a:solidFill>
                          <a:schemeClr val="accent6">
                            <a:lumMod val="50000"/>
                          </a:schemeClr>
                        </a:solidFill>
                      </a:endParaRPr>
                    </a:p>
                  </a:txBody>
                  <a:tcPr/>
                </a:tc>
                <a:tc>
                  <a:txBody>
                    <a:bodyPr/>
                    <a:lstStyle/>
                    <a:p>
                      <a:pPr marL="0" algn="just" defTabSz="914400" rtl="0" eaLnBrk="1" latinLnBrk="0" hangingPunct="1"/>
                      <a:r>
                        <a:rPr lang="x-none" sz="1400" b="0" i="0" u="none" strike="noStrike" kern="1200" baseline="0" dirty="0">
                          <a:solidFill>
                            <a:schemeClr val="dk1"/>
                          </a:solidFill>
                          <a:latin typeface="+mn-lt"/>
                          <a:ea typeface="+mn-ea"/>
                          <a:cs typeface="+mn-cs"/>
                        </a:rPr>
                        <a:t>La </a:t>
                      </a:r>
                      <a:r>
                        <a:rPr lang="x-none" sz="1400" b="0" i="0" u="sng" strike="noStrike" kern="1200" baseline="0" dirty="0">
                          <a:solidFill>
                            <a:schemeClr val="dk1"/>
                          </a:solidFill>
                          <a:latin typeface="+mn-lt"/>
                          <a:ea typeface="+mn-ea"/>
                          <a:cs typeface="+mn-cs"/>
                        </a:rPr>
                        <a:t>auditoría gubernamental es una actividad </a:t>
                      </a:r>
                      <a:r>
                        <a:rPr lang="x-none" sz="1400" b="0" i="0" u="none" strike="noStrike" kern="1200" baseline="0" dirty="0">
                          <a:solidFill>
                            <a:schemeClr val="dk1"/>
                          </a:solidFill>
                          <a:latin typeface="+mn-lt"/>
                          <a:ea typeface="+mn-ea"/>
                          <a:cs typeface="+mn-cs"/>
                        </a:rPr>
                        <a:t>altamente </a:t>
                      </a:r>
                      <a:r>
                        <a:rPr lang="x-none" sz="1400" b="0" i="0" u="sng" strike="noStrike" kern="1200" baseline="0" dirty="0">
                          <a:solidFill>
                            <a:schemeClr val="dk1"/>
                          </a:solidFill>
                          <a:latin typeface="+mn-lt"/>
                          <a:ea typeface="+mn-ea"/>
                          <a:cs typeface="+mn-cs"/>
                        </a:rPr>
                        <a:t>especializada y multidisciplinaria,</a:t>
                      </a:r>
                      <a:r>
                        <a:rPr lang="x-none" sz="1400" b="0" i="0" u="none" strike="noStrike" kern="1200" baseline="0" dirty="0">
                          <a:solidFill>
                            <a:schemeClr val="dk1"/>
                          </a:solidFill>
                          <a:latin typeface="+mn-lt"/>
                          <a:ea typeface="+mn-ea"/>
                          <a:cs typeface="+mn-cs"/>
                        </a:rPr>
                        <a:t> que requiere de competencias específicas. Por esa razón, el personal de los organismos fiscalizadores tiene el deber ético y profesional de contar con los conocimientos, aptitudes y habilidades necesarios para llevar a cabo sus responsabilidades individuales; asimismo, dichos organismos fiscalizadores tienen la obligación de promover y facilitar al personal fiscalizador la adquisición de conocimientos mediante capacitación continua. </a:t>
                      </a:r>
                    </a:p>
                    <a:p>
                      <a:pPr marL="0" algn="just" defTabSz="914400" rtl="0" eaLnBrk="1" latinLnBrk="0" hangingPunct="1"/>
                      <a:endParaRPr lang="x-none" sz="1400" b="0" i="0" u="none" strike="noStrike" kern="1200" baseline="0" dirty="0">
                        <a:solidFill>
                          <a:schemeClr val="dk1"/>
                        </a:solidFill>
                        <a:latin typeface="+mn-lt"/>
                        <a:ea typeface="+mn-ea"/>
                        <a:cs typeface="+mn-cs"/>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5822102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13</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2.1 Normas de Ética</a:t>
            </a:r>
            <a:endParaRPr lang="es-MX" sz="1800" dirty="0">
              <a:latin typeface="Arial" panose="020B0604020202020204" pitchFamily="34" charset="0"/>
              <a:cs typeface="Arial" panose="020B0604020202020204" pitchFamily="34" charset="0"/>
            </a:endParaRPr>
          </a:p>
        </p:txBody>
      </p:sp>
      <p:sp>
        <p:nvSpPr>
          <p:cNvPr id="7" name="Rectangle 1026"/>
          <p:cNvSpPr>
            <a:spLocks noChangeArrowheads="1"/>
          </p:cNvSpPr>
          <p:nvPr/>
        </p:nvSpPr>
        <p:spPr bwMode="auto">
          <a:xfrm>
            <a:off x="827584" y="1484784"/>
            <a:ext cx="7776864" cy="411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ts val="1200"/>
              </a:spcBef>
              <a:spcAft>
                <a:spcPts val="1200"/>
              </a:spcAft>
            </a:pPr>
            <a:r>
              <a:rPr lang="x-none" sz="2000" dirty="0">
                <a:solidFill>
                  <a:schemeClr val="accent6">
                    <a:lumMod val="50000"/>
                  </a:schemeClr>
                </a:solidFill>
              </a:rPr>
              <a:t>La aplicación de estos principios y valores sustentan los siguientes </a:t>
            </a:r>
            <a:r>
              <a:rPr lang="x-none" sz="2000" u="sng" dirty="0">
                <a:solidFill>
                  <a:schemeClr val="accent6">
                    <a:lumMod val="50000"/>
                  </a:schemeClr>
                </a:solidFill>
              </a:rPr>
              <a:t>compromisos institucionales</a:t>
            </a:r>
            <a:r>
              <a:rPr lang="x-none" sz="2000" dirty="0">
                <a:solidFill>
                  <a:schemeClr val="accent6">
                    <a:lumMod val="50000"/>
                  </a:schemeClr>
                </a:solidFill>
              </a:rPr>
              <a:t>:</a:t>
            </a:r>
          </a:p>
          <a:p>
            <a:pPr algn="just">
              <a:spcBef>
                <a:spcPts val="1200"/>
              </a:spcBef>
              <a:spcAft>
                <a:spcPts val="1200"/>
              </a:spcAft>
            </a:pPr>
            <a:r>
              <a:rPr lang="x-none" sz="2000" dirty="0">
                <a:solidFill>
                  <a:schemeClr val="accent6">
                    <a:lumMod val="50000"/>
                  </a:schemeClr>
                </a:solidFill>
              </a:rPr>
              <a:t>• Ejercer su </a:t>
            </a:r>
            <a:r>
              <a:rPr lang="x-none" sz="2000" u="sng" dirty="0">
                <a:solidFill>
                  <a:schemeClr val="accent6">
                    <a:lumMod val="50000"/>
                  </a:schemeClr>
                </a:solidFill>
              </a:rPr>
              <a:t>autonomía técnica y de gestión </a:t>
            </a:r>
            <a:r>
              <a:rPr lang="x-none" sz="2000" dirty="0">
                <a:solidFill>
                  <a:schemeClr val="accent6">
                    <a:lumMod val="50000"/>
                  </a:schemeClr>
                </a:solidFill>
              </a:rPr>
              <a:t>con responsabilidad, profesionalismo, visión estratégica y capacidad auditora. </a:t>
            </a:r>
          </a:p>
          <a:p>
            <a:pPr algn="just">
              <a:spcBef>
                <a:spcPts val="1200"/>
              </a:spcBef>
              <a:spcAft>
                <a:spcPts val="1200"/>
              </a:spcAft>
            </a:pPr>
            <a:r>
              <a:rPr lang="x-none" sz="2000" dirty="0">
                <a:solidFill>
                  <a:schemeClr val="accent6">
                    <a:lumMod val="50000"/>
                  </a:schemeClr>
                </a:solidFill>
              </a:rPr>
              <a:t>• Impulsar la </a:t>
            </a:r>
            <a:r>
              <a:rPr lang="x-none" sz="2000" u="sng" dirty="0">
                <a:solidFill>
                  <a:schemeClr val="accent6">
                    <a:lumMod val="50000"/>
                  </a:schemeClr>
                </a:solidFill>
              </a:rPr>
              <a:t>cultura de la rendición de cuentas </a:t>
            </a:r>
            <a:r>
              <a:rPr lang="x-none" sz="2000" dirty="0">
                <a:solidFill>
                  <a:schemeClr val="accent6">
                    <a:lumMod val="50000"/>
                  </a:schemeClr>
                </a:solidFill>
              </a:rPr>
              <a:t>en la gestión gubernamental, con una actitud constructiva, sin incurrir en actitudes prepotentes u hostiles hacia los entes fiscalizados. </a:t>
            </a:r>
          </a:p>
          <a:p>
            <a:pPr algn="just">
              <a:spcBef>
                <a:spcPts val="1200"/>
              </a:spcBef>
              <a:spcAft>
                <a:spcPts val="1200"/>
              </a:spcAft>
            </a:pPr>
            <a:r>
              <a:rPr lang="x-none" sz="2000" dirty="0">
                <a:solidFill>
                  <a:schemeClr val="accent6">
                    <a:lumMod val="50000"/>
                  </a:schemeClr>
                </a:solidFill>
              </a:rPr>
              <a:t>• </a:t>
            </a:r>
            <a:r>
              <a:rPr lang="x-none" sz="2000" u="sng" dirty="0">
                <a:solidFill>
                  <a:schemeClr val="accent6">
                    <a:lumMod val="50000"/>
                  </a:schemeClr>
                </a:solidFill>
              </a:rPr>
              <a:t>Predicar con el ejemplo</a:t>
            </a:r>
            <a:r>
              <a:rPr lang="x-none" sz="2000" dirty="0">
                <a:solidFill>
                  <a:schemeClr val="accent6">
                    <a:lumMod val="50000"/>
                  </a:schemeClr>
                </a:solidFill>
              </a:rPr>
              <a:t>, mediante la utilización honrada, racional y clara de los recursos que le sean asignados.</a:t>
            </a:r>
          </a:p>
        </p:txBody>
      </p:sp>
    </p:spTree>
    <p:extLst>
      <p:ext uri="{BB962C8B-B14F-4D97-AF65-F5344CB8AC3E}">
        <p14:creationId xmlns:p14="http://schemas.microsoft.com/office/powerpoint/2010/main" val="374280802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14</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2.1 Normas de Ética</a:t>
            </a:r>
            <a:endParaRPr lang="es-MX" sz="18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rotWithShape="1">
          <a:blip r:embed="rId3" cstate="print"/>
          <a:srcRect l="33397" t="16532" r="37824" b="5747"/>
          <a:stretch/>
        </p:blipFill>
        <p:spPr>
          <a:xfrm>
            <a:off x="395536" y="1055956"/>
            <a:ext cx="3744416" cy="5685412"/>
          </a:xfrm>
          <a:prstGeom prst="rect">
            <a:avLst/>
          </a:prstGeom>
        </p:spPr>
      </p:pic>
      <p:pic>
        <p:nvPicPr>
          <p:cNvPr id="3" name="Imagen 2"/>
          <p:cNvPicPr>
            <a:picLocks noChangeAspect="1"/>
          </p:cNvPicPr>
          <p:nvPr/>
        </p:nvPicPr>
        <p:blipFill rotWithShape="1">
          <a:blip r:embed="rId4" cstate="print"/>
          <a:srcRect l="33397" t="16531" r="37824" b="5703"/>
          <a:stretch/>
        </p:blipFill>
        <p:spPr>
          <a:xfrm>
            <a:off x="4443307" y="1054346"/>
            <a:ext cx="3744416" cy="5688632"/>
          </a:xfrm>
          <a:prstGeom prst="rect">
            <a:avLst/>
          </a:prstGeom>
        </p:spPr>
      </p:pic>
    </p:spTree>
    <p:extLst>
      <p:ext uri="{BB962C8B-B14F-4D97-AF65-F5344CB8AC3E}">
        <p14:creationId xmlns:p14="http://schemas.microsoft.com/office/powerpoint/2010/main" val="106864922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15</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2.1 Normas de Ética</a:t>
            </a:r>
            <a:endParaRPr lang="es-MX" sz="1800" dirty="0">
              <a:latin typeface="Arial" panose="020B0604020202020204" pitchFamily="34" charset="0"/>
              <a:cs typeface="Arial" panose="020B0604020202020204" pitchFamily="34" charset="0"/>
            </a:endParaRPr>
          </a:p>
        </p:txBody>
      </p:sp>
      <p:graphicFrame>
        <p:nvGraphicFramePr>
          <p:cNvPr id="5" name="Diagrama 4">
            <a:extLst>
              <a:ext uri="{FF2B5EF4-FFF2-40B4-BE49-F238E27FC236}">
                <a16:creationId xmlns:a16="http://schemas.microsoft.com/office/drawing/2014/main" id="{860B3B13-F1DA-4222-9F6D-868F0F7C850E}"/>
              </a:ext>
            </a:extLst>
          </p:cNvPr>
          <p:cNvGraphicFramePr/>
          <p:nvPr>
            <p:extLst>
              <p:ext uri="{D42A27DB-BD31-4B8C-83A1-F6EECF244321}">
                <p14:modId xmlns:p14="http://schemas.microsoft.com/office/powerpoint/2010/main" val="4221706118"/>
              </p:ext>
            </p:extLst>
          </p:nvPr>
        </p:nvGraphicFramePr>
        <p:xfrm>
          <a:off x="179512" y="1268760"/>
          <a:ext cx="8642064" cy="4979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1026">
            <a:extLst>
              <a:ext uri="{FF2B5EF4-FFF2-40B4-BE49-F238E27FC236}">
                <a16:creationId xmlns:a16="http://schemas.microsoft.com/office/drawing/2014/main" id="{C0077272-AE90-47E6-81CF-B484D63B774B}"/>
              </a:ext>
            </a:extLst>
          </p:cNvPr>
          <p:cNvSpPr>
            <a:spLocks noChangeArrowheads="1"/>
          </p:cNvSpPr>
          <p:nvPr/>
        </p:nvSpPr>
        <p:spPr bwMode="auto">
          <a:xfrm>
            <a:off x="827584" y="1052736"/>
            <a:ext cx="7776864"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ts val="600"/>
              </a:spcBef>
              <a:spcAft>
                <a:spcPts val="600"/>
              </a:spcAft>
            </a:pPr>
            <a:r>
              <a:rPr lang="x-none" sz="1600" b="1" dirty="0">
                <a:solidFill>
                  <a:schemeClr val="accent6">
                    <a:lumMod val="50000"/>
                  </a:schemeClr>
                </a:solidFill>
              </a:rPr>
              <a:t>Código de Ética de la Administración Pública Federal </a:t>
            </a:r>
            <a:r>
              <a:rPr lang="x-none" sz="1200" dirty="0">
                <a:solidFill>
                  <a:schemeClr val="accent6">
                    <a:lumMod val="50000"/>
                  </a:schemeClr>
                </a:solidFill>
              </a:rPr>
              <a:t>(DOF 8/febrero/2022)*</a:t>
            </a:r>
            <a:endParaRPr lang="x-none" sz="1200" b="1" dirty="0">
              <a:solidFill>
                <a:srgbClr val="96041C"/>
              </a:solidFill>
            </a:endParaRPr>
          </a:p>
        </p:txBody>
      </p:sp>
      <p:sp>
        <p:nvSpPr>
          <p:cNvPr id="9" name="Rectangle 1026">
            <a:extLst>
              <a:ext uri="{FF2B5EF4-FFF2-40B4-BE49-F238E27FC236}">
                <a16:creationId xmlns:a16="http://schemas.microsoft.com/office/drawing/2014/main" id="{1409B7F7-D5AC-4A99-B916-8461B54B2739}"/>
              </a:ext>
            </a:extLst>
          </p:cNvPr>
          <p:cNvSpPr>
            <a:spLocks noChangeArrowheads="1"/>
          </p:cNvSpPr>
          <p:nvPr/>
        </p:nvSpPr>
        <p:spPr bwMode="auto">
          <a:xfrm>
            <a:off x="533400" y="6235824"/>
            <a:ext cx="74229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ts val="600"/>
              </a:spcBef>
              <a:spcAft>
                <a:spcPts val="600"/>
              </a:spcAft>
            </a:pPr>
            <a:r>
              <a:rPr lang="x-none" sz="1200" b="1" dirty="0">
                <a:solidFill>
                  <a:srgbClr val="96041C"/>
                </a:solidFill>
              </a:rPr>
              <a:t>* Abroga ACUERDO por el que se emite el Código de Ética de las personas servidoras públicas del Gobierno Federal (DOF 5/febrero/2019)</a:t>
            </a:r>
          </a:p>
        </p:txBody>
      </p:sp>
    </p:spTree>
    <p:extLst>
      <p:ext uri="{BB962C8B-B14F-4D97-AF65-F5344CB8AC3E}">
        <p14:creationId xmlns:p14="http://schemas.microsoft.com/office/powerpoint/2010/main" val="283150181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solidFill>
                  <a:schemeClr val="accent6">
                    <a:lumMod val="50000"/>
                  </a:schemeClr>
                </a:solidFill>
              </a:rPr>
              <a:pPr/>
              <a:t>16</a:t>
            </a:fld>
            <a:endParaRPr lang="en-US">
              <a:solidFill>
                <a:schemeClr val="accent6">
                  <a:lumMod val="50000"/>
                </a:schemeClr>
              </a:solidFill>
            </a:endParaRPr>
          </a:p>
        </p:txBody>
      </p:sp>
      <p:sp>
        <p:nvSpPr>
          <p:cNvPr id="4102" name="Rectangle 6"/>
          <p:cNvSpPr>
            <a:spLocks noGrp="1" noChangeArrowheads="1"/>
          </p:cNvSpPr>
          <p:nvPr>
            <p:ph type="ctrTitle"/>
          </p:nvPr>
        </p:nvSpPr>
        <p:spPr>
          <a:xfrm>
            <a:off x="533400" y="94495"/>
            <a:ext cx="7924800" cy="720080"/>
          </a:xfrm>
        </p:spPr>
        <p:txBody>
          <a:bodyPr/>
          <a:lstStyle/>
          <a:p>
            <a:r>
              <a:rPr lang="es-MX" sz="1800" dirty="0">
                <a:solidFill>
                  <a:schemeClr val="accent6">
                    <a:lumMod val="50000"/>
                  </a:schemeClr>
                </a:solidFill>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Ética</a:t>
            </a:r>
            <a:endParaRPr lang="es-MX" sz="1800" dirty="0">
              <a:solidFill>
                <a:schemeClr val="accent6">
                  <a:lumMod val="50000"/>
                </a:schemeClr>
              </a:solidFill>
              <a:latin typeface="Arial" panose="020B0604020202020204" pitchFamily="34" charset="0"/>
              <a:cs typeface="Arial" panose="020B0604020202020204" pitchFamily="34" charset="0"/>
            </a:endParaRPr>
          </a:p>
        </p:txBody>
      </p:sp>
      <p:sp>
        <p:nvSpPr>
          <p:cNvPr id="9" name="Text Box 7"/>
          <p:cNvSpPr txBox="1">
            <a:spLocks noChangeArrowheads="1"/>
          </p:cNvSpPr>
          <p:nvPr/>
        </p:nvSpPr>
        <p:spPr bwMode="auto">
          <a:xfrm>
            <a:off x="684213" y="1569289"/>
            <a:ext cx="18002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spcBef>
                <a:spcPct val="50000"/>
              </a:spcBef>
              <a:buClrTx/>
              <a:buFontTx/>
              <a:buNone/>
            </a:pPr>
            <a:r>
              <a:rPr lang="es-MX" altLang="x-none" sz="1800" b="1" dirty="0">
                <a:solidFill>
                  <a:schemeClr val="accent6">
                    <a:lumMod val="50000"/>
                  </a:schemeClr>
                </a:solidFill>
                <a:latin typeface="Arial" panose="020B0604020202020204" pitchFamily="34" charset="0"/>
              </a:rPr>
              <a:t>PRINCIPIOS DEL SERVICIO PÚBLICO:</a:t>
            </a:r>
            <a:endParaRPr lang="es-ES" altLang="x-none" sz="1800" b="1" dirty="0">
              <a:solidFill>
                <a:schemeClr val="accent6">
                  <a:lumMod val="50000"/>
                </a:schemeClr>
              </a:solidFill>
              <a:latin typeface="Arial" panose="020B0604020202020204" pitchFamily="34" charset="0"/>
            </a:endParaRPr>
          </a:p>
        </p:txBody>
      </p:sp>
      <p:sp>
        <p:nvSpPr>
          <p:cNvPr id="10" name="AutoShape 9"/>
          <p:cNvSpPr>
            <a:spLocks/>
          </p:cNvSpPr>
          <p:nvPr/>
        </p:nvSpPr>
        <p:spPr bwMode="auto">
          <a:xfrm>
            <a:off x="2720345" y="894086"/>
            <a:ext cx="360363" cy="2232025"/>
          </a:xfrm>
          <a:prstGeom prst="leftBrace">
            <a:avLst>
              <a:gd name="adj1" fmla="val 51615"/>
              <a:gd name="adj2" fmla="val 50000"/>
            </a:avLst>
          </a:prstGeom>
          <a:noFill/>
          <a:ln w="38100">
            <a:solidFill>
              <a:srgbClr val="66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a:solidFill>
                <a:schemeClr val="accent6">
                  <a:lumMod val="50000"/>
                </a:schemeClr>
              </a:solidFill>
            </a:endParaRPr>
          </a:p>
        </p:txBody>
      </p:sp>
      <p:sp>
        <p:nvSpPr>
          <p:cNvPr id="11" name="AutoShape 11"/>
          <p:cNvSpPr>
            <a:spLocks/>
          </p:cNvSpPr>
          <p:nvPr/>
        </p:nvSpPr>
        <p:spPr bwMode="auto">
          <a:xfrm>
            <a:off x="2581910" y="3281923"/>
            <a:ext cx="318617" cy="1248170"/>
          </a:xfrm>
          <a:prstGeom prst="leftBrace">
            <a:avLst>
              <a:gd name="adj1" fmla="val 57968"/>
              <a:gd name="adj2" fmla="val 50000"/>
            </a:avLst>
          </a:prstGeom>
          <a:noFill/>
          <a:ln w="38100">
            <a:solidFill>
              <a:srgbClr val="66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dirty="0">
              <a:solidFill>
                <a:schemeClr val="accent6">
                  <a:lumMod val="50000"/>
                </a:schemeClr>
              </a:solidFill>
            </a:endParaRPr>
          </a:p>
        </p:txBody>
      </p:sp>
      <p:sp>
        <p:nvSpPr>
          <p:cNvPr id="12" name="Text Box 12"/>
          <p:cNvSpPr txBox="1">
            <a:spLocks noChangeArrowheads="1"/>
          </p:cNvSpPr>
          <p:nvPr/>
        </p:nvSpPr>
        <p:spPr bwMode="auto">
          <a:xfrm>
            <a:off x="3233499" y="876792"/>
            <a:ext cx="497046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spcBef>
                <a:spcPct val="0"/>
              </a:spcBef>
              <a:defRPr sz="2400">
                <a:solidFill>
                  <a:schemeClr val="tx1"/>
                </a:solidFill>
                <a:latin typeface="Times New Roman" panose="02020603050405020304" pitchFamily="18" charset="0"/>
              </a:defRPr>
            </a:lvl1pPr>
            <a:lvl2pPr marL="914400" indent="-457200" algn="l">
              <a:spcBef>
                <a:spcPct val="0"/>
              </a:spcBef>
              <a:defRPr sz="2400">
                <a:solidFill>
                  <a:schemeClr val="tx1"/>
                </a:solidFill>
                <a:latin typeface="Times New Roman" panose="02020603050405020304" pitchFamily="18" charset="0"/>
              </a:defRPr>
            </a:lvl2pPr>
            <a:lvl3pPr marL="1371600" indent="-457200" algn="l">
              <a:spcBef>
                <a:spcPct val="0"/>
              </a:spcBef>
              <a:defRPr sz="2400">
                <a:solidFill>
                  <a:schemeClr val="tx1"/>
                </a:solidFill>
                <a:latin typeface="Times New Roman" panose="02020603050405020304" pitchFamily="18" charset="0"/>
              </a:defRPr>
            </a:lvl3pPr>
            <a:lvl4pPr marL="1828800" indent="-457200" algn="l">
              <a:spcBef>
                <a:spcPct val="0"/>
              </a:spcBef>
              <a:defRPr sz="2400">
                <a:solidFill>
                  <a:schemeClr val="tx1"/>
                </a:solidFill>
                <a:latin typeface="Times New Roman" panose="02020603050405020304" pitchFamily="18" charset="0"/>
              </a:defRPr>
            </a:lvl4pPr>
            <a:lvl5pPr marL="2286000" indent="-457200" algn="l">
              <a:spcBef>
                <a:spcPct val="0"/>
              </a:spcBef>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342900" indent="-342900">
              <a:lnSpc>
                <a:spcPct val="100000"/>
              </a:lnSpc>
              <a:spcBef>
                <a:spcPts val="0"/>
              </a:spcBef>
              <a:buClr>
                <a:srgbClr val="33CCCC"/>
              </a:buClr>
              <a:buFont typeface="+mj-lt"/>
              <a:buAutoNum type="arabicPeriod"/>
            </a:pPr>
            <a:r>
              <a:rPr lang="x-none" sz="1800" dirty="0">
                <a:solidFill>
                  <a:schemeClr val="accent6">
                    <a:lumMod val="50000"/>
                  </a:schemeClr>
                </a:solidFill>
              </a:rPr>
              <a:t>Respeto a los derechos humanos</a:t>
            </a:r>
            <a:endParaRPr lang="es-MX" altLang="x-none" sz="1800" dirty="0">
              <a:solidFill>
                <a:schemeClr val="accent6">
                  <a:lumMod val="50000"/>
                </a:schemeClr>
              </a:solidFill>
              <a:latin typeface="Arial" panose="020B0604020202020204" pitchFamily="34" charset="0"/>
            </a:endParaRPr>
          </a:p>
          <a:p>
            <a:pPr marL="342900" indent="-342900">
              <a:lnSpc>
                <a:spcPct val="100000"/>
              </a:lnSpc>
              <a:spcBef>
                <a:spcPts val="0"/>
              </a:spcBef>
              <a:buClr>
                <a:srgbClr val="33CCCC"/>
              </a:buClr>
              <a:buFont typeface="+mj-lt"/>
              <a:buAutoNum type="arabicPeriod"/>
            </a:pPr>
            <a:r>
              <a:rPr lang="x-none" sz="1800" dirty="0">
                <a:solidFill>
                  <a:schemeClr val="accent6">
                    <a:lumMod val="50000"/>
                  </a:schemeClr>
                </a:solidFill>
              </a:rPr>
              <a:t>Legalidad  </a:t>
            </a:r>
          </a:p>
          <a:p>
            <a:pPr marL="342900" indent="-342900">
              <a:lnSpc>
                <a:spcPct val="100000"/>
              </a:lnSpc>
              <a:spcBef>
                <a:spcPts val="0"/>
              </a:spcBef>
              <a:buClr>
                <a:srgbClr val="33CCCC"/>
              </a:buClr>
              <a:buFont typeface="+mj-lt"/>
              <a:buAutoNum type="arabicPeriod"/>
            </a:pPr>
            <a:r>
              <a:rPr lang="x-none" sz="1800" dirty="0">
                <a:solidFill>
                  <a:schemeClr val="accent6">
                    <a:lumMod val="50000"/>
                  </a:schemeClr>
                </a:solidFill>
              </a:rPr>
              <a:t>Honradez</a:t>
            </a:r>
          </a:p>
          <a:p>
            <a:pPr marL="342900" indent="-342900">
              <a:lnSpc>
                <a:spcPct val="100000"/>
              </a:lnSpc>
              <a:spcBef>
                <a:spcPts val="0"/>
              </a:spcBef>
              <a:buClr>
                <a:srgbClr val="33CCCC"/>
              </a:buClr>
              <a:buFont typeface="+mj-lt"/>
              <a:buAutoNum type="arabicPeriod"/>
            </a:pPr>
            <a:r>
              <a:rPr lang="x-none" sz="1800" dirty="0">
                <a:solidFill>
                  <a:schemeClr val="accent6">
                    <a:lumMod val="50000"/>
                  </a:schemeClr>
                </a:solidFill>
              </a:rPr>
              <a:t>Lealtad</a:t>
            </a:r>
          </a:p>
          <a:p>
            <a:pPr marL="342900" indent="-342900">
              <a:lnSpc>
                <a:spcPct val="100000"/>
              </a:lnSpc>
              <a:spcBef>
                <a:spcPts val="0"/>
              </a:spcBef>
              <a:buClr>
                <a:srgbClr val="33CCCC"/>
              </a:buClr>
              <a:buFont typeface="+mj-lt"/>
              <a:buAutoNum type="arabicPeriod"/>
            </a:pPr>
            <a:r>
              <a:rPr lang="x-none" sz="1800" dirty="0">
                <a:solidFill>
                  <a:schemeClr val="accent6">
                    <a:lumMod val="50000"/>
                  </a:schemeClr>
                </a:solidFill>
              </a:rPr>
              <a:t>Imparcialidad</a:t>
            </a:r>
          </a:p>
          <a:p>
            <a:pPr marL="342900" indent="-342900">
              <a:lnSpc>
                <a:spcPct val="100000"/>
              </a:lnSpc>
              <a:spcBef>
                <a:spcPts val="0"/>
              </a:spcBef>
              <a:buClr>
                <a:srgbClr val="33CCCC"/>
              </a:buClr>
              <a:buFont typeface="+mj-lt"/>
              <a:buAutoNum type="arabicPeriod"/>
            </a:pPr>
            <a:r>
              <a:rPr lang="x-none" altLang="x-none" sz="1800" dirty="0">
                <a:solidFill>
                  <a:schemeClr val="accent6">
                    <a:lumMod val="50000"/>
                  </a:schemeClr>
                </a:solidFill>
              </a:rPr>
              <a:t>Eficiencia</a:t>
            </a:r>
          </a:p>
          <a:p>
            <a:pPr marL="342900" indent="-342900">
              <a:lnSpc>
                <a:spcPct val="100000"/>
              </a:lnSpc>
              <a:spcBef>
                <a:spcPts val="0"/>
              </a:spcBef>
              <a:buClr>
                <a:srgbClr val="33CCCC"/>
              </a:buClr>
              <a:buFont typeface="+mj-lt"/>
              <a:buAutoNum type="arabicPeriod"/>
            </a:pPr>
            <a:r>
              <a:rPr lang="x-none" altLang="x-none" sz="1800" dirty="0">
                <a:solidFill>
                  <a:schemeClr val="accent6">
                    <a:lumMod val="50000"/>
                  </a:schemeClr>
                </a:solidFill>
              </a:rPr>
              <a:t>Eficacia </a:t>
            </a:r>
          </a:p>
          <a:p>
            <a:pPr marL="342900" indent="-342900">
              <a:lnSpc>
                <a:spcPct val="100000"/>
              </a:lnSpc>
              <a:spcBef>
                <a:spcPts val="0"/>
              </a:spcBef>
              <a:buClr>
                <a:srgbClr val="33CCCC"/>
              </a:buClr>
              <a:buFont typeface="+mj-lt"/>
              <a:buAutoNum type="arabicPeriod"/>
            </a:pPr>
            <a:r>
              <a:rPr lang="x-none" altLang="x-none" sz="1800" dirty="0">
                <a:solidFill>
                  <a:schemeClr val="accent6">
                    <a:lumMod val="50000"/>
                  </a:schemeClr>
                </a:solidFill>
              </a:rPr>
              <a:t>Transparencia</a:t>
            </a:r>
            <a:endParaRPr lang="es-ES" altLang="x-none" sz="1800" dirty="0">
              <a:solidFill>
                <a:schemeClr val="accent6">
                  <a:lumMod val="50000"/>
                </a:schemeClr>
              </a:solidFill>
            </a:endParaRPr>
          </a:p>
        </p:txBody>
      </p:sp>
      <p:sp>
        <p:nvSpPr>
          <p:cNvPr id="13" name="Text Box 13"/>
          <p:cNvSpPr txBox="1">
            <a:spLocks noChangeArrowheads="1"/>
          </p:cNvSpPr>
          <p:nvPr/>
        </p:nvSpPr>
        <p:spPr bwMode="auto">
          <a:xfrm>
            <a:off x="3080708" y="3260380"/>
            <a:ext cx="489743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342900" indent="-342900">
              <a:lnSpc>
                <a:spcPct val="100000"/>
              </a:lnSpc>
              <a:spcBef>
                <a:spcPts val="0"/>
              </a:spcBef>
              <a:buClr>
                <a:srgbClr val="33CCCC"/>
              </a:buClr>
              <a:buFont typeface="+mj-lt"/>
              <a:buAutoNum type="arabicPeriod"/>
              <a:defRPr sz="1800">
                <a:solidFill>
                  <a:schemeClr val="accent6">
                    <a:lumMod val="50000"/>
                  </a:schemeClr>
                </a:solidFill>
                <a:latin typeface="Times New Roman" panose="02020603050405020304" pitchFamily="18" charset="0"/>
              </a:defRPr>
            </a:lvl1pPr>
            <a:lvl2pPr marL="914400" indent="-457200">
              <a:defRPr sz="2400">
                <a:latin typeface="Times New Roman" panose="02020603050405020304" pitchFamily="18" charset="0"/>
              </a:defRPr>
            </a:lvl2pPr>
            <a:lvl3pPr marL="1371600" indent="-457200">
              <a:defRPr sz="2400">
                <a:latin typeface="Times New Roman" panose="02020603050405020304" pitchFamily="18" charset="0"/>
              </a:defRPr>
            </a:lvl3pPr>
            <a:lvl4pPr marL="1828800" indent="-457200">
              <a:defRPr sz="2400">
                <a:latin typeface="Times New Roman" panose="02020603050405020304" pitchFamily="18" charset="0"/>
              </a:defRPr>
            </a:lvl4pPr>
            <a:lvl5pPr marL="2286000" indent="-457200">
              <a:defRPr sz="2400">
                <a:latin typeface="Times New Roman" panose="02020603050405020304" pitchFamily="18" charset="0"/>
              </a:defRPr>
            </a:lvl5pPr>
            <a:lvl6pPr marL="2743200" indent="-457200" fontAlgn="base">
              <a:spcBef>
                <a:spcPct val="0"/>
              </a:spcBef>
              <a:spcAft>
                <a:spcPct val="0"/>
              </a:spcAft>
              <a:defRPr sz="2400">
                <a:latin typeface="Times New Roman" panose="02020603050405020304" pitchFamily="18" charset="0"/>
              </a:defRPr>
            </a:lvl6pPr>
            <a:lvl7pPr marL="3200400" indent="-457200" fontAlgn="base">
              <a:spcBef>
                <a:spcPct val="0"/>
              </a:spcBef>
              <a:spcAft>
                <a:spcPct val="0"/>
              </a:spcAft>
              <a:defRPr sz="2400">
                <a:latin typeface="Times New Roman" panose="02020603050405020304" pitchFamily="18" charset="0"/>
              </a:defRPr>
            </a:lvl7pPr>
            <a:lvl8pPr marL="3657600" indent="-457200" fontAlgn="base">
              <a:spcBef>
                <a:spcPct val="0"/>
              </a:spcBef>
              <a:spcAft>
                <a:spcPct val="0"/>
              </a:spcAft>
              <a:defRPr sz="2400">
                <a:latin typeface="Times New Roman" panose="02020603050405020304" pitchFamily="18" charset="0"/>
              </a:defRPr>
            </a:lvl8pPr>
            <a:lvl9pPr marL="4114800" indent="-457200" fontAlgn="base">
              <a:spcBef>
                <a:spcPct val="0"/>
              </a:spcBef>
              <a:spcAft>
                <a:spcPct val="0"/>
              </a:spcAft>
              <a:defRPr sz="2400">
                <a:latin typeface="Times New Roman" panose="02020603050405020304" pitchFamily="18" charset="0"/>
              </a:defRPr>
            </a:lvl9pPr>
          </a:lstStyle>
          <a:p>
            <a:r>
              <a:rPr lang="x-none" dirty="0"/>
              <a:t>Respeto</a:t>
            </a:r>
          </a:p>
          <a:p>
            <a:r>
              <a:rPr lang="x-none" dirty="0"/>
              <a:t>Liderazgo</a:t>
            </a:r>
          </a:p>
          <a:p>
            <a:r>
              <a:rPr lang="x-none" dirty="0"/>
              <a:t>Cooperación</a:t>
            </a:r>
          </a:p>
          <a:p>
            <a:r>
              <a:rPr lang="x-none" altLang="x-none" dirty="0"/>
              <a:t>Cuidado del entorno cultural y ecológico</a:t>
            </a:r>
            <a:endParaRPr lang="es-ES" altLang="x-none" dirty="0"/>
          </a:p>
        </p:txBody>
      </p:sp>
      <p:sp>
        <p:nvSpPr>
          <p:cNvPr id="14" name="Text Box 14"/>
          <p:cNvSpPr txBox="1">
            <a:spLocks noChangeArrowheads="1"/>
          </p:cNvSpPr>
          <p:nvPr/>
        </p:nvSpPr>
        <p:spPr bwMode="auto">
          <a:xfrm>
            <a:off x="684213" y="3606762"/>
            <a:ext cx="20161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nSpc>
                <a:spcPct val="100000"/>
              </a:lnSpc>
              <a:spcBef>
                <a:spcPct val="50000"/>
              </a:spcBef>
              <a:buClrTx/>
              <a:buFontTx/>
              <a:buNone/>
              <a:defRPr sz="1800" b="1">
                <a:solidFill>
                  <a:schemeClr val="accent6">
                    <a:lumMod val="50000"/>
                  </a:schemeClr>
                </a:solidFill>
                <a:latin typeface="Arial" panose="020B0604020202020204" pitchFamily="34" charset="0"/>
              </a:defRPr>
            </a:lvl1pPr>
          </a:lstStyle>
          <a:p>
            <a:r>
              <a:rPr lang="es-MX" dirty="0"/>
              <a:t>VALORES DEL SERVICIO PÚBLICO</a:t>
            </a:r>
            <a:r>
              <a:rPr lang="es-MX" altLang="x-none" dirty="0"/>
              <a:t>:</a:t>
            </a:r>
            <a:endParaRPr lang="es-ES" altLang="x-none" dirty="0"/>
          </a:p>
        </p:txBody>
      </p:sp>
      <p:sp>
        <p:nvSpPr>
          <p:cNvPr id="15" name="Text Box 15"/>
          <p:cNvSpPr txBox="1">
            <a:spLocks noChangeArrowheads="1"/>
          </p:cNvSpPr>
          <p:nvPr/>
        </p:nvSpPr>
        <p:spPr bwMode="auto">
          <a:xfrm>
            <a:off x="567374" y="5182570"/>
            <a:ext cx="23749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nSpc>
                <a:spcPct val="100000"/>
              </a:lnSpc>
              <a:spcBef>
                <a:spcPct val="50000"/>
              </a:spcBef>
              <a:buClrTx/>
              <a:buFontTx/>
              <a:buNone/>
              <a:defRPr sz="1800" b="1">
                <a:solidFill>
                  <a:schemeClr val="accent6">
                    <a:lumMod val="50000"/>
                  </a:schemeClr>
                </a:solidFill>
                <a:latin typeface="Arial" panose="020B0604020202020204" pitchFamily="34" charset="0"/>
              </a:defRPr>
            </a:lvl1pPr>
          </a:lstStyle>
          <a:p>
            <a:r>
              <a:rPr lang="es-MX" dirty="0"/>
              <a:t>COMPROMISOS DEL SERVICIO PÚBLICO</a:t>
            </a:r>
            <a:r>
              <a:rPr lang="es-MX" altLang="x-none" dirty="0"/>
              <a:t>:</a:t>
            </a:r>
            <a:endParaRPr lang="es-ES" altLang="x-none" dirty="0"/>
          </a:p>
        </p:txBody>
      </p:sp>
      <p:sp>
        <p:nvSpPr>
          <p:cNvPr id="16" name="AutoShape 16"/>
          <p:cNvSpPr>
            <a:spLocks/>
          </p:cNvSpPr>
          <p:nvPr/>
        </p:nvSpPr>
        <p:spPr bwMode="auto">
          <a:xfrm>
            <a:off x="2581910" y="4720531"/>
            <a:ext cx="360363" cy="1978873"/>
          </a:xfrm>
          <a:prstGeom prst="leftBrace">
            <a:avLst>
              <a:gd name="adj1" fmla="val 50000"/>
              <a:gd name="adj2" fmla="val 50000"/>
            </a:avLst>
          </a:prstGeom>
          <a:noFill/>
          <a:ln w="38100">
            <a:solidFill>
              <a:srgbClr val="66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a:solidFill>
                <a:schemeClr val="accent6">
                  <a:lumMod val="50000"/>
                </a:schemeClr>
              </a:solidFill>
            </a:endParaRPr>
          </a:p>
        </p:txBody>
      </p:sp>
      <p:sp>
        <p:nvSpPr>
          <p:cNvPr id="17" name="Text Box 17"/>
          <p:cNvSpPr txBox="1">
            <a:spLocks noChangeArrowheads="1"/>
          </p:cNvSpPr>
          <p:nvPr/>
        </p:nvSpPr>
        <p:spPr bwMode="auto">
          <a:xfrm>
            <a:off x="3080708" y="4490073"/>
            <a:ext cx="606329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342900" indent="-342900">
              <a:lnSpc>
                <a:spcPct val="100000"/>
              </a:lnSpc>
              <a:spcBef>
                <a:spcPts val="0"/>
              </a:spcBef>
              <a:buClr>
                <a:srgbClr val="33CCCC"/>
              </a:buClr>
              <a:buFont typeface="+mj-lt"/>
              <a:buAutoNum type="arabicPeriod"/>
              <a:defRPr sz="1800">
                <a:solidFill>
                  <a:schemeClr val="accent6">
                    <a:lumMod val="50000"/>
                  </a:schemeClr>
                </a:solidFill>
                <a:latin typeface="Times New Roman" panose="02020603050405020304" pitchFamily="18" charset="0"/>
              </a:defRPr>
            </a:lvl1pPr>
            <a:lvl2pPr marL="914400" indent="-457200">
              <a:defRPr sz="2400">
                <a:latin typeface="Times New Roman" panose="02020603050405020304" pitchFamily="18" charset="0"/>
              </a:defRPr>
            </a:lvl2pPr>
            <a:lvl3pPr marL="1371600" indent="-457200">
              <a:defRPr sz="2400">
                <a:latin typeface="Times New Roman" panose="02020603050405020304" pitchFamily="18" charset="0"/>
              </a:defRPr>
            </a:lvl3pPr>
            <a:lvl4pPr marL="1828800" indent="-457200">
              <a:defRPr sz="2400">
                <a:latin typeface="Times New Roman" panose="02020603050405020304" pitchFamily="18" charset="0"/>
              </a:defRPr>
            </a:lvl4pPr>
            <a:lvl5pPr marL="2286000" indent="-457200">
              <a:defRPr sz="2400">
                <a:latin typeface="Times New Roman" panose="02020603050405020304" pitchFamily="18" charset="0"/>
              </a:defRPr>
            </a:lvl5pPr>
            <a:lvl6pPr marL="2743200" indent="-457200" fontAlgn="base">
              <a:spcBef>
                <a:spcPct val="0"/>
              </a:spcBef>
              <a:spcAft>
                <a:spcPct val="0"/>
              </a:spcAft>
              <a:defRPr sz="2400">
                <a:latin typeface="Times New Roman" panose="02020603050405020304" pitchFamily="18" charset="0"/>
              </a:defRPr>
            </a:lvl6pPr>
            <a:lvl7pPr marL="3200400" indent="-457200" fontAlgn="base">
              <a:spcBef>
                <a:spcPct val="0"/>
              </a:spcBef>
              <a:spcAft>
                <a:spcPct val="0"/>
              </a:spcAft>
              <a:defRPr sz="2400">
                <a:latin typeface="Times New Roman" panose="02020603050405020304" pitchFamily="18" charset="0"/>
              </a:defRPr>
            </a:lvl7pPr>
            <a:lvl8pPr marL="3657600" indent="-457200" fontAlgn="base">
              <a:spcBef>
                <a:spcPct val="0"/>
              </a:spcBef>
              <a:spcAft>
                <a:spcPct val="0"/>
              </a:spcAft>
              <a:defRPr sz="2400">
                <a:latin typeface="Times New Roman" panose="02020603050405020304" pitchFamily="18" charset="0"/>
              </a:defRPr>
            </a:lvl8pPr>
            <a:lvl9pPr marL="4114800" indent="-457200" fontAlgn="base">
              <a:spcBef>
                <a:spcPct val="0"/>
              </a:spcBef>
              <a:spcAft>
                <a:spcPct val="0"/>
              </a:spcAft>
              <a:defRPr sz="2400">
                <a:latin typeface="Times New Roman" panose="02020603050405020304" pitchFamily="18" charset="0"/>
              </a:defRPr>
            </a:lvl9pPr>
          </a:lstStyle>
          <a:p>
            <a:r>
              <a:rPr lang="x-none" dirty="0"/>
              <a:t>Preservar imagen institucional</a:t>
            </a:r>
          </a:p>
          <a:p>
            <a:r>
              <a:rPr lang="x-none" dirty="0"/>
              <a:t>Uso institucional de redes sociales</a:t>
            </a:r>
          </a:p>
          <a:p>
            <a:r>
              <a:rPr lang="x-none" dirty="0"/>
              <a:t>Lenguaje incluyente y no sexista</a:t>
            </a:r>
          </a:p>
          <a:p>
            <a:r>
              <a:rPr lang="x-none" dirty="0"/>
              <a:t>Rechazar todo tipo de regalos, obsequios, prestaciones…</a:t>
            </a:r>
          </a:p>
          <a:p>
            <a:r>
              <a:rPr lang="x-none" dirty="0"/>
              <a:t>Ajustarse a la ética pública</a:t>
            </a:r>
          </a:p>
          <a:p>
            <a:r>
              <a:rPr lang="es-ES_tradnl" sz="1800" dirty="0">
                <a:effectLst/>
                <a:latin typeface="Times New Roman" panose="02020603050405020304" pitchFamily="18" charset="0"/>
                <a:ea typeface="Times New Roman" panose="02020603050405020304" pitchFamily="18" charset="0"/>
              </a:rPr>
              <a:t>Declaraciones de situación patrimonial, de intereses y fiscal</a:t>
            </a:r>
          </a:p>
          <a:p>
            <a:r>
              <a:rPr lang="es-ES_tradnl" dirty="0"/>
              <a:t>Informar conflictos de interés</a:t>
            </a:r>
          </a:p>
          <a:p>
            <a:r>
              <a:rPr lang="es-ES_tradnl" dirty="0"/>
              <a:t>Actuar con perspectiva de género</a:t>
            </a:r>
            <a:endParaRPr lang="x-none" dirty="0"/>
          </a:p>
        </p:txBody>
      </p:sp>
    </p:spTree>
    <p:extLst>
      <p:ext uri="{BB962C8B-B14F-4D97-AF65-F5344CB8AC3E}">
        <p14:creationId xmlns:p14="http://schemas.microsoft.com/office/powerpoint/2010/main" val="323166702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solidFill>
                  <a:schemeClr val="accent6">
                    <a:lumMod val="50000"/>
                  </a:schemeClr>
                </a:solidFill>
              </a:rPr>
              <a:pPr/>
              <a:t>17</a:t>
            </a:fld>
            <a:endParaRPr lang="en-US">
              <a:solidFill>
                <a:schemeClr val="accent6">
                  <a:lumMod val="50000"/>
                </a:schemeClr>
              </a:solidFill>
            </a:endParaRPr>
          </a:p>
        </p:txBody>
      </p:sp>
      <p:sp>
        <p:nvSpPr>
          <p:cNvPr id="4102" name="Rectangle 6"/>
          <p:cNvSpPr>
            <a:spLocks noGrp="1" noChangeArrowheads="1"/>
          </p:cNvSpPr>
          <p:nvPr>
            <p:ph type="ctrTitle"/>
          </p:nvPr>
        </p:nvSpPr>
        <p:spPr>
          <a:xfrm>
            <a:off x="533400" y="94495"/>
            <a:ext cx="7924800" cy="720080"/>
          </a:xfrm>
        </p:spPr>
        <p:txBody>
          <a:bodyPr/>
          <a:lstStyle/>
          <a:p>
            <a:r>
              <a:rPr lang="es-MX" sz="1800" dirty="0">
                <a:solidFill>
                  <a:schemeClr val="accent6">
                    <a:lumMod val="50000"/>
                  </a:schemeClr>
                </a:solidFill>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Ética</a:t>
            </a:r>
            <a:endParaRPr lang="es-MX" sz="1800" dirty="0">
              <a:solidFill>
                <a:schemeClr val="accent6">
                  <a:lumMod val="50000"/>
                </a:schemeClr>
              </a:solidFill>
              <a:latin typeface="Arial" panose="020B0604020202020204" pitchFamily="34" charset="0"/>
              <a:cs typeface="Arial" panose="020B0604020202020204" pitchFamily="34" charset="0"/>
            </a:endParaRPr>
          </a:p>
        </p:txBody>
      </p:sp>
      <p:sp>
        <p:nvSpPr>
          <p:cNvPr id="9" name="Text Box 7"/>
          <p:cNvSpPr txBox="1">
            <a:spLocks noChangeArrowheads="1"/>
          </p:cNvSpPr>
          <p:nvPr/>
        </p:nvSpPr>
        <p:spPr bwMode="auto">
          <a:xfrm>
            <a:off x="254766" y="2169166"/>
            <a:ext cx="18002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nSpc>
                <a:spcPct val="100000"/>
              </a:lnSpc>
              <a:spcBef>
                <a:spcPct val="50000"/>
              </a:spcBef>
              <a:buClrTx/>
              <a:buFontTx/>
              <a:buNone/>
              <a:defRPr sz="1800" b="1">
                <a:solidFill>
                  <a:schemeClr val="accent6">
                    <a:lumMod val="50000"/>
                  </a:schemeClr>
                </a:solidFill>
                <a:latin typeface="Arial" panose="020B0604020202020204" pitchFamily="34" charset="0"/>
              </a:defRPr>
            </a:lvl1pPr>
          </a:lstStyle>
          <a:p>
            <a:r>
              <a:rPr lang="es-MX" dirty="0"/>
              <a:t>REGLAS DE INTEGRIDAD</a:t>
            </a:r>
            <a:r>
              <a:rPr lang="es-MX" altLang="x-none" dirty="0"/>
              <a:t>:</a:t>
            </a:r>
            <a:endParaRPr lang="es-ES" altLang="x-none" dirty="0"/>
          </a:p>
        </p:txBody>
      </p:sp>
      <p:sp>
        <p:nvSpPr>
          <p:cNvPr id="10" name="AutoShape 9"/>
          <p:cNvSpPr>
            <a:spLocks/>
          </p:cNvSpPr>
          <p:nvPr/>
        </p:nvSpPr>
        <p:spPr bwMode="auto">
          <a:xfrm>
            <a:off x="2339752" y="889517"/>
            <a:ext cx="514383" cy="3139321"/>
          </a:xfrm>
          <a:prstGeom prst="leftBrace">
            <a:avLst>
              <a:gd name="adj1" fmla="val 51615"/>
              <a:gd name="adj2" fmla="val 50000"/>
            </a:avLst>
          </a:prstGeom>
          <a:noFill/>
          <a:ln w="38100">
            <a:solidFill>
              <a:srgbClr val="66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a:solidFill>
                <a:schemeClr val="accent6">
                  <a:lumMod val="50000"/>
                </a:schemeClr>
              </a:solidFill>
            </a:endParaRPr>
          </a:p>
        </p:txBody>
      </p:sp>
      <p:sp>
        <p:nvSpPr>
          <p:cNvPr id="12" name="Text Box 12"/>
          <p:cNvSpPr txBox="1">
            <a:spLocks noChangeArrowheads="1"/>
          </p:cNvSpPr>
          <p:nvPr/>
        </p:nvSpPr>
        <p:spPr bwMode="auto">
          <a:xfrm>
            <a:off x="2982684" y="814575"/>
            <a:ext cx="576578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342900" indent="-342900">
              <a:lnSpc>
                <a:spcPct val="100000"/>
              </a:lnSpc>
              <a:spcBef>
                <a:spcPts val="0"/>
              </a:spcBef>
              <a:buClr>
                <a:srgbClr val="33CCCC"/>
              </a:buClr>
              <a:buFont typeface="+mj-lt"/>
              <a:buAutoNum type="arabicPeriod"/>
              <a:defRPr sz="1800">
                <a:solidFill>
                  <a:schemeClr val="accent6">
                    <a:lumMod val="50000"/>
                  </a:schemeClr>
                </a:solidFill>
                <a:latin typeface="Times New Roman" panose="02020603050405020304" pitchFamily="18" charset="0"/>
              </a:defRPr>
            </a:lvl1pPr>
            <a:lvl2pPr marL="914400" indent="-457200">
              <a:defRPr sz="2400">
                <a:latin typeface="Times New Roman" panose="02020603050405020304" pitchFamily="18" charset="0"/>
              </a:defRPr>
            </a:lvl2pPr>
            <a:lvl3pPr marL="1371600" indent="-457200">
              <a:defRPr sz="2400">
                <a:latin typeface="Times New Roman" panose="02020603050405020304" pitchFamily="18" charset="0"/>
              </a:defRPr>
            </a:lvl3pPr>
            <a:lvl4pPr marL="1828800" indent="-457200">
              <a:defRPr sz="2400">
                <a:latin typeface="Times New Roman" panose="02020603050405020304" pitchFamily="18" charset="0"/>
              </a:defRPr>
            </a:lvl4pPr>
            <a:lvl5pPr marL="2286000" indent="-457200">
              <a:defRPr sz="2400">
                <a:latin typeface="Times New Roman" panose="02020603050405020304" pitchFamily="18" charset="0"/>
              </a:defRPr>
            </a:lvl5pPr>
            <a:lvl6pPr marL="2743200" indent="-457200" fontAlgn="base">
              <a:spcBef>
                <a:spcPct val="0"/>
              </a:spcBef>
              <a:spcAft>
                <a:spcPct val="0"/>
              </a:spcAft>
              <a:defRPr sz="2400">
                <a:latin typeface="Times New Roman" panose="02020603050405020304" pitchFamily="18" charset="0"/>
              </a:defRPr>
            </a:lvl6pPr>
            <a:lvl7pPr marL="3200400" indent="-457200" fontAlgn="base">
              <a:spcBef>
                <a:spcPct val="0"/>
              </a:spcBef>
              <a:spcAft>
                <a:spcPct val="0"/>
              </a:spcAft>
              <a:defRPr sz="2400">
                <a:latin typeface="Times New Roman" panose="02020603050405020304" pitchFamily="18" charset="0"/>
              </a:defRPr>
            </a:lvl7pPr>
            <a:lvl8pPr marL="3657600" indent="-457200" fontAlgn="base">
              <a:spcBef>
                <a:spcPct val="0"/>
              </a:spcBef>
              <a:spcAft>
                <a:spcPct val="0"/>
              </a:spcAft>
              <a:defRPr sz="2400">
                <a:latin typeface="Times New Roman" panose="02020603050405020304" pitchFamily="18" charset="0"/>
              </a:defRPr>
            </a:lvl8pPr>
            <a:lvl9pPr marL="4114800" indent="-457200" fontAlgn="base">
              <a:spcBef>
                <a:spcPct val="0"/>
              </a:spcBef>
              <a:spcAft>
                <a:spcPct val="0"/>
              </a:spcAft>
              <a:defRPr sz="2400">
                <a:latin typeface="Times New Roman" panose="02020603050405020304" pitchFamily="18" charset="0"/>
              </a:defRPr>
            </a:lvl9pPr>
          </a:lstStyle>
          <a:p>
            <a:r>
              <a:rPr lang="es-MX" dirty="0"/>
              <a:t>Actuación, desempeño y cooperación con la integridad. </a:t>
            </a:r>
          </a:p>
          <a:p>
            <a:r>
              <a:rPr lang="es-MX" dirty="0"/>
              <a:t>Trámites y servicios. </a:t>
            </a:r>
          </a:p>
          <a:p>
            <a:r>
              <a:rPr lang="es-MX" dirty="0"/>
              <a:t>Recursos humanos. </a:t>
            </a:r>
          </a:p>
          <a:p>
            <a:r>
              <a:rPr lang="es-MX" dirty="0"/>
              <a:t>Información pública. </a:t>
            </a:r>
          </a:p>
          <a:p>
            <a:r>
              <a:rPr lang="es-MX" dirty="0"/>
              <a:t>Contrataciones públicas. </a:t>
            </a:r>
          </a:p>
          <a:p>
            <a:r>
              <a:rPr lang="es-MX" dirty="0"/>
              <a:t>Programas Gubernamentales. </a:t>
            </a:r>
          </a:p>
          <a:p>
            <a:r>
              <a:rPr lang="es-MX" dirty="0"/>
              <a:t>Licencias, permisos, autorización y concesiones. </a:t>
            </a:r>
          </a:p>
          <a:p>
            <a:r>
              <a:rPr lang="es-MX" dirty="0"/>
              <a:t>Administración de bienes muebles e inmuebles.</a:t>
            </a:r>
          </a:p>
          <a:p>
            <a:r>
              <a:rPr lang="es-MX" dirty="0"/>
              <a:t>Control interno. </a:t>
            </a:r>
          </a:p>
          <a:p>
            <a:r>
              <a:rPr lang="es-MX" dirty="0"/>
              <a:t>Procesos de evaluación. </a:t>
            </a:r>
          </a:p>
          <a:p>
            <a:r>
              <a:rPr lang="es-MX" dirty="0"/>
              <a:t>Procedimiento administrativo.  </a:t>
            </a:r>
            <a:endParaRPr lang="es-ES" altLang="x-none" dirty="0"/>
          </a:p>
        </p:txBody>
      </p:sp>
      <p:sp>
        <p:nvSpPr>
          <p:cNvPr id="15" name="Text Box 15"/>
          <p:cNvSpPr txBox="1">
            <a:spLocks noChangeArrowheads="1"/>
          </p:cNvSpPr>
          <p:nvPr/>
        </p:nvSpPr>
        <p:spPr bwMode="auto">
          <a:xfrm>
            <a:off x="388779" y="5248302"/>
            <a:ext cx="201453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nSpc>
                <a:spcPct val="100000"/>
              </a:lnSpc>
              <a:spcBef>
                <a:spcPct val="50000"/>
              </a:spcBef>
              <a:buClrTx/>
              <a:buFontTx/>
              <a:buNone/>
              <a:defRPr sz="1800" b="1">
                <a:solidFill>
                  <a:schemeClr val="accent6">
                    <a:lumMod val="50000"/>
                  </a:schemeClr>
                </a:solidFill>
                <a:latin typeface="Arial" panose="020B0604020202020204" pitchFamily="34" charset="0"/>
              </a:defRPr>
            </a:lvl1pPr>
          </a:lstStyle>
          <a:p>
            <a:r>
              <a:rPr lang="es-MX" dirty="0"/>
              <a:t>OBLIGACIONES INSTITUCIONA LES:</a:t>
            </a:r>
            <a:endParaRPr lang="es-ES" altLang="x-none" dirty="0"/>
          </a:p>
        </p:txBody>
      </p:sp>
      <p:sp>
        <p:nvSpPr>
          <p:cNvPr id="16" name="AutoShape 16"/>
          <p:cNvSpPr>
            <a:spLocks/>
          </p:cNvSpPr>
          <p:nvPr/>
        </p:nvSpPr>
        <p:spPr bwMode="auto">
          <a:xfrm>
            <a:off x="2224177" y="4269527"/>
            <a:ext cx="514382" cy="2419576"/>
          </a:xfrm>
          <a:prstGeom prst="leftBrace">
            <a:avLst>
              <a:gd name="adj1" fmla="val 50000"/>
              <a:gd name="adj2" fmla="val 50000"/>
            </a:avLst>
          </a:prstGeom>
          <a:noFill/>
          <a:ln w="38100">
            <a:solidFill>
              <a:srgbClr val="66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a:solidFill>
                <a:schemeClr val="accent6">
                  <a:lumMod val="50000"/>
                </a:schemeClr>
              </a:solidFill>
            </a:endParaRPr>
          </a:p>
        </p:txBody>
      </p:sp>
      <p:sp>
        <p:nvSpPr>
          <p:cNvPr id="17" name="Text Box 17"/>
          <p:cNvSpPr txBox="1">
            <a:spLocks noChangeArrowheads="1"/>
          </p:cNvSpPr>
          <p:nvPr/>
        </p:nvSpPr>
        <p:spPr bwMode="auto">
          <a:xfrm>
            <a:off x="2982684" y="4048154"/>
            <a:ext cx="616131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342900" indent="-342900">
              <a:lnSpc>
                <a:spcPct val="100000"/>
              </a:lnSpc>
              <a:spcBef>
                <a:spcPts val="0"/>
              </a:spcBef>
              <a:buClr>
                <a:srgbClr val="33CCCC"/>
              </a:buClr>
              <a:buFont typeface="+mj-lt"/>
              <a:buAutoNum type="arabicPeriod"/>
              <a:defRPr sz="1800">
                <a:solidFill>
                  <a:schemeClr val="accent6">
                    <a:lumMod val="50000"/>
                  </a:schemeClr>
                </a:solidFill>
                <a:latin typeface="Times New Roman" panose="02020603050405020304" pitchFamily="18" charset="0"/>
              </a:defRPr>
            </a:lvl1pPr>
            <a:lvl2pPr marL="914400" indent="-457200">
              <a:defRPr sz="2400">
                <a:latin typeface="Times New Roman" panose="02020603050405020304" pitchFamily="18" charset="0"/>
              </a:defRPr>
            </a:lvl2pPr>
            <a:lvl3pPr marL="1371600" indent="-457200">
              <a:defRPr sz="2400">
                <a:latin typeface="Times New Roman" panose="02020603050405020304" pitchFamily="18" charset="0"/>
              </a:defRPr>
            </a:lvl3pPr>
            <a:lvl4pPr marL="1828800" indent="-457200">
              <a:defRPr sz="2400">
                <a:latin typeface="Times New Roman" panose="02020603050405020304" pitchFamily="18" charset="0"/>
              </a:defRPr>
            </a:lvl4pPr>
            <a:lvl5pPr marL="2286000" indent="-457200">
              <a:defRPr sz="2400">
                <a:latin typeface="Times New Roman" panose="02020603050405020304" pitchFamily="18" charset="0"/>
              </a:defRPr>
            </a:lvl5pPr>
            <a:lvl6pPr marL="2743200" indent="-457200" fontAlgn="base">
              <a:spcBef>
                <a:spcPct val="0"/>
              </a:spcBef>
              <a:spcAft>
                <a:spcPct val="0"/>
              </a:spcAft>
              <a:defRPr sz="2400">
                <a:latin typeface="Times New Roman" panose="02020603050405020304" pitchFamily="18" charset="0"/>
              </a:defRPr>
            </a:lvl6pPr>
            <a:lvl7pPr marL="3200400" indent="-457200" fontAlgn="base">
              <a:spcBef>
                <a:spcPct val="0"/>
              </a:spcBef>
              <a:spcAft>
                <a:spcPct val="0"/>
              </a:spcAft>
              <a:defRPr sz="2400">
                <a:latin typeface="Times New Roman" panose="02020603050405020304" pitchFamily="18" charset="0"/>
              </a:defRPr>
            </a:lvl7pPr>
            <a:lvl8pPr marL="3657600" indent="-457200" fontAlgn="base">
              <a:spcBef>
                <a:spcPct val="0"/>
              </a:spcBef>
              <a:spcAft>
                <a:spcPct val="0"/>
              </a:spcAft>
              <a:defRPr sz="2400">
                <a:latin typeface="Times New Roman" panose="02020603050405020304" pitchFamily="18" charset="0"/>
              </a:defRPr>
            </a:lvl8pPr>
            <a:lvl9pPr marL="4114800" indent="-457200" fontAlgn="base">
              <a:spcBef>
                <a:spcPct val="0"/>
              </a:spcBef>
              <a:spcAft>
                <a:spcPct val="0"/>
              </a:spcAft>
              <a:defRPr sz="2400">
                <a:latin typeface="Times New Roman" panose="02020603050405020304" pitchFamily="18" charset="0"/>
              </a:defRPr>
            </a:lvl9pPr>
          </a:lstStyle>
          <a:p>
            <a:r>
              <a:rPr lang="x-none" dirty="0"/>
              <a:t>Constituir Comités de Ética</a:t>
            </a:r>
          </a:p>
          <a:p>
            <a:r>
              <a:rPr lang="x-none" dirty="0"/>
              <a:t>Emitir un Código de Conducta</a:t>
            </a:r>
          </a:p>
          <a:p>
            <a:r>
              <a:rPr lang="x-none" dirty="0"/>
              <a:t>Identificar los riesgos éticos </a:t>
            </a:r>
          </a:p>
          <a:p>
            <a:r>
              <a:rPr lang="x-none" dirty="0"/>
              <a:t>Pronunciamiento no tolerancia actos corrupción</a:t>
            </a:r>
          </a:p>
          <a:p>
            <a:r>
              <a:rPr lang="es-MX" sz="1800" dirty="0">
                <a:effectLst/>
                <a:latin typeface="Times New Roman" panose="02020603050405020304" pitchFamily="18" charset="0"/>
                <a:ea typeface="Times New Roman" panose="02020603050405020304" pitchFamily="18" charset="0"/>
              </a:rPr>
              <a:t>Dar Código de Ética y de Conducta personal nuevo ingreso</a:t>
            </a:r>
          </a:p>
          <a:p>
            <a:r>
              <a:rPr lang="es-ES_tradnl" sz="1800" dirty="0">
                <a:effectLst/>
                <a:latin typeface="Times New Roman" panose="02020603050405020304" pitchFamily="18" charset="0"/>
                <a:ea typeface="Times New Roman" panose="02020603050405020304" pitchFamily="18" charset="0"/>
              </a:rPr>
              <a:t>Suscribir </a:t>
            </a:r>
            <a:r>
              <a:rPr lang="es-MX" sz="1800" dirty="0">
                <a:effectLst/>
                <a:latin typeface="Times New Roman" panose="02020603050405020304" pitchFamily="18" charset="0"/>
                <a:ea typeface="Times New Roman" panose="02020603050405020304" pitchFamily="18" charset="0"/>
              </a:rPr>
              <a:t>Código Ética y de Conducta (cartas compromisos)</a:t>
            </a:r>
            <a:endParaRPr lang="es-ES_tradnl" sz="1800" dirty="0">
              <a:effectLst/>
              <a:latin typeface="Times New Roman" panose="02020603050405020304" pitchFamily="18" charset="0"/>
              <a:ea typeface="Times New Roman" panose="02020603050405020304" pitchFamily="18" charset="0"/>
            </a:endParaRPr>
          </a:p>
          <a:p>
            <a:r>
              <a:rPr lang="es-ES_tradnl" dirty="0"/>
              <a:t>Acciones de capacitación</a:t>
            </a:r>
          </a:p>
          <a:p>
            <a:r>
              <a:rPr lang="es-ES_tradnl" dirty="0"/>
              <a:t>Fortalecer principios de eficacia, igualdad y lealtad</a:t>
            </a:r>
          </a:p>
          <a:p>
            <a:r>
              <a:rPr lang="es-ES_tradnl" dirty="0"/>
              <a:t>Aplicación art. 7 LGRA</a:t>
            </a:r>
          </a:p>
          <a:p>
            <a:r>
              <a:rPr lang="es-ES_tradnl" dirty="0"/>
              <a:t>Acciones prevenir vulneraciones al Código</a:t>
            </a:r>
            <a:endParaRPr lang="x-none" dirty="0"/>
          </a:p>
        </p:txBody>
      </p:sp>
    </p:spTree>
    <p:extLst>
      <p:ext uri="{BB962C8B-B14F-4D97-AF65-F5344CB8AC3E}">
        <p14:creationId xmlns:p14="http://schemas.microsoft.com/office/powerpoint/2010/main" val="249985437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solidFill>
                  <a:schemeClr val="accent6">
                    <a:lumMod val="50000"/>
                  </a:schemeClr>
                </a:solidFill>
              </a:rPr>
              <a:pPr/>
              <a:t>18</a:t>
            </a:fld>
            <a:endParaRPr lang="en-US">
              <a:solidFill>
                <a:schemeClr val="accent6">
                  <a:lumMod val="50000"/>
                </a:schemeClr>
              </a:solidFill>
            </a:endParaRPr>
          </a:p>
        </p:txBody>
      </p:sp>
      <p:sp>
        <p:nvSpPr>
          <p:cNvPr id="4102" name="Rectangle 6"/>
          <p:cNvSpPr>
            <a:spLocks noGrp="1" noChangeArrowheads="1"/>
          </p:cNvSpPr>
          <p:nvPr>
            <p:ph type="ctrTitle"/>
          </p:nvPr>
        </p:nvSpPr>
        <p:spPr>
          <a:xfrm>
            <a:off x="533400" y="94495"/>
            <a:ext cx="7924800" cy="720080"/>
          </a:xfrm>
        </p:spPr>
        <p:txBody>
          <a:bodyPr/>
          <a:lstStyle/>
          <a:p>
            <a:r>
              <a:rPr lang="es-MX" sz="1800" dirty="0">
                <a:solidFill>
                  <a:schemeClr val="accent6">
                    <a:lumMod val="50000"/>
                  </a:schemeClr>
                </a:solidFill>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Ética</a:t>
            </a:r>
            <a:endParaRPr lang="es-MX" sz="1800" dirty="0">
              <a:solidFill>
                <a:schemeClr val="accent6">
                  <a:lumMod val="50000"/>
                </a:schemeClr>
              </a:solidFill>
              <a:latin typeface="Arial" panose="020B0604020202020204" pitchFamily="34" charset="0"/>
              <a:cs typeface="Arial" panose="020B0604020202020204" pitchFamily="34" charset="0"/>
            </a:endParaRPr>
          </a:p>
        </p:txBody>
      </p:sp>
      <p:sp>
        <p:nvSpPr>
          <p:cNvPr id="9" name="Text Box 7"/>
          <p:cNvSpPr txBox="1">
            <a:spLocks noChangeArrowheads="1"/>
          </p:cNvSpPr>
          <p:nvPr/>
        </p:nvSpPr>
        <p:spPr bwMode="auto">
          <a:xfrm>
            <a:off x="395536" y="1204661"/>
            <a:ext cx="1800225"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nSpc>
                <a:spcPct val="100000"/>
              </a:lnSpc>
              <a:spcBef>
                <a:spcPct val="50000"/>
              </a:spcBef>
              <a:buClrTx/>
              <a:buFontTx/>
              <a:buNone/>
              <a:defRPr sz="1800" b="1">
                <a:solidFill>
                  <a:schemeClr val="accent6">
                    <a:lumMod val="50000"/>
                  </a:schemeClr>
                </a:solidFill>
                <a:latin typeface="Arial" panose="020B0604020202020204" pitchFamily="34" charset="0"/>
              </a:defRPr>
            </a:lvl1pPr>
          </a:lstStyle>
          <a:p>
            <a:r>
              <a:rPr lang="es-MX" dirty="0"/>
              <a:t>Denuncias</a:t>
            </a:r>
            <a:r>
              <a:rPr lang="es-MX" altLang="x-none" dirty="0"/>
              <a:t>:</a:t>
            </a:r>
          </a:p>
          <a:p>
            <a:r>
              <a:rPr lang="es-MX" sz="1400" dirty="0">
                <a:solidFill>
                  <a:srgbClr val="96041C"/>
                </a:solidFill>
                <a:effectLst/>
                <a:latin typeface="Times New Roman" panose="02020603050405020304" pitchFamily="18" charset="0"/>
                <a:ea typeface="Times New Roman" panose="02020603050405020304" pitchFamily="18" charset="0"/>
              </a:rPr>
              <a:t>Cualquier persona servidora pública o particular podrá denunciar los incumplimientos al Código de Ética ante las siguientes instancias</a:t>
            </a:r>
            <a:endParaRPr lang="es-ES" altLang="x-none" sz="1400" dirty="0">
              <a:solidFill>
                <a:srgbClr val="96041C"/>
              </a:solidFill>
            </a:endParaRPr>
          </a:p>
        </p:txBody>
      </p:sp>
      <p:sp>
        <p:nvSpPr>
          <p:cNvPr id="10" name="AutoShape 9"/>
          <p:cNvSpPr>
            <a:spLocks/>
          </p:cNvSpPr>
          <p:nvPr/>
        </p:nvSpPr>
        <p:spPr bwMode="auto">
          <a:xfrm>
            <a:off x="2349353" y="1214970"/>
            <a:ext cx="514383" cy="2215991"/>
          </a:xfrm>
          <a:prstGeom prst="leftBrace">
            <a:avLst>
              <a:gd name="adj1" fmla="val 51615"/>
              <a:gd name="adj2" fmla="val 50000"/>
            </a:avLst>
          </a:prstGeom>
          <a:noFill/>
          <a:ln w="38100">
            <a:solidFill>
              <a:srgbClr val="66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a:solidFill>
                <a:schemeClr val="accent6">
                  <a:lumMod val="50000"/>
                </a:schemeClr>
              </a:solidFill>
            </a:endParaRPr>
          </a:p>
        </p:txBody>
      </p:sp>
      <p:sp>
        <p:nvSpPr>
          <p:cNvPr id="12" name="Text Box 12"/>
          <p:cNvSpPr txBox="1">
            <a:spLocks noChangeArrowheads="1"/>
          </p:cNvSpPr>
          <p:nvPr/>
        </p:nvSpPr>
        <p:spPr bwMode="auto">
          <a:xfrm>
            <a:off x="2982684" y="1599648"/>
            <a:ext cx="576578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342900" indent="-342900">
              <a:lnSpc>
                <a:spcPct val="100000"/>
              </a:lnSpc>
              <a:spcBef>
                <a:spcPts val="0"/>
              </a:spcBef>
              <a:buClr>
                <a:srgbClr val="33CCCC"/>
              </a:buClr>
              <a:buFont typeface="+mj-lt"/>
              <a:buAutoNum type="arabicPeriod"/>
              <a:defRPr sz="1800">
                <a:solidFill>
                  <a:schemeClr val="accent6">
                    <a:lumMod val="50000"/>
                  </a:schemeClr>
                </a:solidFill>
                <a:latin typeface="Times New Roman" panose="02020603050405020304" pitchFamily="18" charset="0"/>
              </a:defRPr>
            </a:lvl1pPr>
            <a:lvl2pPr marL="914400" indent="-457200">
              <a:defRPr sz="2400">
                <a:latin typeface="Times New Roman" panose="02020603050405020304" pitchFamily="18" charset="0"/>
              </a:defRPr>
            </a:lvl2pPr>
            <a:lvl3pPr marL="1371600" indent="-457200">
              <a:defRPr sz="2400">
                <a:latin typeface="Times New Roman" panose="02020603050405020304" pitchFamily="18" charset="0"/>
              </a:defRPr>
            </a:lvl3pPr>
            <a:lvl4pPr marL="1828800" indent="-457200">
              <a:defRPr sz="2400">
                <a:latin typeface="Times New Roman" panose="02020603050405020304" pitchFamily="18" charset="0"/>
              </a:defRPr>
            </a:lvl4pPr>
            <a:lvl5pPr marL="2286000" indent="-457200">
              <a:defRPr sz="2400">
                <a:latin typeface="Times New Roman" panose="02020603050405020304" pitchFamily="18" charset="0"/>
              </a:defRPr>
            </a:lvl5pPr>
            <a:lvl6pPr marL="2743200" indent="-457200" fontAlgn="base">
              <a:spcBef>
                <a:spcPct val="0"/>
              </a:spcBef>
              <a:spcAft>
                <a:spcPct val="0"/>
              </a:spcAft>
              <a:defRPr sz="2400">
                <a:latin typeface="Times New Roman" panose="02020603050405020304" pitchFamily="18" charset="0"/>
              </a:defRPr>
            </a:lvl6pPr>
            <a:lvl7pPr marL="3200400" indent="-457200" fontAlgn="base">
              <a:spcBef>
                <a:spcPct val="0"/>
              </a:spcBef>
              <a:spcAft>
                <a:spcPct val="0"/>
              </a:spcAft>
              <a:defRPr sz="2400">
                <a:latin typeface="Times New Roman" panose="02020603050405020304" pitchFamily="18" charset="0"/>
              </a:defRPr>
            </a:lvl7pPr>
            <a:lvl8pPr marL="3657600" indent="-457200" fontAlgn="base">
              <a:spcBef>
                <a:spcPct val="0"/>
              </a:spcBef>
              <a:spcAft>
                <a:spcPct val="0"/>
              </a:spcAft>
              <a:defRPr sz="2400">
                <a:latin typeface="Times New Roman" panose="02020603050405020304" pitchFamily="18" charset="0"/>
              </a:defRPr>
            </a:lvl8pPr>
            <a:lvl9pPr marL="4114800" indent="-457200" fontAlgn="base">
              <a:spcBef>
                <a:spcPct val="0"/>
              </a:spcBef>
              <a:spcAft>
                <a:spcPct val="0"/>
              </a:spcAft>
              <a:defRPr sz="2400">
                <a:latin typeface="Times New Roman" panose="02020603050405020304" pitchFamily="18" charset="0"/>
              </a:defRPr>
            </a:lvl9pPr>
          </a:lstStyle>
          <a:p>
            <a:r>
              <a:rPr lang="es-MX" dirty="0"/>
              <a:t>Comité de Ética; visión preventiva</a:t>
            </a:r>
          </a:p>
          <a:p>
            <a:endParaRPr lang="es-MX" dirty="0"/>
          </a:p>
          <a:p>
            <a:endParaRPr lang="es-MX" dirty="0"/>
          </a:p>
          <a:p>
            <a:r>
              <a:rPr lang="es-MX" dirty="0"/>
              <a:t>Órgano Interno de Control; atender denuncias por faltas administrativas en términos de la LGRA.</a:t>
            </a:r>
          </a:p>
        </p:txBody>
      </p:sp>
      <p:sp>
        <p:nvSpPr>
          <p:cNvPr id="15" name="Text Box 15"/>
          <p:cNvSpPr txBox="1">
            <a:spLocks noChangeArrowheads="1"/>
          </p:cNvSpPr>
          <p:nvPr/>
        </p:nvSpPr>
        <p:spPr bwMode="auto">
          <a:xfrm>
            <a:off x="414832" y="4869160"/>
            <a:ext cx="81934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nSpc>
                <a:spcPct val="100000"/>
              </a:lnSpc>
              <a:spcBef>
                <a:spcPct val="50000"/>
              </a:spcBef>
              <a:buClrTx/>
              <a:buFontTx/>
              <a:buNone/>
              <a:defRPr sz="1800" b="1">
                <a:solidFill>
                  <a:schemeClr val="accent6">
                    <a:lumMod val="50000"/>
                  </a:schemeClr>
                </a:solidFill>
                <a:latin typeface="Arial" panose="020B0604020202020204" pitchFamily="34" charset="0"/>
              </a:defRPr>
            </a:lvl1pPr>
          </a:lstStyle>
          <a:p>
            <a:pPr algn="just"/>
            <a:r>
              <a:rPr lang="es-MX" sz="1600" b="1" dirty="0">
                <a:solidFill>
                  <a:srgbClr val="000000"/>
                </a:solidFill>
                <a:effectLst/>
                <a:latin typeface="Times New Roman" panose="02020603050405020304" pitchFamily="18" charset="0"/>
                <a:ea typeface="Times New Roman" panose="02020603050405020304" pitchFamily="18" charset="0"/>
              </a:rPr>
              <a:t>CUARTO TRANSITORIO.</a:t>
            </a:r>
            <a:r>
              <a:rPr lang="es-MX" sz="1600" dirty="0">
                <a:solidFill>
                  <a:srgbClr val="000000"/>
                </a:solidFill>
                <a:effectLst/>
                <a:latin typeface="Times New Roman" panose="02020603050405020304" pitchFamily="18" charset="0"/>
                <a:ea typeface="Times New Roman" panose="02020603050405020304" pitchFamily="18" charset="0"/>
              </a:rPr>
              <a:t> </a:t>
            </a:r>
            <a:r>
              <a:rPr lang="es-MX" sz="1600" b="1" dirty="0">
                <a:solidFill>
                  <a:srgbClr val="000000"/>
                </a:solidFill>
                <a:effectLst/>
                <a:latin typeface="Times New Roman" panose="02020603050405020304" pitchFamily="18" charset="0"/>
                <a:ea typeface="Times New Roman" panose="02020603050405020304" pitchFamily="18" charset="0"/>
              </a:rPr>
              <a:t>Las dependencias y entidades tendrán </a:t>
            </a:r>
            <a:r>
              <a:rPr lang="es-MX" sz="1600" b="1" dirty="0">
                <a:solidFill>
                  <a:srgbClr val="000000"/>
                </a:solidFill>
                <a:effectLst/>
                <a:highlight>
                  <a:srgbClr val="FFFF00"/>
                </a:highlight>
                <a:latin typeface="Times New Roman" panose="02020603050405020304" pitchFamily="18" charset="0"/>
                <a:ea typeface="Times New Roman" panose="02020603050405020304" pitchFamily="18" charset="0"/>
              </a:rPr>
              <a:t>hasta el mes de julio de 2023</a:t>
            </a:r>
            <a:r>
              <a:rPr lang="es-MX" sz="1600" b="1" dirty="0">
                <a:solidFill>
                  <a:srgbClr val="000000"/>
                </a:solidFill>
                <a:effectLst/>
                <a:latin typeface="Times New Roman" panose="02020603050405020304" pitchFamily="18" charset="0"/>
                <a:ea typeface="Times New Roman" panose="02020603050405020304" pitchFamily="18" charset="0"/>
              </a:rPr>
              <a:t> para actualizar sus Códigos de Conducta en términos del presente Código de Ética y de la Guía para su elaboración que al efecto emita la Secretaría.</a:t>
            </a:r>
            <a:endParaRPr lang="es-ES" altLang="x-none" sz="1600" dirty="0"/>
          </a:p>
        </p:txBody>
      </p:sp>
    </p:spTree>
    <p:extLst>
      <p:ext uri="{BB962C8B-B14F-4D97-AF65-F5344CB8AC3E}">
        <p14:creationId xmlns:p14="http://schemas.microsoft.com/office/powerpoint/2010/main" val="36882518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19</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2.1 Normas de Ética</a:t>
            </a:r>
            <a:endParaRPr lang="es-MX" sz="1800" dirty="0">
              <a:latin typeface="Arial" panose="020B0604020202020204" pitchFamily="34" charset="0"/>
              <a:cs typeface="Arial" panose="020B0604020202020204" pitchFamily="34" charset="0"/>
            </a:endParaRPr>
          </a:p>
        </p:txBody>
      </p:sp>
      <p:sp>
        <p:nvSpPr>
          <p:cNvPr id="7" name="Rectangle 1026"/>
          <p:cNvSpPr>
            <a:spLocks noChangeArrowheads="1"/>
          </p:cNvSpPr>
          <p:nvPr/>
        </p:nvSpPr>
        <p:spPr bwMode="auto">
          <a:xfrm>
            <a:off x="827584" y="1202296"/>
            <a:ext cx="7776864"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ts val="600"/>
              </a:spcBef>
              <a:spcAft>
                <a:spcPts val="600"/>
              </a:spcAft>
            </a:pPr>
            <a:r>
              <a:rPr lang="x-none" sz="1500" b="1" dirty="0">
                <a:solidFill>
                  <a:schemeClr val="accent6">
                    <a:lumMod val="50000"/>
                  </a:schemeClr>
                </a:solidFill>
              </a:rPr>
              <a:t>CÓDIGO DE CONDUCTA DE LA SFP</a:t>
            </a:r>
          </a:p>
          <a:p>
            <a:pPr algn="just">
              <a:spcBef>
                <a:spcPts val="600"/>
              </a:spcBef>
              <a:spcAft>
                <a:spcPts val="600"/>
              </a:spcAft>
            </a:pPr>
            <a:r>
              <a:rPr lang="x-none" sz="1400" b="1" dirty="0">
                <a:solidFill>
                  <a:srgbClr val="C00000"/>
                </a:solidFill>
              </a:rPr>
              <a:t>CARTA COMPROMISO DE CUMPLIMIENTO DEL CÓDIGO DE CONDUCTA DE LA SECRETARÍA DE LA FUNCIÓN PÚBLICA.</a:t>
            </a:r>
          </a:p>
          <a:p>
            <a:pPr algn="just">
              <a:spcBef>
                <a:spcPts val="600"/>
              </a:spcBef>
              <a:spcAft>
                <a:spcPts val="600"/>
              </a:spcAft>
            </a:pPr>
            <a:r>
              <a:rPr lang="x-none" sz="1400" b="1" dirty="0">
                <a:solidFill>
                  <a:srgbClr val="C00000"/>
                </a:solidFill>
              </a:rPr>
              <a:t>He recibido y conozco el contenido del Código de Conducta de la Secretaría de la Función Pública, por lo que voluntariamente me comprometo a cumplirlo y a observar un comportamiento en estricto apego a sus disposiciones, además de:</a:t>
            </a:r>
          </a:p>
          <a:p>
            <a:pPr algn="just">
              <a:spcBef>
                <a:spcPts val="600"/>
              </a:spcBef>
              <a:spcAft>
                <a:spcPts val="600"/>
              </a:spcAft>
            </a:pPr>
            <a:r>
              <a:rPr lang="x-none" sz="1400" b="1" dirty="0">
                <a:solidFill>
                  <a:srgbClr val="C00000"/>
                </a:solidFill>
              </a:rPr>
              <a:t>1. Manifestar, de manera oportuna, mis preocupaciones o dilemas éticos ante el Comité o ante la Unidad.</a:t>
            </a:r>
          </a:p>
          <a:p>
            <a:pPr algn="just">
              <a:spcBef>
                <a:spcPts val="600"/>
              </a:spcBef>
              <a:spcAft>
                <a:spcPts val="600"/>
              </a:spcAft>
            </a:pPr>
            <a:r>
              <a:rPr lang="x-none" sz="1400" b="1" dirty="0">
                <a:solidFill>
                  <a:srgbClr val="C00000"/>
                </a:solidFill>
              </a:rPr>
              <a:t>2. Identificar situaciones éticas o de conflictos de intereses en las que requiera apoyo o capacitación.</a:t>
            </a:r>
          </a:p>
          <a:p>
            <a:pPr algn="just">
              <a:spcBef>
                <a:spcPts val="600"/>
              </a:spcBef>
              <a:spcAft>
                <a:spcPts val="600"/>
              </a:spcAft>
            </a:pPr>
            <a:r>
              <a:rPr lang="x-none" sz="1400" b="1" dirty="0">
                <a:solidFill>
                  <a:srgbClr val="C00000"/>
                </a:solidFill>
              </a:rPr>
              <a:t>3. No tomar represalias contra nadie por manifestar sus preocupaciones por posibles vulneraciones a este Código.</a:t>
            </a:r>
          </a:p>
          <a:p>
            <a:pPr algn="just">
              <a:spcBef>
                <a:spcPts val="600"/>
              </a:spcBef>
              <a:spcAft>
                <a:spcPts val="600"/>
              </a:spcAft>
            </a:pPr>
            <a:r>
              <a:rPr lang="x-none" sz="1400" b="1" dirty="0">
                <a:solidFill>
                  <a:srgbClr val="C00000"/>
                </a:solidFill>
              </a:rPr>
              <a:t>4. Cooperar de manera total y transparente en las investigaciones que realice el Comité o el OIC, por posibles vulneraciones al Código.</a:t>
            </a:r>
          </a:p>
          <a:p>
            <a:pPr algn="just">
              <a:spcBef>
                <a:spcPts val="600"/>
              </a:spcBef>
              <a:spcAft>
                <a:spcPts val="600"/>
              </a:spcAft>
            </a:pPr>
            <a:r>
              <a:rPr lang="x-none" sz="1400" b="1" dirty="0">
                <a:solidFill>
                  <a:srgbClr val="C00000"/>
                </a:solidFill>
              </a:rPr>
              <a:t>5. Evitar cualquier conducta que pueda implicar una conducta antiética o dañar la imagen de tu institución.</a:t>
            </a:r>
          </a:p>
          <a:p>
            <a:pPr algn="just">
              <a:spcBef>
                <a:spcPts val="600"/>
              </a:spcBef>
              <a:spcAft>
                <a:spcPts val="600"/>
              </a:spcAft>
            </a:pPr>
            <a:r>
              <a:rPr lang="x-none" sz="1400" b="1" dirty="0">
                <a:solidFill>
                  <a:srgbClr val="C00000"/>
                </a:solidFill>
              </a:rPr>
              <a:t>Por lo anterior, suscribo esta carta.</a:t>
            </a:r>
          </a:p>
          <a:p>
            <a:pPr algn="just">
              <a:spcBef>
                <a:spcPts val="0"/>
              </a:spcBef>
              <a:spcAft>
                <a:spcPts val="0"/>
              </a:spcAft>
            </a:pPr>
            <a:r>
              <a:rPr lang="x-none" sz="1400" b="1" dirty="0">
                <a:solidFill>
                  <a:srgbClr val="C00000"/>
                </a:solidFill>
              </a:rPr>
              <a:t>Nombre:			Cargo:</a:t>
            </a:r>
          </a:p>
          <a:p>
            <a:pPr algn="just">
              <a:spcBef>
                <a:spcPts val="0"/>
              </a:spcBef>
              <a:spcAft>
                <a:spcPts val="0"/>
              </a:spcAft>
            </a:pPr>
            <a:r>
              <a:rPr lang="x-none" sz="1400" b="1" dirty="0">
                <a:solidFill>
                  <a:srgbClr val="C00000"/>
                </a:solidFill>
              </a:rPr>
              <a:t>Unidad administrativa:	Fecha y firma:</a:t>
            </a:r>
          </a:p>
        </p:txBody>
      </p:sp>
    </p:spTree>
    <p:extLst>
      <p:ext uri="{BB962C8B-B14F-4D97-AF65-F5344CB8AC3E}">
        <p14:creationId xmlns:p14="http://schemas.microsoft.com/office/powerpoint/2010/main" val="18330309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2</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endParaRPr lang="es-MX" sz="1800" dirty="0">
              <a:latin typeface="Arial" panose="020B0604020202020204" pitchFamily="34" charset="0"/>
              <a:cs typeface="Arial" panose="020B0604020202020204" pitchFamily="34" charset="0"/>
            </a:endParaRPr>
          </a:p>
        </p:txBody>
      </p:sp>
      <p:sp>
        <p:nvSpPr>
          <p:cNvPr id="5122" name="Rectangle 1026"/>
          <p:cNvSpPr>
            <a:spLocks noChangeArrowheads="1"/>
          </p:cNvSpPr>
          <p:nvPr/>
        </p:nvSpPr>
        <p:spPr bwMode="auto">
          <a:xfrm>
            <a:off x="827584" y="1678195"/>
            <a:ext cx="7776864" cy="411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ts val="1200"/>
              </a:spcBef>
              <a:spcAft>
                <a:spcPts val="1200"/>
              </a:spcAft>
            </a:pPr>
            <a:r>
              <a:rPr lang="es-SV" sz="2200" dirty="0">
                <a:solidFill>
                  <a:schemeClr val="accent6">
                    <a:lumMod val="50000"/>
                  </a:schemeClr>
                </a:solidFill>
              </a:rPr>
              <a:t>2.1 Normas de Ética </a:t>
            </a:r>
            <a:endParaRPr lang="x-none" sz="2200" dirty="0">
              <a:solidFill>
                <a:schemeClr val="accent6">
                  <a:lumMod val="50000"/>
                </a:schemeClr>
              </a:solidFill>
            </a:endParaRPr>
          </a:p>
          <a:p>
            <a:pPr>
              <a:spcBef>
                <a:spcPts val="1200"/>
              </a:spcBef>
              <a:spcAft>
                <a:spcPts val="1200"/>
              </a:spcAft>
            </a:pPr>
            <a:r>
              <a:rPr lang="es-SV" sz="2200" dirty="0">
                <a:solidFill>
                  <a:schemeClr val="accent6">
                    <a:lumMod val="50000"/>
                  </a:schemeClr>
                </a:solidFill>
              </a:rPr>
              <a:t>2.2 Objetivos de la auditoría gubernamental </a:t>
            </a:r>
            <a:endParaRPr lang="x-none" sz="2200" dirty="0">
              <a:solidFill>
                <a:schemeClr val="accent6">
                  <a:lumMod val="50000"/>
                </a:schemeClr>
              </a:solidFill>
            </a:endParaRPr>
          </a:p>
          <a:p>
            <a:pPr>
              <a:spcBef>
                <a:spcPts val="1200"/>
              </a:spcBef>
              <a:spcAft>
                <a:spcPts val="1200"/>
              </a:spcAft>
            </a:pPr>
            <a:r>
              <a:rPr lang="es-SV" sz="2200" dirty="0">
                <a:solidFill>
                  <a:schemeClr val="accent6">
                    <a:lumMod val="50000"/>
                  </a:schemeClr>
                </a:solidFill>
              </a:rPr>
              <a:t>2.3 Definición y tipos de auditoría </a:t>
            </a:r>
            <a:endParaRPr lang="x-none" sz="2200" dirty="0">
              <a:solidFill>
                <a:schemeClr val="accent6">
                  <a:lumMod val="50000"/>
                </a:schemeClr>
              </a:solidFill>
            </a:endParaRPr>
          </a:p>
          <a:p>
            <a:pPr>
              <a:spcBef>
                <a:spcPts val="1200"/>
              </a:spcBef>
              <a:spcAft>
                <a:spcPts val="1200"/>
              </a:spcAft>
            </a:pPr>
            <a:r>
              <a:rPr lang="es-SV" sz="2200" dirty="0">
                <a:solidFill>
                  <a:schemeClr val="accent6">
                    <a:lumMod val="50000"/>
                  </a:schemeClr>
                </a:solidFill>
              </a:rPr>
              <a:t>2.4 Normas de auditoría </a:t>
            </a:r>
            <a:endParaRPr lang="x-none" sz="2200" dirty="0">
              <a:solidFill>
                <a:schemeClr val="accent6">
                  <a:lumMod val="50000"/>
                </a:schemeClr>
              </a:solidFill>
            </a:endParaRPr>
          </a:p>
          <a:p>
            <a:pPr>
              <a:spcBef>
                <a:spcPts val="1200"/>
              </a:spcBef>
              <a:spcAft>
                <a:spcPts val="1200"/>
              </a:spcAft>
            </a:pPr>
            <a:r>
              <a:rPr lang="es-SV" sz="2200" dirty="0">
                <a:solidFill>
                  <a:schemeClr val="accent6">
                    <a:lumMod val="50000"/>
                  </a:schemeClr>
                </a:solidFill>
              </a:rPr>
              <a:t>2.5 Técnicas y procedimientos de auditoría</a:t>
            </a:r>
            <a:endParaRPr lang="x-none" sz="2200" dirty="0">
              <a:solidFill>
                <a:schemeClr val="accent6">
                  <a:lumMod val="50000"/>
                </a:schemeClr>
              </a:solidFill>
            </a:endParaRPr>
          </a:p>
        </p:txBody>
      </p:sp>
    </p:spTree>
    <p:extLst>
      <p:ext uri="{BB962C8B-B14F-4D97-AF65-F5344CB8AC3E}">
        <p14:creationId xmlns:p14="http://schemas.microsoft.com/office/powerpoint/2010/main" val="292413050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20</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2.1 Normas de Ética</a:t>
            </a:r>
            <a:endParaRPr lang="es-MX" sz="1800" dirty="0">
              <a:latin typeface="Arial" panose="020B0604020202020204" pitchFamily="34" charset="0"/>
              <a:cs typeface="Arial" panose="020B0604020202020204" pitchFamily="34" charset="0"/>
            </a:endParaRPr>
          </a:p>
        </p:txBody>
      </p:sp>
      <p:sp>
        <p:nvSpPr>
          <p:cNvPr id="7" name="Rectangle 1026"/>
          <p:cNvSpPr>
            <a:spLocks noChangeArrowheads="1"/>
          </p:cNvSpPr>
          <p:nvPr/>
        </p:nvSpPr>
        <p:spPr bwMode="auto">
          <a:xfrm>
            <a:off x="827584" y="1202296"/>
            <a:ext cx="7776864"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ts val="600"/>
              </a:spcBef>
              <a:spcAft>
                <a:spcPts val="600"/>
              </a:spcAft>
            </a:pPr>
            <a:r>
              <a:rPr lang="x-none" sz="1400" b="1" dirty="0">
                <a:solidFill>
                  <a:schemeClr val="accent6">
                    <a:lumMod val="50000"/>
                  </a:schemeClr>
                </a:solidFill>
              </a:rPr>
              <a:t>CÓDIGO DE ÉTICA DE LOS FUNCIONARIOS DE LA AUDITORIA INTERNA (*)</a:t>
            </a:r>
          </a:p>
          <a:p>
            <a:pPr algn="just">
              <a:spcBef>
                <a:spcPts val="600"/>
              </a:spcBef>
              <a:spcAft>
                <a:spcPts val="600"/>
              </a:spcAft>
            </a:pPr>
            <a:r>
              <a:rPr lang="x-none" sz="1400" dirty="0">
                <a:solidFill>
                  <a:schemeClr val="accent6">
                    <a:lumMod val="50000"/>
                  </a:schemeClr>
                </a:solidFill>
              </a:rPr>
              <a:t>Los funcionarios de la Auditoría Interna desarrollarán sus tareas de acuerdo con los siguientes principios y normas de conducta, además de los establecidos en la normativa vigente:</a:t>
            </a:r>
          </a:p>
          <a:p>
            <a:pPr algn="just">
              <a:spcBef>
                <a:spcPts val="600"/>
              </a:spcBef>
              <a:spcAft>
                <a:spcPts val="600"/>
              </a:spcAft>
            </a:pPr>
            <a:r>
              <a:rPr lang="x-none" sz="1400" b="1" i="1" dirty="0">
                <a:solidFill>
                  <a:schemeClr val="accent6">
                    <a:lumMod val="50000"/>
                  </a:schemeClr>
                </a:solidFill>
              </a:rPr>
              <a:t>1. Integridad.-</a:t>
            </a:r>
          </a:p>
          <a:p>
            <a:pPr algn="just">
              <a:spcBef>
                <a:spcPts val="600"/>
              </a:spcBef>
              <a:spcAft>
                <a:spcPts val="600"/>
              </a:spcAft>
            </a:pPr>
            <a:r>
              <a:rPr lang="x-none" sz="1400" dirty="0">
                <a:solidFill>
                  <a:schemeClr val="accent6">
                    <a:lumMod val="50000"/>
                  </a:schemeClr>
                </a:solidFill>
              </a:rPr>
              <a:t>1.1. Los auditores internos desempeñarán su trabajo con honestidad, diligencia y responsabilidad.</a:t>
            </a:r>
          </a:p>
          <a:p>
            <a:pPr algn="just">
              <a:spcBef>
                <a:spcPts val="600"/>
              </a:spcBef>
              <a:spcAft>
                <a:spcPts val="600"/>
              </a:spcAft>
            </a:pPr>
            <a:r>
              <a:rPr lang="x-none" sz="1400" dirty="0">
                <a:solidFill>
                  <a:schemeClr val="accent6">
                    <a:lumMod val="50000"/>
                  </a:schemeClr>
                </a:solidFill>
              </a:rPr>
              <a:t>1.2. Respetarán las leyes y divulgarán lo que corresponda de acuerdo con la ley. No participarán a sabiendas de una actividad ilegal o ilícita.</a:t>
            </a:r>
          </a:p>
          <a:p>
            <a:pPr algn="just">
              <a:spcBef>
                <a:spcPts val="600"/>
              </a:spcBef>
              <a:spcAft>
                <a:spcPts val="600"/>
              </a:spcAft>
            </a:pPr>
            <a:r>
              <a:rPr lang="x-none" sz="1400" dirty="0">
                <a:solidFill>
                  <a:schemeClr val="accent6">
                    <a:lumMod val="50000"/>
                  </a:schemeClr>
                </a:solidFill>
              </a:rPr>
              <a:t>1.3. Respetarán y contribuirán a los objetivos legítimos y éticos de la organización.</a:t>
            </a:r>
          </a:p>
          <a:p>
            <a:pPr algn="just">
              <a:spcBef>
                <a:spcPts val="600"/>
              </a:spcBef>
              <a:spcAft>
                <a:spcPts val="600"/>
              </a:spcAft>
            </a:pPr>
            <a:r>
              <a:rPr lang="x-none" sz="1400" b="1" i="1" dirty="0">
                <a:solidFill>
                  <a:schemeClr val="accent6">
                    <a:lumMod val="50000"/>
                  </a:schemeClr>
                </a:solidFill>
              </a:rPr>
              <a:t>2. Objetividad.-</a:t>
            </a:r>
          </a:p>
          <a:p>
            <a:pPr algn="just">
              <a:spcBef>
                <a:spcPts val="600"/>
              </a:spcBef>
              <a:spcAft>
                <a:spcPts val="600"/>
              </a:spcAft>
            </a:pPr>
            <a:r>
              <a:rPr lang="x-none" sz="1400" dirty="0">
                <a:solidFill>
                  <a:schemeClr val="accent6">
                    <a:lumMod val="50000"/>
                  </a:schemeClr>
                </a:solidFill>
              </a:rPr>
              <a:t>2.1. La actividad del auditor debe ejecutarse manteniendo independencia de criterio, desarrollando su trabajo con objetividad e imparcialidad en la formulación de los juicios.</a:t>
            </a:r>
          </a:p>
          <a:p>
            <a:pPr algn="just">
              <a:spcBef>
                <a:spcPts val="600"/>
              </a:spcBef>
              <a:spcAft>
                <a:spcPts val="600"/>
              </a:spcAft>
            </a:pPr>
            <a:r>
              <a:rPr lang="x-none" sz="1400" dirty="0">
                <a:solidFill>
                  <a:schemeClr val="accent6">
                    <a:lumMod val="50000"/>
                  </a:schemeClr>
                </a:solidFill>
              </a:rPr>
              <a:t>2.2. La objetividad es una actitud mental independiente que deben mantener los auditores internos en la realización de sus trabajos. Deben tener una honesta confianza en el producto de su labor y en la calidad de la misma.</a:t>
            </a:r>
          </a:p>
          <a:p>
            <a:pPr algn="just">
              <a:spcBef>
                <a:spcPts val="600"/>
              </a:spcBef>
              <a:spcAft>
                <a:spcPts val="600"/>
              </a:spcAft>
            </a:pPr>
            <a:r>
              <a:rPr lang="x-none" sz="1400" dirty="0">
                <a:solidFill>
                  <a:schemeClr val="accent6">
                    <a:lumMod val="50000"/>
                  </a:schemeClr>
                </a:solidFill>
              </a:rPr>
              <a:t>2.3. La objetividad consiste en una actuación fundada en la realidad de los hechos y circunstancias relevadas durante el plan de auditoría que permita mantener sobre bases sólidas las conclusiones y juicios sin deformación alguna.</a:t>
            </a:r>
          </a:p>
          <a:p>
            <a:pPr algn="r">
              <a:spcBef>
                <a:spcPts val="600"/>
              </a:spcBef>
              <a:spcAft>
                <a:spcPts val="600"/>
              </a:spcAft>
            </a:pPr>
            <a:r>
              <a:rPr lang="x-none" sz="1400" b="1" dirty="0">
                <a:solidFill>
                  <a:schemeClr val="accent6">
                    <a:lumMod val="50000"/>
                  </a:schemeClr>
                </a:solidFill>
              </a:rPr>
              <a:t>(*) Administración Nacional de Puertos</a:t>
            </a:r>
          </a:p>
        </p:txBody>
      </p:sp>
    </p:spTree>
    <p:extLst>
      <p:ext uri="{BB962C8B-B14F-4D97-AF65-F5344CB8AC3E}">
        <p14:creationId xmlns:p14="http://schemas.microsoft.com/office/powerpoint/2010/main" val="34654643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21</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2.1 Normas de Ética</a:t>
            </a:r>
            <a:endParaRPr lang="es-MX" sz="1800" dirty="0">
              <a:latin typeface="Arial" panose="020B0604020202020204" pitchFamily="34" charset="0"/>
              <a:cs typeface="Arial" panose="020B0604020202020204" pitchFamily="34" charset="0"/>
            </a:endParaRPr>
          </a:p>
        </p:txBody>
      </p:sp>
      <p:sp>
        <p:nvSpPr>
          <p:cNvPr id="7" name="Rectangle 1026"/>
          <p:cNvSpPr>
            <a:spLocks noChangeArrowheads="1"/>
          </p:cNvSpPr>
          <p:nvPr/>
        </p:nvSpPr>
        <p:spPr bwMode="auto">
          <a:xfrm>
            <a:off x="827584" y="1266265"/>
            <a:ext cx="7776864"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ts val="600"/>
              </a:spcBef>
              <a:spcAft>
                <a:spcPts val="600"/>
              </a:spcAft>
            </a:pPr>
            <a:r>
              <a:rPr lang="x-none" sz="1400" dirty="0">
                <a:solidFill>
                  <a:schemeClr val="accent6">
                    <a:lumMod val="50000"/>
                  </a:schemeClr>
                </a:solidFill>
              </a:rPr>
              <a:t>2.4. Constituyen impedimentos internos o personales:</a:t>
            </a:r>
          </a:p>
          <a:p>
            <a:pPr lvl="1" algn="just">
              <a:spcBef>
                <a:spcPts val="600"/>
              </a:spcBef>
              <a:spcAft>
                <a:spcPts val="600"/>
              </a:spcAft>
            </a:pPr>
            <a:r>
              <a:rPr lang="x-none" sz="1400" dirty="0">
                <a:solidFill>
                  <a:schemeClr val="accent6">
                    <a:lumMod val="50000"/>
                  </a:schemeClr>
                </a:solidFill>
              </a:rPr>
              <a:t>a) parentesco cercano por consanguinidad o afinidad.</a:t>
            </a:r>
          </a:p>
          <a:p>
            <a:pPr lvl="1" algn="just">
              <a:spcBef>
                <a:spcPts val="600"/>
              </a:spcBef>
              <a:spcAft>
                <a:spcPts val="600"/>
              </a:spcAft>
            </a:pPr>
            <a:r>
              <a:rPr lang="x-none" sz="1400" dirty="0">
                <a:solidFill>
                  <a:schemeClr val="accent6">
                    <a:lumMod val="50000"/>
                  </a:schemeClr>
                </a:solidFill>
              </a:rPr>
              <a:t>b) amistad íntima o enemistad pública con aquellos cuya actividad debe evaluar.</a:t>
            </a:r>
          </a:p>
          <a:p>
            <a:pPr lvl="1" algn="just">
              <a:spcBef>
                <a:spcPts val="600"/>
              </a:spcBef>
              <a:spcAft>
                <a:spcPts val="600"/>
              </a:spcAft>
            </a:pPr>
            <a:r>
              <a:rPr lang="x-none" sz="1400" dirty="0">
                <a:solidFill>
                  <a:schemeClr val="accent6">
                    <a:lumMod val="50000"/>
                  </a:schemeClr>
                </a:solidFill>
              </a:rPr>
              <a:t>c) intereses económicos relevantes con el ente evaluado.</a:t>
            </a:r>
          </a:p>
          <a:p>
            <a:pPr lvl="1" algn="just">
              <a:spcBef>
                <a:spcPts val="600"/>
              </a:spcBef>
              <a:spcAft>
                <a:spcPts val="600"/>
              </a:spcAft>
            </a:pPr>
            <a:r>
              <a:rPr lang="x-none" sz="1400" dirty="0">
                <a:solidFill>
                  <a:schemeClr val="accent6">
                    <a:lumMod val="50000"/>
                  </a:schemeClr>
                </a:solidFill>
              </a:rPr>
              <a:t>d) prejuicios o favoritismos impulsados por razones políticas o religiosas.</a:t>
            </a:r>
          </a:p>
          <a:p>
            <a:pPr algn="just">
              <a:spcBef>
                <a:spcPts val="600"/>
              </a:spcBef>
              <a:spcAft>
                <a:spcPts val="600"/>
              </a:spcAft>
            </a:pPr>
            <a:r>
              <a:rPr lang="x-none" sz="1400" dirty="0">
                <a:solidFill>
                  <a:schemeClr val="accent6">
                    <a:lumMod val="50000"/>
                  </a:schemeClr>
                </a:solidFill>
              </a:rPr>
              <a:t>2.5. Se debe comunicar a la Dirección cuando se verifiquen situaciones que comprometan la objetividad.</a:t>
            </a:r>
          </a:p>
          <a:p>
            <a:pPr algn="just">
              <a:spcBef>
                <a:spcPts val="600"/>
              </a:spcBef>
              <a:spcAft>
                <a:spcPts val="600"/>
              </a:spcAft>
            </a:pPr>
            <a:r>
              <a:rPr lang="x-none" sz="1400" dirty="0">
                <a:solidFill>
                  <a:schemeClr val="accent6">
                    <a:lumMod val="50000"/>
                  </a:schemeClr>
                </a:solidFill>
              </a:rPr>
              <a:t>2.6. Los auditores deben proteger su independencia y evitar cualquier conflicto posible. Los auditores deben evitar toda clase de relaciones con las autoridades, directivos y personal del organismo auditado que puedan influir sobre, comprometer o amenazar la capacidad de los auditores para actuar y parecer que actúan con independencia.</a:t>
            </a:r>
          </a:p>
          <a:p>
            <a:pPr algn="just">
              <a:spcBef>
                <a:spcPts val="600"/>
              </a:spcBef>
              <a:spcAft>
                <a:spcPts val="600"/>
              </a:spcAft>
            </a:pPr>
            <a:r>
              <a:rPr lang="x-none" sz="1400" dirty="0">
                <a:solidFill>
                  <a:schemeClr val="accent6">
                    <a:lumMod val="50000"/>
                  </a:schemeClr>
                </a:solidFill>
              </a:rPr>
              <a:t>2.7. Los auditores no deben participar en el diseño, implantación u operación de procedimientos o métodos de control.</a:t>
            </a:r>
          </a:p>
          <a:p>
            <a:pPr algn="just">
              <a:spcBef>
                <a:spcPts val="600"/>
              </a:spcBef>
              <a:spcAft>
                <a:spcPts val="600"/>
              </a:spcAft>
            </a:pPr>
            <a:r>
              <a:rPr lang="x-none" sz="1400" b="1" i="1" dirty="0">
                <a:solidFill>
                  <a:schemeClr val="accent6">
                    <a:lumMod val="50000"/>
                  </a:schemeClr>
                </a:solidFill>
              </a:rPr>
              <a:t>3. Confidencialidad.-</a:t>
            </a:r>
          </a:p>
          <a:p>
            <a:pPr algn="just">
              <a:spcBef>
                <a:spcPts val="600"/>
              </a:spcBef>
              <a:spcAft>
                <a:spcPts val="600"/>
              </a:spcAft>
            </a:pPr>
            <a:r>
              <a:rPr lang="x-none" sz="1400" dirty="0">
                <a:solidFill>
                  <a:schemeClr val="accent6">
                    <a:lumMod val="50000"/>
                  </a:schemeClr>
                </a:solidFill>
              </a:rPr>
              <a:t>3.1. Los auditores serán prudentes en el uso y protección de la información adquirida en el transcurso de su trabajo.</a:t>
            </a:r>
          </a:p>
          <a:p>
            <a:pPr algn="just">
              <a:spcBef>
                <a:spcPts val="600"/>
              </a:spcBef>
              <a:spcAft>
                <a:spcPts val="600"/>
              </a:spcAft>
            </a:pPr>
            <a:r>
              <a:rPr lang="x-none" sz="1400" dirty="0">
                <a:solidFill>
                  <a:schemeClr val="accent6">
                    <a:lumMod val="50000"/>
                  </a:schemeClr>
                </a:solidFill>
              </a:rPr>
              <a:t>3.2. No utilizarán información para lucro personal o de cualquier forma que fuera contraria a la ley o en detrimento de los objetivos legítimos y éticos de la organización.</a:t>
            </a:r>
          </a:p>
        </p:txBody>
      </p:sp>
    </p:spTree>
    <p:extLst>
      <p:ext uri="{BB962C8B-B14F-4D97-AF65-F5344CB8AC3E}">
        <p14:creationId xmlns:p14="http://schemas.microsoft.com/office/powerpoint/2010/main" val="294020334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22</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2.1 Normas de Ética</a:t>
            </a:r>
            <a:endParaRPr lang="es-MX" sz="1800" dirty="0">
              <a:latin typeface="Arial" panose="020B0604020202020204" pitchFamily="34" charset="0"/>
              <a:cs typeface="Arial" panose="020B0604020202020204" pitchFamily="34" charset="0"/>
            </a:endParaRPr>
          </a:p>
        </p:txBody>
      </p:sp>
      <p:sp>
        <p:nvSpPr>
          <p:cNvPr id="7" name="Rectangle 1026"/>
          <p:cNvSpPr>
            <a:spLocks noChangeArrowheads="1"/>
          </p:cNvSpPr>
          <p:nvPr/>
        </p:nvSpPr>
        <p:spPr bwMode="auto">
          <a:xfrm>
            <a:off x="827584" y="1202296"/>
            <a:ext cx="7776864" cy="5179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ts val="600"/>
              </a:spcBef>
              <a:spcAft>
                <a:spcPts val="600"/>
              </a:spcAft>
            </a:pPr>
            <a:r>
              <a:rPr lang="x-none" sz="1400" b="1" i="1" dirty="0">
                <a:solidFill>
                  <a:schemeClr val="accent6">
                    <a:lumMod val="50000"/>
                  </a:schemeClr>
                </a:solidFill>
              </a:rPr>
              <a:t>4. Competencia profesional.-</a:t>
            </a:r>
          </a:p>
          <a:p>
            <a:pPr algn="just">
              <a:spcBef>
                <a:spcPts val="600"/>
              </a:spcBef>
              <a:spcAft>
                <a:spcPts val="600"/>
              </a:spcAft>
            </a:pPr>
            <a:r>
              <a:rPr lang="x-none" sz="1400" dirty="0">
                <a:solidFill>
                  <a:schemeClr val="accent6">
                    <a:lumMod val="50000"/>
                  </a:schemeClr>
                </a:solidFill>
              </a:rPr>
              <a:t>4.1. Los auditores deben conocer y cumplir las normas, las políticas, los procedimientos y las prácticas aplicables de auditoría, contabilidad y gestión presupuestal y financiera. Igualmente deben entender los principios y normas constitucionales, legales e institucionales que rigen el funcionamiento del organismo auditado.  </a:t>
            </a:r>
          </a:p>
          <a:p>
            <a:pPr algn="just">
              <a:spcBef>
                <a:spcPts val="600"/>
              </a:spcBef>
              <a:spcAft>
                <a:spcPts val="600"/>
              </a:spcAft>
            </a:pPr>
            <a:r>
              <a:rPr lang="x-none" sz="1400" dirty="0">
                <a:solidFill>
                  <a:schemeClr val="accent6">
                    <a:lumMod val="50000"/>
                  </a:schemeClr>
                </a:solidFill>
              </a:rPr>
              <a:t>4.2. El auditor efectuará las auditorias con el debido cuidado profesional. Esto supone que actuará aplicando la cautela, la reflexión y debida atención a las normas.</a:t>
            </a:r>
          </a:p>
          <a:p>
            <a:pPr algn="just">
              <a:spcBef>
                <a:spcPts val="600"/>
              </a:spcBef>
              <a:spcAft>
                <a:spcPts val="600"/>
              </a:spcAft>
            </a:pPr>
            <a:r>
              <a:rPr lang="x-none" sz="1400" dirty="0">
                <a:solidFill>
                  <a:schemeClr val="accent6">
                    <a:lumMod val="50000"/>
                  </a:schemeClr>
                </a:solidFill>
              </a:rPr>
              <a:t>4.3. La actividad de AI debe reunir, en forma colectiva en el equipo, la pericia suficiente para cumplir con las responsabilidades asignadas:</a:t>
            </a:r>
          </a:p>
          <a:p>
            <a:pPr lvl="1" algn="just">
              <a:spcBef>
                <a:spcPts val="600"/>
              </a:spcBef>
              <a:spcAft>
                <a:spcPts val="600"/>
              </a:spcAft>
            </a:pPr>
            <a:r>
              <a:rPr lang="x-none" sz="1400" dirty="0">
                <a:solidFill>
                  <a:schemeClr val="accent6">
                    <a:lumMod val="50000"/>
                  </a:schemeClr>
                </a:solidFill>
              </a:rPr>
              <a:t>a) Aptitud para la aplicación de normas,</a:t>
            </a:r>
          </a:p>
          <a:p>
            <a:pPr lvl="1" algn="just">
              <a:spcBef>
                <a:spcPts val="600"/>
              </a:spcBef>
              <a:spcAft>
                <a:spcPts val="600"/>
              </a:spcAft>
            </a:pPr>
            <a:r>
              <a:rPr lang="x-none" sz="1400" dirty="0">
                <a:solidFill>
                  <a:schemeClr val="accent6">
                    <a:lumMod val="50000"/>
                  </a:schemeClr>
                </a:solidFill>
              </a:rPr>
              <a:t>b) Pericia en los principios y técnicas contables,</a:t>
            </a:r>
          </a:p>
          <a:p>
            <a:pPr lvl="1" algn="just">
              <a:spcBef>
                <a:spcPts val="600"/>
              </a:spcBef>
              <a:spcAft>
                <a:spcPts val="600"/>
              </a:spcAft>
            </a:pPr>
            <a:r>
              <a:rPr lang="x-none" sz="1400" dirty="0">
                <a:solidFill>
                  <a:schemeClr val="accent6">
                    <a:lumMod val="50000"/>
                  </a:schemeClr>
                </a:solidFill>
              </a:rPr>
              <a:t>c) Conocimiento de las técnicas de identificación del fraude, técnicas de auditoría asistidas por computador (TAAC) y métodos cuantitativos,</a:t>
            </a:r>
          </a:p>
          <a:p>
            <a:pPr lvl="1" algn="just">
              <a:spcBef>
                <a:spcPts val="600"/>
              </a:spcBef>
              <a:spcAft>
                <a:spcPts val="600"/>
              </a:spcAft>
            </a:pPr>
            <a:r>
              <a:rPr lang="x-none" sz="1400" dirty="0">
                <a:solidFill>
                  <a:schemeClr val="accent6">
                    <a:lumMod val="50000"/>
                  </a:schemeClr>
                </a:solidFill>
              </a:rPr>
              <a:t>d) Capacidad para comunicarse en forma oral y escrita de modo de transmitir eficazmente los objetivos, evaluaciones y conclusiones arribadas,</a:t>
            </a:r>
          </a:p>
          <a:p>
            <a:pPr lvl="1" algn="just">
              <a:spcBef>
                <a:spcPts val="600"/>
              </a:spcBef>
              <a:spcAft>
                <a:spcPts val="600"/>
              </a:spcAft>
            </a:pPr>
            <a:r>
              <a:rPr lang="x-none" sz="1400" dirty="0">
                <a:solidFill>
                  <a:schemeClr val="accent6">
                    <a:lumMod val="50000"/>
                  </a:schemeClr>
                </a:solidFill>
              </a:rPr>
              <a:t>e) Cualidad para el trato con las personas,</a:t>
            </a:r>
          </a:p>
          <a:p>
            <a:pPr lvl="1" algn="just">
              <a:spcBef>
                <a:spcPts val="600"/>
              </a:spcBef>
              <a:spcAft>
                <a:spcPts val="600"/>
              </a:spcAft>
            </a:pPr>
            <a:r>
              <a:rPr lang="x-none" sz="1400" dirty="0">
                <a:solidFill>
                  <a:schemeClr val="accent6">
                    <a:lumMod val="50000"/>
                  </a:schemeClr>
                </a:solidFill>
              </a:rPr>
              <a:t>f) Comprensión de los objetivos para evaluar la materialidad y significación de los hallazgos.</a:t>
            </a:r>
          </a:p>
        </p:txBody>
      </p:sp>
    </p:spTree>
    <p:extLst>
      <p:ext uri="{BB962C8B-B14F-4D97-AF65-F5344CB8AC3E}">
        <p14:creationId xmlns:p14="http://schemas.microsoft.com/office/powerpoint/2010/main" val="138279438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23</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2.1 Normas de Ética</a:t>
            </a:r>
            <a:endParaRPr lang="es-MX" sz="1800" dirty="0">
              <a:latin typeface="Arial" panose="020B0604020202020204" pitchFamily="34" charset="0"/>
              <a:cs typeface="Arial" panose="020B0604020202020204" pitchFamily="34" charset="0"/>
            </a:endParaRPr>
          </a:p>
        </p:txBody>
      </p:sp>
      <p:sp>
        <p:nvSpPr>
          <p:cNvPr id="7" name="Rectangle 1026"/>
          <p:cNvSpPr>
            <a:spLocks noChangeArrowheads="1"/>
          </p:cNvSpPr>
          <p:nvPr/>
        </p:nvSpPr>
        <p:spPr bwMode="auto">
          <a:xfrm>
            <a:off x="827584" y="1202296"/>
            <a:ext cx="7776864" cy="5179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ts val="600"/>
              </a:spcBef>
              <a:spcAft>
                <a:spcPts val="600"/>
              </a:spcAft>
            </a:pPr>
            <a:r>
              <a:rPr lang="x-none" sz="1400" b="1" i="1" dirty="0">
                <a:solidFill>
                  <a:schemeClr val="accent6">
                    <a:lumMod val="50000"/>
                  </a:schemeClr>
                </a:solidFill>
              </a:rPr>
              <a:t>4. Competencia profesional.-…</a:t>
            </a:r>
          </a:p>
          <a:p>
            <a:pPr algn="just">
              <a:spcBef>
                <a:spcPts val="600"/>
              </a:spcBef>
              <a:spcAft>
                <a:spcPts val="600"/>
              </a:spcAft>
            </a:pPr>
            <a:r>
              <a:rPr lang="x-none" sz="1400" dirty="0">
                <a:solidFill>
                  <a:schemeClr val="accent6">
                    <a:lumMod val="50000"/>
                  </a:schemeClr>
                </a:solidFill>
              </a:rPr>
              <a:t>4.4. El debido cuidado implica prudencia y competencia razonables, no la infalibilidad ni una actuación extraordinaria. El debido cuidado requiere de exámenes, verificaciones y pruebas hasta un grado razonable.</a:t>
            </a:r>
          </a:p>
          <a:p>
            <a:pPr algn="just">
              <a:spcBef>
                <a:spcPts val="600"/>
              </a:spcBef>
              <a:spcAft>
                <a:spcPts val="600"/>
              </a:spcAft>
            </a:pPr>
            <a:r>
              <a:rPr lang="x-none" sz="1400" dirty="0">
                <a:solidFill>
                  <a:schemeClr val="accent6">
                    <a:lumMod val="50000"/>
                  </a:schemeClr>
                </a:solidFill>
              </a:rPr>
              <a:t>4.5. Los auditores internos son responsables de continuar su formación a fin de mantener su competencia profesional. Deben mantenerse informados de las mejoras y evolución de las normas, procedimientos y técnicas de AI. La formación continua constituye una regla de conducta.</a:t>
            </a:r>
          </a:p>
        </p:txBody>
      </p:sp>
    </p:spTree>
    <p:extLst>
      <p:ext uri="{BB962C8B-B14F-4D97-AF65-F5344CB8AC3E}">
        <p14:creationId xmlns:p14="http://schemas.microsoft.com/office/powerpoint/2010/main" val="155263287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24</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2.2 Objetivos de la auditoría gubernamental</a:t>
            </a:r>
            <a:endParaRPr lang="es-MX" sz="1800" dirty="0">
              <a:latin typeface="Arial" panose="020B0604020202020204" pitchFamily="34" charset="0"/>
              <a:cs typeface="Arial" panose="020B0604020202020204" pitchFamily="34" charset="0"/>
            </a:endParaRPr>
          </a:p>
        </p:txBody>
      </p:sp>
      <p:sp>
        <p:nvSpPr>
          <p:cNvPr id="7" name="Rectangle 1026"/>
          <p:cNvSpPr>
            <a:spLocks noChangeArrowheads="1"/>
          </p:cNvSpPr>
          <p:nvPr/>
        </p:nvSpPr>
        <p:spPr bwMode="auto">
          <a:xfrm>
            <a:off x="827584" y="1678195"/>
            <a:ext cx="7776864" cy="411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ts val="600"/>
              </a:spcBef>
              <a:spcAft>
                <a:spcPts val="600"/>
              </a:spcAft>
            </a:pPr>
            <a:r>
              <a:rPr lang="x-none" sz="2400" dirty="0">
                <a:solidFill>
                  <a:srgbClr val="C00000"/>
                </a:solidFill>
              </a:rPr>
              <a:t>El objeto de la auditoría consiste en </a:t>
            </a:r>
            <a:r>
              <a:rPr lang="x-none" sz="2400" dirty="0">
                <a:solidFill>
                  <a:schemeClr val="accent2">
                    <a:lumMod val="50000"/>
                  </a:schemeClr>
                </a:solidFill>
              </a:rPr>
              <a:t>evaluar</a:t>
            </a:r>
            <a:r>
              <a:rPr lang="x-none" sz="2400" dirty="0">
                <a:solidFill>
                  <a:srgbClr val="C00000"/>
                </a:solidFill>
              </a:rPr>
              <a:t>:</a:t>
            </a:r>
          </a:p>
          <a:p>
            <a:pPr marL="457200" indent="-457200" algn="just">
              <a:spcBef>
                <a:spcPts val="600"/>
              </a:spcBef>
              <a:spcAft>
                <a:spcPts val="600"/>
              </a:spcAft>
              <a:buFont typeface="+mj-lt"/>
              <a:buAutoNum type="alphaLcPeriod"/>
            </a:pPr>
            <a:r>
              <a:rPr lang="x-none" sz="2400" dirty="0">
                <a:solidFill>
                  <a:srgbClr val="C00000"/>
                </a:solidFill>
              </a:rPr>
              <a:t>La </a:t>
            </a:r>
            <a:r>
              <a:rPr lang="x-none" sz="2400" dirty="0">
                <a:solidFill>
                  <a:schemeClr val="accent2">
                    <a:lumMod val="50000"/>
                  </a:schemeClr>
                </a:solidFill>
              </a:rPr>
              <a:t>eficiencia y eficacia </a:t>
            </a:r>
            <a:r>
              <a:rPr lang="x-none" sz="2400" dirty="0">
                <a:solidFill>
                  <a:srgbClr val="C00000"/>
                </a:solidFill>
              </a:rPr>
              <a:t>en las operaciones;</a:t>
            </a:r>
          </a:p>
          <a:p>
            <a:pPr marL="457200" indent="-457200" algn="just">
              <a:spcBef>
                <a:spcPts val="600"/>
              </a:spcBef>
              <a:spcAft>
                <a:spcPts val="600"/>
              </a:spcAft>
              <a:buFont typeface="+mj-lt"/>
              <a:buAutoNum type="alphaLcPeriod"/>
            </a:pPr>
            <a:r>
              <a:rPr lang="x-none" sz="2400" dirty="0">
                <a:solidFill>
                  <a:srgbClr val="C00000"/>
                </a:solidFill>
              </a:rPr>
              <a:t>La </a:t>
            </a:r>
            <a:r>
              <a:rPr lang="x-none" sz="2400" dirty="0">
                <a:solidFill>
                  <a:schemeClr val="accent2">
                    <a:lumMod val="50000"/>
                  </a:schemeClr>
                </a:solidFill>
              </a:rPr>
              <a:t>salvaguarda</a:t>
            </a:r>
            <a:r>
              <a:rPr lang="x-none" sz="2400" dirty="0">
                <a:solidFill>
                  <a:srgbClr val="C00000"/>
                </a:solidFill>
              </a:rPr>
              <a:t> de activos;</a:t>
            </a:r>
          </a:p>
          <a:p>
            <a:pPr marL="457200" indent="-457200" algn="just">
              <a:spcBef>
                <a:spcPts val="600"/>
              </a:spcBef>
              <a:spcAft>
                <a:spcPts val="600"/>
              </a:spcAft>
              <a:buFont typeface="+mj-lt"/>
              <a:buAutoNum type="alphaLcPeriod"/>
            </a:pPr>
            <a:r>
              <a:rPr lang="x-none" sz="2400" dirty="0">
                <a:solidFill>
                  <a:srgbClr val="C00000"/>
                </a:solidFill>
              </a:rPr>
              <a:t>La </a:t>
            </a:r>
            <a:r>
              <a:rPr lang="x-none" sz="2400" dirty="0">
                <a:solidFill>
                  <a:schemeClr val="accent2">
                    <a:lumMod val="50000"/>
                  </a:schemeClr>
                </a:solidFill>
              </a:rPr>
              <a:t>confiabilidad</a:t>
            </a:r>
            <a:r>
              <a:rPr lang="x-none" sz="2400" dirty="0">
                <a:solidFill>
                  <a:srgbClr val="C00000"/>
                </a:solidFill>
              </a:rPr>
              <a:t> de la información económica financiera y</a:t>
            </a:r>
          </a:p>
          <a:p>
            <a:pPr marL="457200" indent="-457200" algn="just">
              <a:spcBef>
                <a:spcPts val="600"/>
              </a:spcBef>
              <a:spcAft>
                <a:spcPts val="600"/>
              </a:spcAft>
              <a:buFont typeface="+mj-lt"/>
              <a:buAutoNum type="alphaLcPeriod"/>
            </a:pPr>
            <a:r>
              <a:rPr lang="x-none" sz="2400" dirty="0">
                <a:solidFill>
                  <a:srgbClr val="C00000"/>
                </a:solidFill>
              </a:rPr>
              <a:t>El </a:t>
            </a:r>
            <a:r>
              <a:rPr lang="x-none" sz="2400" dirty="0">
                <a:solidFill>
                  <a:schemeClr val="accent2">
                    <a:lumMod val="50000"/>
                  </a:schemeClr>
                </a:solidFill>
              </a:rPr>
              <a:t>cumplimiento</a:t>
            </a:r>
            <a:r>
              <a:rPr lang="x-none" sz="2400" dirty="0">
                <a:solidFill>
                  <a:srgbClr val="C00000"/>
                </a:solidFill>
              </a:rPr>
              <a:t> con las leyes y normas que sean aplicables.</a:t>
            </a:r>
            <a:endParaRPr lang="x-none" sz="2200" dirty="0">
              <a:solidFill>
                <a:srgbClr val="C00000"/>
              </a:solidFill>
            </a:endParaRPr>
          </a:p>
        </p:txBody>
      </p:sp>
    </p:spTree>
    <p:extLst>
      <p:ext uri="{BB962C8B-B14F-4D97-AF65-F5344CB8AC3E}">
        <p14:creationId xmlns:p14="http://schemas.microsoft.com/office/powerpoint/2010/main" val="99167679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25</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2.3 Definición y tipos de auditoría</a:t>
            </a:r>
            <a:endParaRPr lang="es-MX" sz="1800" dirty="0">
              <a:latin typeface="Arial" panose="020B0604020202020204" pitchFamily="34" charset="0"/>
              <a:cs typeface="Arial" panose="020B0604020202020204" pitchFamily="34" charset="0"/>
            </a:endParaRPr>
          </a:p>
        </p:txBody>
      </p:sp>
      <p:sp>
        <p:nvSpPr>
          <p:cNvPr id="7" name="Rectangle 1026"/>
          <p:cNvSpPr>
            <a:spLocks noChangeArrowheads="1"/>
          </p:cNvSpPr>
          <p:nvPr/>
        </p:nvSpPr>
        <p:spPr bwMode="auto">
          <a:xfrm>
            <a:off x="827584" y="1678195"/>
            <a:ext cx="7776864" cy="411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ts val="1200"/>
              </a:spcBef>
              <a:spcAft>
                <a:spcPts val="1200"/>
              </a:spcAft>
              <a:buFont typeface="Wingdings" panose="05000000000000000000" pitchFamily="2" charset="2"/>
              <a:buChar char="§"/>
            </a:pPr>
            <a:endParaRPr lang="x-none" sz="2200" dirty="0">
              <a:solidFill>
                <a:schemeClr val="accent6">
                  <a:lumMod val="50000"/>
                </a:schemeClr>
              </a:solidFill>
            </a:endParaRPr>
          </a:p>
        </p:txBody>
      </p:sp>
      <p:sp>
        <p:nvSpPr>
          <p:cNvPr id="8" name="Rectangle 3"/>
          <p:cNvSpPr txBox="1">
            <a:spLocks noChangeArrowheads="1"/>
          </p:cNvSpPr>
          <p:nvPr/>
        </p:nvSpPr>
        <p:spPr bwMode="auto">
          <a:xfrm>
            <a:off x="179388" y="1268413"/>
            <a:ext cx="8785225" cy="504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rgbClr val="595841"/>
                </a:solidFill>
                <a:latin typeface="+mn-lt"/>
                <a:ea typeface="+mn-ea"/>
                <a:cs typeface="+mn-cs"/>
              </a:defRPr>
            </a:lvl1pPr>
            <a:lvl2pPr marL="742950" indent="-285750" algn="l" rtl="0" eaLnBrk="1" fontAlgn="base" hangingPunct="1">
              <a:spcBef>
                <a:spcPct val="20000"/>
              </a:spcBef>
              <a:spcAft>
                <a:spcPct val="0"/>
              </a:spcAft>
              <a:buChar char="–"/>
              <a:defRPr sz="2800">
                <a:solidFill>
                  <a:srgbClr val="595841"/>
                </a:solidFill>
                <a:latin typeface="+mn-lt"/>
              </a:defRPr>
            </a:lvl2pPr>
            <a:lvl3pPr marL="1143000" indent="-228600" algn="l" rtl="0" eaLnBrk="1" fontAlgn="base" hangingPunct="1">
              <a:spcBef>
                <a:spcPct val="20000"/>
              </a:spcBef>
              <a:spcAft>
                <a:spcPct val="0"/>
              </a:spcAft>
              <a:buChar char="•"/>
              <a:defRPr sz="2400">
                <a:solidFill>
                  <a:srgbClr val="595841"/>
                </a:solidFill>
                <a:latin typeface="+mn-lt"/>
              </a:defRPr>
            </a:lvl3pPr>
            <a:lvl4pPr marL="1600200" indent="-228600" algn="l" rtl="0" eaLnBrk="1" fontAlgn="base" hangingPunct="1">
              <a:spcBef>
                <a:spcPct val="20000"/>
              </a:spcBef>
              <a:spcAft>
                <a:spcPct val="0"/>
              </a:spcAft>
              <a:buChar char="–"/>
              <a:defRPr sz="2000">
                <a:solidFill>
                  <a:srgbClr val="595841"/>
                </a:solidFill>
                <a:latin typeface="+mn-lt"/>
              </a:defRPr>
            </a:lvl4pPr>
            <a:lvl5pPr marL="2057400" indent="-228600" algn="l" rtl="0" eaLnBrk="1" fontAlgn="base" hangingPunct="1">
              <a:spcBef>
                <a:spcPct val="20000"/>
              </a:spcBef>
              <a:spcAft>
                <a:spcPct val="0"/>
              </a:spcAft>
              <a:buChar char="»"/>
              <a:defRPr sz="2000">
                <a:solidFill>
                  <a:srgbClr val="595841"/>
                </a:solidFill>
                <a:latin typeface="+mn-lt"/>
              </a:defRPr>
            </a:lvl5pPr>
            <a:lvl6pPr marL="2514600" indent="-228600" algn="l" rtl="0" eaLnBrk="1" fontAlgn="base" hangingPunct="1">
              <a:spcBef>
                <a:spcPct val="20000"/>
              </a:spcBef>
              <a:spcAft>
                <a:spcPct val="0"/>
              </a:spcAft>
              <a:buChar char="»"/>
              <a:defRPr sz="2000">
                <a:solidFill>
                  <a:srgbClr val="595841"/>
                </a:solidFill>
                <a:latin typeface="+mn-lt"/>
              </a:defRPr>
            </a:lvl6pPr>
            <a:lvl7pPr marL="2971800" indent="-228600" algn="l" rtl="0" eaLnBrk="1" fontAlgn="base" hangingPunct="1">
              <a:spcBef>
                <a:spcPct val="20000"/>
              </a:spcBef>
              <a:spcAft>
                <a:spcPct val="0"/>
              </a:spcAft>
              <a:buChar char="»"/>
              <a:defRPr sz="2000">
                <a:solidFill>
                  <a:srgbClr val="595841"/>
                </a:solidFill>
                <a:latin typeface="+mn-lt"/>
              </a:defRPr>
            </a:lvl7pPr>
            <a:lvl8pPr marL="3429000" indent="-228600" algn="l" rtl="0" eaLnBrk="1" fontAlgn="base" hangingPunct="1">
              <a:spcBef>
                <a:spcPct val="20000"/>
              </a:spcBef>
              <a:spcAft>
                <a:spcPct val="0"/>
              </a:spcAft>
              <a:buChar char="»"/>
              <a:defRPr sz="2000">
                <a:solidFill>
                  <a:srgbClr val="595841"/>
                </a:solidFill>
                <a:latin typeface="+mn-lt"/>
              </a:defRPr>
            </a:lvl8pPr>
            <a:lvl9pPr marL="3886200" indent="-228600" algn="l" rtl="0" eaLnBrk="1" fontAlgn="base" hangingPunct="1">
              <a:spcBef>
                <a:spcPct val="20000"/>
              </a:spcBef>
              <a:spcAft>
                <a:spcPct val="0"/>
              </a:spcAft>
              <a:buChar char="»"/>
              <a:defRPr sz="2000">
                <a:solidFill>
                  <a:srgbClr val="595841"/>
                </a:solidFill>
                <a:latin typeface="+mn-lt"/>
              </a:defRPr>
            </a:lvl9pPr>
          </a:lstStyle>
          <a:p>
            <a:pPr algn="just">
              <a:lnSpc>
                <a:spcPct val="80000"/>
              </a:lnSpc>
              <a:buClr>
                <a:schemeClr val="tx1"/>
              </a:buClr>
            </a:pPr>
            <a:r>
              <a:rPr lang="es-MX" altLang="x-none" sz="1700" kern="0" dirty="0"/>
              <a:t>La </a:t>
            </a:r>
            <a:r>
              <a:rPr lang="es-MX" altLang="x-none" sz="1700" b="1" kern="0" dirty="0"/>
              <a:t>auditoría pública</a:t>
            </a:r>
            <a:r>
              <a:rPr lang="es-MX" altLang="x-none" sz="1700" kern="0" dirty="0"/>
              <a:t> tiene su fundamento constitucional en el </a:t>
            </a:r>
            <a:r>
              <a:rPr lang="es-MX" altLang="x-none" sz="1700" b="1" kern="0" dirty="0"/>
              <a:t>Artículo 134:</a:t>
            </a:r>
            <a:r>
              <a:rPr lang="es-MX" altLang="x-none" sz="1700" kern="0" dirty="0"/>
              <a:t> </a:t>
            </a:r>
          </a:p>
          <a:p>
            <a:pPr lvl="1" algn="just">
              <a:lnSpc>
                <a:spcPct val="80000"/>
              </a:lnSpc>
              <a:buClr>
                <a:schemeClr val="tx1"/>
              </a:buClr>
              <a:buFontTx/>
              <a:buChar char="•"/>
            </a:pPr>
            <a:r>
              <a:rPr lang="es-MX" altLang="x-none" sz="1700" kern="0" dirty="0"/>
              <a:t>Los recursos económicos de que disponga el Gobierno Federal, así como sus respectivas administraciones públicas paraestatales, deben administrarse con eficiencia, eficacia y honradez para satisfacer los objetivos a los que estén destinados.</a:t>
            </a:r>
          </a:p>
          <a:p>
            <a:pPr lvl="1" algn="just">
              <a:lnSpc>
                <a:spcPct val="80000"/>
              </a:lnSpc>
              <a:buClr>
                <a:schemeClr val="tx1"/>
              </a:buClr>
              <a:buFontTx/>
              <a:buChar char="•"/>
            </a:pPr>
            <a:r>
              <a:rPr lang="es-MX" altLang="x-none" sz="1700" kern="0" dirty="0"/>
              <a:t>Los servidores públicos responsables directos de la administración de los fondos del erario federal, deben </a:t>
            </a:r>
            <a:r>
              <a:rPr lang="es-MX" altLang="x-none" sz="1700" kern="0" dirty="0">
                <a:solidFill>
                  <a:srgbClr val="6666FF"/>
                </a:solidFill>
              </a:rPr>
              <a:t>definir, establecer, mantener y vigilar la aplicación de mecanismos que aseguren el logro de metas y objetivos; la salvaguarda de los bienes, fondos y valores públicos; </a:t>
            </a:r>
            <a:r>
              <a:rPr lang="es-MX" altLang="x-none" sz="1700" kern="0" dirty="0"/>
              <a:t>el cumplimiento del marco legal aplicable a la APF; y la obtención oportuna, veraz, clara y suficiente de la información financiera presupuestaria</a:t>
            </a:r>
          </a:p>
          <a:p>
            <a:pPr algn="just">
              <a:lnSpc>
                <a:spcPct val="80000"/>
              </a:lnSpc>
              <a:buClr>
                <a:srgbClr val="00CC99"/>
              </a:buClr>
              <a:buFont typeface="Wingdings" panose="05000000000000000000" pitchFamily="2" charset="2"/>
              <a:buNone/>
            </a:pPr>
            <a:endParaRPr lang="es-MX" altLang="x-none" sz="1700" kern="0" dirty="0"/>
          </a:p>
          <a:p>
            <a:pPr algn="just">
              <a:lnSpc>
                <a:spcPct val="80000"/>
              </a:lnSpc>
              <a:buClr>
                <a:srgbClr val="00CC99"/>
              </a:buClr>
              <a:buFont typeface="Wingdings" panose="05000000000000000000" pitchFamily="2" charset="2"/>
              <a:buNone/>
            </a:pPr>
            <a:r>
              <a:rPr lang="es-MX" altLang="x-none" sz="1700" b="1" kern="0" dirty="0"/>
              <a:t>Marco Jurídico</a:t>
            </a:r>
          </a:p>
          <a:p>
            <a:pPr lvl="1" algn="just">
              <a:lnSpc>
                <a:spcPct val="80000"/>
              </a:lnSpc>
              <a:buClr>
                <a:schemeClr val="tx1"/>
              </a:buClr>
              <a:buFontTx/>
              <a:buChar char="•"/>
            </a:pPr>
            <a:r>
              <a:rPr lang="es-MX" altLang="x-none" sz="1700" kern="0" dirty="0"/>
              <a:t>CPEUM</a:t>
            </a:r>
          </a:p>
          <a:p>
            <a:pPr lvl="1" algn="just">
              <a:lnSpc>
                <a:spcPct val="80000"/>
              </a:lnSpc>
              <a:buClr>
                <a:schemeClr val="tx1"/>
              </a:buClr>
              <a:buFontTx/>
              <a:buChar char="•"/>
            </a:pPr>
            <a:r>
              <a:rPr lang="es-MX" altLang="x-none" sz="1700" kern="0" dirty="0"/>
              <a:t>Ley Orgánica de la APF</a:t>
            </a:r>
          </a:p>
          <a:p>
            <a:pPr lvl="1" algn="just">
              <a:lnSpc>
                <a:spcPct val="80000"/>
              </a:lnSpc>
              <a:buClr>
                <a:schemeClr val="tx1"/>
              </a:buClr>
              <a:buFontTx/>
              <a:buChar char="•"/>
            </a:pPr>
            <a:r>
              <a:rPr lang="es-MX" altLang="x-none" sz="1700" kern="0" dirty="0"/>
              <a:t>LGRA</a:t>
            </a:r>
          </a:p>
          <a:p>
            <a:pPr lvl="1" algn="just">
              <a:lnSpc>
                <a:spcPct val="80000"/>
              </a:lnSpc>
              <a:buClr>
                <a:schemeClr val="tx1"/>
              </a:buClr>
              <a:buFontTx/>
              <a:buChar char="•"/>
            </a:pPr>
            <a:r>
              <a:rPr lang="es-MX" altLang="x-none" sz="1700" kern="0" dirty="0"/>
              <a:t>Reglamento de la Ley Federal de Presupuesto y Responsabilidad Hacendaria</a:t>
            </a:r>
          </a:p>
          <a:p>
            <a:pPr lvl="1" algn="just">
              <a:lnSpc>
                <a:spcPct val="80000"/>
              </a:lnSpc>
              <a:buClr>
                <a:schemeClr val="tx1"/>
              </a:buClr>
              <a:buFontTx/>
              <a:buChar char="•"/>
            </a:pPr>
            <a:r>
              <a:rPr lang="es-MX" altLang="x-none" sz="1700" kern="0" dirty="0"/>
              <a:t>RISFP</a:t>
            </a:r>
          </a:p>
          <a:p>
            <a:pPr lvl="1" algn="just">
              <a:lnSpc>
                <a:spcPct val="80000"/>
              </a:lnSpc>
              <a:buClr>
                <a:schemeClr val="tx1"/>
              </a:buClr>
              <a:buFontTx/>
              <a:buChar char="•"/>
            </a:pPr>
            <a:r>
              <a:rPr lang="es-MX" sz="1700" kern="0" dirty="0"/>
              <a:t>ACUERDO por el que se establecen las Disposiciones Generales para la Realización del Proceso de Fiscalización.</a:t>
            </a:r>
            <a:endParaRPr lang="es-MX" altLang="x-none" sz="1700" kern="0" dirty="0"/>
          </a:p>
        </p:txBody>
      </p:sp>
      <p:sp>
        <p:nvSpPr>
          <p:cNvPr id="9" name="Rectangle 9"/>
          <p:cNvSpPr>
            <a:spLocks noChangeArrowheads="1"/>
          </p:cNvSpPr>
          <p:nvPr/>
        </p:nvSpPr>
        <p:spPr bwMode="auto">
          <a:xfrm>
            <a:off x="319088" y="6488113"/>
            <a:ext cx="63134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71500" indent="-571500" algn="l">
              <a:spcBef>
                <a:spcPct val="0"/>
              </a:spcBef>
              <a:defRPr sz="2400">
                <a:solidFill>
                  <a:schemeClr val="tx1"/>
                </a:solidFill>
                <a:latin typeface="Times New Roman" panose="02020603050405020304" pitchFamily="18" charset="0"/>
              </a:defRPr>
            </a:lvl1pPr>
            <a:lvl2pPr algn="l">
              <a:spcBef>
                <a:spcPct val="0"/>
              </a:spcBef>
              <a:defRPr sz="2400">
                <a:solidFill>
                  <a:schemeClr val="tx1"/>
                </a:solidFill>
                <a:latin typeface="Times New Roman" panose="02020603050405020304" pitchFamily="18" charset="0"/>
              </a:defRPr>
            </a:lvl2pPr>
            <a:lvl3pPr algn="l">
              <a:spcBef>
                <a:spcPct val="0"/>
              </a:spcBef>
              <a:defRPr sz="2400">
                <a:solidFill>
                  <a:schemeClr val="tx1"/>
                </a:solidFill>
                <a:latin typeface="Times New Roman" panose="02020603050405020304" pitchFamily="18" charset="0"/>
              </a:defRPr>
            </a:lvl3pPr>
            <a:lvl4pPr algn="l">
              <a:spcBef>
                <a:spcPct val="0"/>
              </a:spcBef>
              <a:defRPr sz="2400">
                <a:solidFill>
                  <a:schemeClr val="tx1"/>
                </a:solidFill>
                <a:latin typeface="Times New Roman" panose="02020603050405020304" pitchFamily="18" charset="0"/>
              </a:defRPr>
            </a:lvl4pPr>
            <a:lvl5pPr algn="l">
              <a:spcBef>
                <a:spcPct val="0"/>
              </a:spcBef>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lgn="just">
              <a:spcBef>
                <a:spcPct val="20000"/>
              </a:spcBef>
              <a:buFontTx/>
              <a:buNone/>
            </a:pPr>
            <a:r>
              <a:rPr lang="es-MX" altLang="x-none" sz="1500" b="1" i="1" dirty="0">
                <a:solidFill>
                  <a:schemeClr val="tx2"/>
                </a:solidFill>
                <a:latin typeface="Verdana" panose="020B0604030504040204" pitchFamily="34" charset="0"/>
              </a:rPr>
              <a:t>CPEUM Art. 134; Artículos 305 a 312 RLFPRH  NGAP BB  I</a:t>
            </a:r>
            <a:endParaRPr lang="es-ES" altLang="x-none" sz="1500" b="1" i="1" dirty="0">
              <a:solidFill>
                <a:schemeClr val="tx2"/>
              </a:solidFill>
              <a:latin typeface="Verdana" panose="020B0604030504040204" pitchFamily="34" charset="0"/>
            </a:endParaRPr>
          </a:p>
        </p:txBody>
      </p:sp>
    </p:spTree>
    <p:extLst>
      <p:ext uri="{BB962C8B-B14F-4D97-AF65-F5344CB8AC3E}">
        <p14:creationId xmlns:p14="http://schemas.microsoft.com/office/powerpoint/2010/main" val="13592269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26</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2.3 Definición y tipos de auditoría</a:t>
            </a:r>
            <a:endParaRPr lang="es-MX" sz="1800" dirty="0">
              <a:latin typeface="Arial" panose="020B0604020202020204" pitchFamily="34" charset="0"/>
              <a:cs typeface="Arial" panose="020B0604020202020204" pitchFamily="34" charset="0"/>
            </a:endParaRPr>
          </a:p>
        </p:txBody>
      </p:sp>
      <p:sp>
        <p:nvSpPr>
          <p:cNvPr id="7" name="Rectangle 1026"/>
          <p:cNvSpPr>
            <a:spLocks noChangeArrowheads="1"/>
          </p:cNvSpPr>
          <p:nvPr/>
        </p:nvSpPr>
        <p:spPr bwMode="auto">
          <a:xfrm>
            <a:off x="827584" y="1678195"/>
            <a:ext cx="7776864" cy="411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ts val="1200"/>
              </a:spcBef>
              <a:spcAft>
                <a:spcPts val="1200"/>
              </a:spcAft>
              <a:buFont typeface="Wingdings" panose="05000000000000000000" pitchFamily="2" charset="2"/>
              <a:buChar char="§"/>
            </a:pPr>
            <a:r>
              <a:rPr lang="x-none" sz="2400" dirty="0">
                <a:solidFill>
                  <a:schemeClr val="accent6">
                    <a:lumMod val="50000"/>
                  </a:schemeClr>
                </a:solidFill>
              </a:rPr>
              <a:t>La </a:t>
            </a:r>
            <a:r>
              <a:rPr lang="x-none" sz="2400" u="sng" dirty="0">
                <a:solidFill>
                  <a:schemeClr val="accent6">
                    <a:lumMod val="50000"/>
                  </a:schemeClr>
                </a:solidFill>
              </a:rPr>
              <a:t>auditoría gubernamental </a:t>
            </a:r>
            <a:r>
              <a:rPr lang="x-none" sz="2400" dirty="0">
                <a:solidFill>
                  <a:schemeClr val="accent6">
                    <a:lumMod val="50000"/>
                  </a:schemeClr>
                </a:solidFill>
              </a:rPr>
              <a:t>es una actividad profesional </a:t>
            </a:r>
            <a:r>
              <a:rPr lang="x-none" sz="2400" b="1" dirty="0">
                <a:solidFill>
                  <a:schemeClr val="accent6">
                    <a:lumMod val="50000"/>
                  </a:schemeClr>
                </a:solidFill>
              </a:rPr>
              <a:t>multidisciplinaria</a:t>
            </a:r>
            <a:r>
              <a:rPr lang="x-none" sz="2400" dirty="0">
                <a:solidFill>
                  <a:schemeClr val="accent6">
                    <a:lumMod val="50000"/>
                  </a:schemeClr>
                </a:solidFill>
              </a:rPr>
              <a:t> ejercida por entes internos o externos respecto al objeto auditado y está sujeta, en sus dos vertientes, al cumplimiento de principios elementales comunes. </a:t>
            </a:r>
          </a:p>
        </p:txBody>
      </p:sp>
      <p:sp>
        <p:nvSpPr>
          <p:cNvPr id="5" name="Rectangle 173"/>
          <p:cNvSpPr>
            <a:spLocks noChangeArrowheads="1"/>
          </p:cNvSpPr>
          <p:nvPr/>
        </p:nvSpPr>
        <p:spPr bwMode="auto">
          <a:xfrm>
            <a:off x="179512" y="6399726"/>
            <a:ext cx="546284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71500" indent="-571500" algn="l">
              <a:spcBef>
                <a:spcPct val="0"/>
              </a:spcBef>
              <a:defRPr sz="2400">
                <a:solidFill>
                  <a:schemeClr val="tx1"/>
                </a:solidFill>
                <a:latin typeface="Times New Roman" panose="02020603050405020304" pitchFamily="18" charset="0"/>
              </a:defRPr>
            </a:lvl1pPr>
            <a:lvl2pPr algn="l">
              <a:spcBef>
                <a:spcPct val="0"/>
              </a:spcBef>
              <a:defRPr sz="2400">
                <a:solidFill>
                  <a:schemeClr val="tx1"/>
                </a:solidFill>
                <a:latin typeface="Times New Roman" panose="02020603050405020304" pitchFamily="18" charset="0"/>
              </a:defRPr>
            </a:lvl2pPr>
            <a:lvl3pPr algn="l">
              <a:spcBef>
                <a:spcPct val="0"/>
              </a:spcBef>
              <a:defRPr sz="2400">
                <a:solidFill>
                  <a:schemeClr val="tx1"/>
                </a:solidFill>
                <a:latin typeface="Times New Roman" panose="02020603050405020304" pitchFamily="18" charset="0"/>
              </a:defRPr>
            </a:lvl3pPr>
            <a:lvl4pPr algn="l">
              <a:spcBef>
                <a:spcPct val="0"/>
              </a:spcBef>
              <a:defRPr sz="2400">
                <a:solidFill>
                  <a:schemeClr val="tx1"/>
                </a:solidFill>
                <a:latin typeface="Times New Roman" panose="02020603050405020304" pitchFamily="18" charset="0"/>
              </a:defRPr>
            </a:lvl4pPr>
            <a:lvl5pPr algn="l">
              <a:spcBef>
                <a:spcPct val="0"/>
              </a:spcBef>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lgn="just">
              <a:spcBef>
                <a:spcPct val="20000"/>
              </a:spcBef>
              <a:buFontTx/>
              <a:buNone/>
            </a:pPr>
            <a:r>
              <a:rPr lang="x-none" sz="1600" b="1" dirty="0"/>
              <a:t>Normas Profesionales del Sistema Nacional de Fiscalización </a:t>
            </a:r>
            <a:endParaRPr lang="es-ES" altLang="x-none" sz="1500" b="1" i="1" dirty="0">
              <a:latin typeface="Verdana" panose="020B0604030504040204" pitchFamily="34" charset="0"/>
            </a:endParaRPr>
          </a:p>
        </p:txBody>
      </p:sp>
    </p:spTree>
    <p:extLst>
      <p:ext uri="{BB962C8B-B14F-4D97-AF65-F5344CB8AC3E}">
        <p14:creationId xmlns:p14="http://schemas.microsoft.com/office/powerpoint/2010/main" val="112856505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27</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2.3 Definición y tipos de auditoría</a:t>
            </a:r>
            <a:endParaRPr lang="es-MX" sz="1800" dirty="0">
              <a:latin typeface="Arial" panose="020B0604020202020204" pitchFamily="34" charset="0"/>
              <a:cs typeface="Arial" panose="020B0604020202020204" pitchFamily="34" charset="0"/>
            </a:endParaRPr>
          </a:p>
        </p:txBody>
      </p:sp>
      <p:sp>
        <p:nvSpPr>
          <p:cNvPr id="7" name="Rectangle 1026"/>
          <p:cNvSpPr>
            <a:spLocks noChangeArrowheads="1"/>
          </p:cNvSpPr>
          <p:nvPr/>
        </p:nvSpPr>
        <p:spPr bwMode="auto">
          <a:xfrm>
            <a:off x="827584" y="1412776"/>
            <a:ext cx="7776864" cy="4835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lgn="just">
              <a:buClr>
                <a:schemeClr val="tx1"/>
              </a:buClr>
              <a:buFontTx/>
              <a:buNone/>
            </a:pPr>
            <a:r>
              <a:rPr lang="es-ES" altLang="x-none" sz="2000" b="1" dirty="0">
                <a:solidFill>
                  <a:schemeClr val="accent6">
                    <a:lumMod val="50000"/>
                  </a:schemeClr>
                </a:solidFill>
              </a:rPr>
              <a:t>Auditoría Pública</a:t>
            </a:r>
            <a:endParaRPr lang="es-ES" altLang="x-none" sz="2000" dirty="0">
              <a:solidFill>
                <a:schemeClr val="accent6">
                  <a:lumMod val="50000"/>
                </a:schemeClr>
              </a:solidFill>
            </a:endParaRPr>
          </a:p>
          <a:p>
            <a:pPr marL="0" indent="0" algn="just">
              <a:buClr>
                <a:schemeClr val="tx1"/>
              </a:buClr>
              <a:buFontTx/>
              <a:buNone/>
            </a:pPr>
            <a:endParaRPr lang="es-ES" altLang="x-none" sz="2000" dirty="0"/>
          </a:p>
          <a:p>
            <a:pPr marL="185738" lvl="1" indent="0" algn="just">
              <a:buClr>
                <a:schemeClr val="tx1"/>
              </a:buClr>
              <a:buFont typeface="Verdana" panose="020B0604030504040204" pitchFamily="34" charset="0"/>
              <a:buNone/>
            </a:pPr>
            <a:r>
              <a:rPr lang="es-ES" altLang="x-none" sz="2000" dirty="0">
                <a:solidFill>
                  <a:schemeClr val="bg2">
                    <a:lumMod val="50000"/>
                  </a:schemeClr>
                </a:solidFill>
              </a:rPr>
              <a:t>Actividad</a:t>
            </a:r>
            <a:r>
              <a:rPr lang="es-ES" altLang="x-none" sz="2000" dirty="0"/>
              <a:t> </a:t>
            </a:r>
            <a:r>
              <a:rPr lang="es-ES" altLang="x-none" sz="2000" b="1" dirty="0">
                <a:solidFill>
                  <a:srgbClr val="008000"/>
                </a:solidFill>
              </a:rPr>
              <a:t>independiente</a:t>
            </a:r>
            <a:r>
              <a:rPr lang="es-ES" altLang="x-none" sz="2000" dirty="0"/>
              <a:t>, </a:t>
            </a:r>
            <a:r>
              <a:rPr lang="es-ES" altLang="x-none" sz="2000" dirty="0">
                <a:solidFill>
                  <a:schemeClr val="bg2">
                    <a:lumMod val="50000"/>
                  </a:schemeClr>
                </a:solidFill>
              </a:rPr>
              <a:t>de apoyo a la función directiva, enfocada al</a:t>
            </a:r>
            <a:r>
              <a:rPr lang="es-ES" altLang="x-none" sz="2000" dirty="0"/>
              <a:t> </a:t>
            </a:r>
            <a:r>
              <a:rPr lang="es-ES" altLang="x-none" sz="2000" b="1" dirty="0">
                <a:solidFill>
                  <a:schemeClr val="accent2">
                    <a:lumMod val="50000"/>
                  </a:schemeClr>
                </a:solidFill>
              </a:rPr>
              <a:t>examen objetivo, sistemático y </a:t>
            </a:r>
            <a:r>
              <a:rPr lang="es-ES" altLang="x-none" sz="2000" b="1" dirty="0" err="1">
                <a:solidFill>
                  <a:schemeClr val="accent2">
                    <a:lumMod val="50000"/>
                  </a:schemeClr>
                </a:solidFill>
              </a:rPr>
              <a:t>evaluatorio</a:t>
            </a:r>
            <a:r>
              <a:rPr lang="es-ES" altLang="x-none" sz="2000" dirty="0">
                <a:solidFill>
                  <a:schemeClr val="accent2">
                    <a:lumMod val="50000"/>
                  </a:schemeClr>
                </a:solidFill>
              </a:rPr>
              <a:t> </a:t>
            </a:r>
            <a:r>
              <a:rPr lang="es-ES" altLang="x-none" sz="2000" dirty="0">
                <a:solidFill>
                  <a:schemeClr val="bg2">
                    <a:lumMod val="50000"/>
                  </a:schemeClr>
                </a:solidFill>
              </a:rPr>
              <a:t>de las operaciones financieras y administrativas realizadas; a los sistemas y procedimientos implantados; a la estructura orgánica en operación; y a los objetivos, planes, programas y metas alcanzados por las dependencias y entidades de la Administración Pública Federal, con el propósito de </a:t>
            </a:r>
            <a:r>
              <a:rPr lang="es-ES" altLang="x-none" sz="2000" b="1" dirty="0">
                <a:solidFill>
                  <a:srgbClr val="008000"/>
                </a:solidFill>
              </a:rPr>
              <a:t>determinar el grado de economía, eficacia, eficiencia, efectividad, imparcialidad, honestidad y apego a la normatividad</a:t>
            </a:r>
            <a:r>
              <a:rPr lang="es-ES" altLang="x-none" sz="2000" dirty="0"/>
              <a:t> </a:t>
            </a:r>
            <a:r>
              <a:rPr lang="es-ES" altLang="x-none" sz="2000" dirty="0">
                <a:solidFill>
                  <a:schemeClr val="bg2">
                    <a:lumMod val="50000"/>
                  </a:schemeClr>
                </a:solidFill>
              </a:rPr>
              <a:t>con que se han administrado los</a:t>
            </a:r>
            <a:r>
              <a:rPr lang="es-ES" altLang="x-none" sz="2000" dirty="0"/>
              <a:t> </a:t>
            </a:r>
            <a:r>
              <a:rPr lang="es-ES" altLang="x-none" sz="2000" b="1" dirty="0">
                <a:solidFill>
                  <a:schemeClr val="accent2">
                    <a:lumMod val="50000"/>
                  </a:schemeClr>
                </a:solidFill>
              </a:rPr>
              <a:t>recursos públicos</a:t>
            </a:r>
            <a:r>
              <a:rPr lang="es-ES" altLang="x-none" sz="2000" dirty="0">
                <a:solidFill>
                  <a:schemeClr val="accent2">
                    <a:lumMod val="50000"/>
                  </a:schemeClr>
                </a:solidFill>
              </a:rPr>
              <a:t> </a:t>
            </a:r>
            <a:r>
              <a:rPr lang="es-ES" altLang="x-none" sz="2000" dirty="0">
                <a:solidFill>
                  <a:schemeClr val="bg2">
                    <a:lumMod val="50000"/>
                  </a:schemeClr>
                </a:solidFill>
              </a:rPr>
              <a:t>que les fueron suministrados, así como la calidad y calidez con que prestan sus servicios a la ciudadanía.</a:t>
            </a:r>
          </a:p>
        </p:txBody>
      </p:sp>
      <p:sp>
        <p:nvSpPr>
          <p:cNvPr id="5" name="Rectangle 173"/>
          <p:cNvSpPr>
            <a:spLocks noChangeArrowheads="1"/>
          </p:cNvSpPr>
          <p:nvPr/>
        </p:nvSpPr>
        <p:spPr bwMode="auto">
          <a:xfrm>
            <a:off x="276225" y="6415088"/>
            <a:ext cx="27273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71500" indent="-571500" algn="l">
              <a:spcBef>
                <a:spcPct val="0"/>
              </a:spcBef>
              <a:defRPr sz="2400">
                <a:solidFill>
                  <a:schemeClr val="tx1"/>
                </a:solidFill>
                <a:latin typeface="Times New Roman" panose="02020603050405020304" pitchFamily="18" charset="0"/>
              </a:defRPr>
            </a:lvl1pPr>
            <a:lvl2pPr algn="l">
              <a:spcBef>
                <a:spcPct val="0"/>
              </a:spcBef>
              <a:defRPr sz="2400">
                <a:solidFill>
                  <a:schemeClr val="tx1"/>
                </a:solidFill>
                <a:latin typeface="Times New Roman" panose="02020603050405020304" pitchFamily="18" charset="0"/>
              </a:defRPr>
            </a:lvl2pPr>
            <a:lvl3pPr algn="l">
              <a:spcBef>
                <a:spcPct val="0"/>
              </a:spcBef>
              <a:defRPr sz="2400">
                <a:solidFill>
                  <a:schemeClr val="tx1"/>
                </a:solidFill>
                <a:latin typeface="Times New Roman" panose="02020603050405020304" pitchFamily="18" charset="0"/>
              </a:defRPr>
            </a:lvl3pPr>
            <a:lvl4pPr algn="l">
              <a:spcBef>
                <a:spcPct val="0"/>
              </a:spcBef>
              <a:defRPr sz="2400">
                <a:solidFill>
                  <a:schemeClr val="tx1"/>
                </a:solidFill>
                <a:latin typeface="Times New Roman" panose="02020603050405020304" pitchFamily="18" charset="0"/>
              </a:defRPr>
            </a:lvl4pPr>
            <a:lvl5pPr algn="l">
              <a:spcBef>
                <a:spcPct val="0"/>
              </a:spcBef>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lgn="just">
              <a:spcBef>
                <a:spcPct val="20000"/>
              </a:spcBef>
              <a:buFontTx/>
              <a:buNone/>
            </a:pPr>
            <a:r>
              <a:rPr lang="es-ES" altLang="x-none" sz="1500" b="1" i="1" dirty="0">
                <a:solidFill>
                  <a:srgbClr val="000000"/>
                </a:solidFill>
                <a:latin typeface="Verdana" panose="020B0604030504040204" pitchFamily="34" charset="0"/>
              </a:rPr>
              <a:t>NGAP BB I;  </a:t>
            </a:r>
            <a:r>
              <a:rPr lang="es-ES" altLang="x-none" sz="1500" b="1" i="1" dirty="0">
                <a:latin typeface="Verdana" panose="020B0604030504040204" pitchFamily="34" charset="0"/>
              </a:rPr>
              <a:t>DGRARVI 2</a:t>
            </a:r>
          </a:p>
        </p:txBody>
      </p:sp>
    </p:spTree>
    <p:extLst>
      <p:ext uri="{BB962C8B-B14F-4D97-AF65-F5344CB8AC3E}">
        <p14:creationId xmlns:p14="http://schemas.microsoft.com/office/powerpoint/2010/main" val="182931807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28</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2.3 Definición y tipos de auditoría</a:t>
            </a:r>
            <a:endParaRPr lang="es-MX" sz="1800" dirty="0">
              <a:latin typeface="Arial" panose="020B0604020202020204" pitchFamily="34" charset="0"/>
              <a:cs typeface="Arial" panose="020B0604020202020204" pitchFamily="34" charset="0"/>
            </a:endParaRPr>
          </a:p>
        </p:txBody>
      </p:sp>
      <p:sp>
        <p:nvSpPr>
          <p:cNvPr id="10" name="Rectangle 2"/>
          <p:cNvSpPr txBox="1">
            <a:spLocks noChangeArrowheads="1"/>
          </p:cNvSpPr>
          <p:nvPr/>
        </p:nvSpPr>
        <p:spPr bwMode="auto">
          <a:xfrm>
            <a:off x="1043608" y="1127920"/>
            <a:ext cx="7128792"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a:lstStyle>
          <a:p>
            <a:r>
              <a:rPr lang="es-MX" sz="2000" kern="0" dirty="0"/>
              <a:t>RELACIÓN ENTRE ECONOMÍA, EFICIENCIA Y EFICACIA</a:t>
            </a:r>
            <a:endParaRPr lang="es-ES" sz="2000" kern="0" dirty="0"/>
          </a:p>
        </p:txBody>
      </p:sp>
      <p:graphicFrame>
        <p:nvGraphicFramePr>
          <p:cNvPr id="11" name="16 Diagrama"/>
          <p:cNvGraphicFramePr/>
          <p:nvPr>
            <p:extLst>
              <p:ext uri="{D42A27DB-BD31-4B8C-83A1-F6EECF244321}">
                <p14:modId xmlns:p14="http://schemas.microsoft.com/office/powerpoint/2010/main" val="3002479096"/>
              </p:ext>
            </p:extLst>
          </p:nvPr>
        </p:nvGraphicFramePr>
        <p:xfrm>
          <a:off x="263494" y="1938326"/>
          <a:ext cx="857256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 Box 9"/>
          <p:cNvSpPr txBox="1">
            <a:spLocks noChangeArrowheads="1"/>
          </p:cNvSpPr>
          <p:nvPr/>
        </p:nvSpPr>
        <p:spPr bwMode="auto">
          <a:xfrm>
            <a:off x="3519488" y="2398713"/>
            <a:ext cx="1981200" cy="457200"/>
          </a:xfrm>
          <a:prstGeom prst="rect">
            <a:avLst/>
          </a:prstGeom>
          <a:noFill/>
          <a:ln w="9525">
            <a:noFill/>
            <a:miter lim="800000"/>
            <a:headEnd/>
            <a:tailEnd/>
          </a:ln>
        </p:spPr>
        <p:txBody>
          <a:bodyPr>
            <a:spAutoFit/>
          </a:bodyPr>
          <a:lstStyle/>
          <a:p>
            <a:pPr algn="ctr">
              <a:defRPr/>
            </a:pPr>
            <a:r>
              <a:rPr lang="es-MX" sz="2400" dirty="0">
                <a:effectLst>
                  <a:outerShdw blurRad="38100" dist="38100" dir="2700000" algn="tl">
                    <a:srgbClr val="000000">
                      <a:alpha val="43137"/>
                    </a:srgbClr>
                  </a:outerShdw>
                </a:effectLst>
                <a:cs typeface="Tahoma" pitchFamily="34" charset="0"/>
              </a:rPr>
              <a:t>Eficiencia</a:t>
            </a:r>
            <a:endParaRPr lang="es-ES" sz="2400" dirty="0">
              <a:effectLst>
                <a:outerShdw blurRad="38100" dist="38100" dir="2700000" algn="tl">
                  <a:srgbClr val="000000">
                    <a:alpha val="43137"/>
                  </a:srgbClr>
                </a:outerShdw>
              </a:effectLst>
              <a:cs typeface="Tahoma" pitchFamily="34" charset="0"/>
            </a:endParaRPr>
          </a:p>
        </p:txBody>
      </p:sp>
      <p:sp>
        <p:nvSpPr>
          <p:cNvPr id="13" name="Text Box 11"/>
          <p:cNvSpPr txBox="1">
            <a:spLocks noChangeArrowheads="1"/>
          </p:cNvSpPr>
          <p:nvPr/>
        </p:nvSpPr>
        <p:spPr bwMode="auto">
          <a:xfrm>
            <a:off x="2947541" y="2979738"/>
            <a:ext cx="1768475" cy="2289175"/>
          </a:xfrm>
          <a:prstGeom prst="rect">
            <a:avLst/>
          </a:prstGeom>
          <a:noFill/>
          <a:ln w="9525">
            <a:noFill/>
            <a:miter lim="800000"/>
            <a:headEnd/>
            <a:tailEnd/>
          </a:ln>
        </p:spPr>
        <p:txBody>
          <a:bodyPr>
            <a:spAutoFit/>
          </a:bodyPr>
          <a:lstStyle/>
          <a:p>
            <a:pPr>
              <a:defRPr/>
            </a:pPr>
            <a:r>
              <a:rPr lang="es-MX" sz="1800" dirty="0">
                <a:effectLst>
                  <a:outerShdw blurRad="38100" dist="38100" dir="2700000" algn="tl">
                    <a:srgbClr val="000000">
                      <a:alpha val="43137"/>
                    </a:srgbClr>
                  </a:outerShdw>
                </a:effectLst>
                <a:cs typeface="Tahoma" pitchFamily="34" charset="0"/>
              </a:rPr>
              <a:t>Programa/</a:t>
            </a:r>
          </a:p>
          <a:p>
            <a:pPr>
              <a:defRPr/>
            </a:pPr>
            <a:r>
              <a:rPr lang="es-MX" sz="1800" dirty="0">
                <a:effectLst>
                  <a:outerShdw blurRad="38100" dist="38100" dir="2700000" algn="tl">
                    <a:srgbClr val="000000">
                      <a:alpha val="43137"/>
                    </a:srgbClr>
                  </a:outerShdw>
                </a:effectLst>
                <a:cs typeface="Tahoma" pitchFamily="34" charset="0"/>
              </a:rPr>
              <a:t>Función</a:t>
            </a:r>
          </a:p>
          <a:p>
            <a:pPr>
              <a:defRPr/>
            </a:pPr>
            <a:endParaRPr lang="es-MX" sz="1800" dirty="0">
              <a:cs typeface="Tahoma" pitchFamily="34" charset="0"/>
            </a:endParaRPr>
          </a:p>
          <a:p>
            <a:pPr marL="179388" indent="-179388" algn="l">
              <a:defRPr/>
            </a:pPr>
            <a:r>
              <a:rPr lang="es-MX" sz="1800" b="0" dirty="0">
                <a:cs typeface="Tahoma" pitchFamily="34" charset="0"/>
              </a:rPr>
              <a:t>-</a:t>
            </a:r>
            <a:r>
              <a:rPr lang="es-MX" sz="1800" dirty="0">
                <a:cs typeface="Tahoma" pitchFamily="34" charset="0"/>
              </a:rPr>
              <a:t> </a:t>
            </a:r>
            <a:r>
              <a:rPr lang="es-MX" sz="1800" b="0" dirty="0">
                <a:cs typeface="Tahoma" pitchFamily="34" charset="0"/>
              </a:rPr>
              <a:t>Entrega de bienes</a:t>
            </a:r>
          </a:p>
          <a:p>
            <a:pPr marL="179388" indent="-179388" algn="l">
              <a:defRPr/>
            </a:pPr>
            <a:endParaRPr lang="es-MX" sz="1800" b="0" dirty="0">
              <a:cs typeface="Tahoma" pitchFamily="34" charset="0"/>
            </a:endParaRPr>
          </a:p>
          <a:p>
            <a:pPr marL="179388" indent="-179388" algn="l">
              <a:defRPr/>
            </a:pPr>
            <a:r>
              <a:rPr lang="es-MX" sz="1800" b="0" dirty="0">
                <a:cs typeface="Tahoma" pitchFamily="34" charset="0"/>
              </a:rPr>
              <a:t>- Funciones</a:t>
            </a:r>
          </a:p>
          <a:p>
            <a:pPr marL="179388" indent="-179388" algn="l">
              <a:defRPr/>
            </a:pPr>
            <a:r>
              <a:rPr lang="es-MX" sz="1800" b="0" dirty="0">
                <a:cs typeface="Tahoma" pitchFamily="34" charset="0"/>
              </a:rPr>
              <a:t>Regulatorias</a:t>
            </a:r>
          </a:p>
        </p:txBody>
      </p:sp>
      <p:sp>
        <p:nvSpPr>
          <p:cNvPr id="14" name="Text Box 12"/>
          <p:cNvSpPr txBox="1">
            <a:spLocks noChangeArrowheads="1"/>
          </p:cNvSpPr>
          <p:nvPr/>
        </p:nvSpPr>
        <p:spPr bwMode="auto">
          <a:xfrm>
            <a:off x="4572000" y="3043238"/>
            <a:ext cx="2173288" cy="2014537"/>
          </a:xfrm>
          <a:prstGeom prst="rect">
            <a:avLst/>
          </a:prstGeom>
          <a:noFill/>
          <a:ln w="9525">
            <a:noFill/>
            <a:miter lim="800000"/>
            <a:headEnd/>
            <a:tailEnd/>
          </a:ln>
        </p:spPr>
        <p:txBody>
          <a:bodyPr>
            <a:spAutoFit/>
          </a:bodyPr>
          <a:lstStyle/>
          <a:p>
            <a:pPr>
              <a:defRPr/>
            </a:pPr>
            <a:r>
              <a:rPr lang="es-MX" sz="1800" dirty="0">
                <a:effectLst>
                  <a:outerShdw blurRad="38100" dist="38100" dir="2700000" algn="tl">
                    <a:srgbClr val="000000">
                      <a:alpha val="43137"/>
                    </a:srgbClr>
                  </a:outerShdw>
                </a:effectLst>
                <a:cs typeface="Tahoma" pitchFamily="34" charset="0"/>
              </a:rPr>
              <a:t>Productos</a:t>
            </a:r>
          </a:p>
          <a:p>
            <a:pPr>
              <a:defRPr/>
            </a:pPr>
            <a:endParaRPr lang="es-MX" sz="1800" dirty="0">
              <a:cs typeface="Tahoma" pitchFamily="34" charset="0"/>
            </a:endParaRPr>
          </a:p>
          <a:p>
            <a:pPr>
              <a:defRPr/>
            </a:pPr>
            <a:endParaRPr lang="es-MX" sz="1800" dirty="0">
              <a:cs typeface="Tahoma" pitchFamily="34" charset="0"/>
            </a:endParaRPr>
          </a:p>
          <a:p>
            <a:pPr algn="l">
              <a:defRPr/>
            </a:pPr>
            <a:r>
              <a:rPr lang="es-MX" sz="1800" dirty="0">
                <a:cs typeface="Tahoma" pitchFamily="34" charset="0"/>
              </a:rPr>
              <a:t>   </a:t>
            </a:r>
            <a:r>
              <a:rPr lang="es-MX" sz="1800" b="0" dirty="0">
                <a:cs typeface="Tahoma" pitchFamily="34" charset="0"/>
              </a:rPr>
              <a:t>-</a:t>
            </a:r>
            <a:r>
              <a:rPr lang="es-MX" sz="1800" dirty="0">
                <a:cs typeface="Tahoma" pitchFamily="34" charset="0"/>
              </a:rPr>
              <a:t> </a:t>
            </a:r>
            <a:r>
              <a:rPr lang="es-MX" sz="1800" b="0" dirty="0">
                <a:cs typeface="Tahoma" pitchFamily="34" charset="0"/>
              </a:rPr>
              <a:t>Bienes</a:t>
            </a:r>
          </a:p>
          <a:p>
            <a:pPr algn="l">
              <a:defRPr/>
            </a:pPr>
            <a:r>
              <a:rPr lang="es-MX" sz="1800" b="0" dirty="0">
                <a:cs typeface="Tahoma" pitchFamily="34" charset="0"/>
              </a:rPr>
              <a:t>   - Servicios</a:t>
            </a:r>
          </a:p>
          <a:p>
            <a:pPr algn="l">
              <a:defRPr/>
            </a:pPr>
            <a:r>
              <a:rPr lang="es-MX" sz="1800" b="0" dirty="0">
                <a:cs typeface="Tahoma" pitchFamily="34" charset="0"/>
              </a:rPr>
              <a:t>   - Rentas</a:t>
            </a:r>
          </a:p>
          <a:p>
            <a:pPr algn="l">
              <a:defRPr/>
            </a:pPr>
            <a:r>
              <a:rPr lang="es-MX" sz="1800" b="0" dirty="0">
                <a:cs typeface="Tahoma" pitchFamily="34" charset="0"/>
              </a:rPr>
              <a:t>   - Regulaciones</a:t>
            </a:r>
            <a:endParaRPr lang="es-ES" sz="1800" b="0" dirty="0">
              <a:cs typeface="Tahoma" pitchFamily="34" charset="0"/>
            </a:endParaRPr>
          </a:p>
        </p:txBody>
      </p:sp>
      <p:cxnSp>
        <p:nvCxnSpPr>
          <p:cNvPr id="15" name="21 Conector recto de flecha"/>
          <p:cNvCxnSpPr/>
          <p:nvPr/>
        </p:nvCxnSpPr>
        <p:spPr bwMode="auto">
          <a:xfrm>
            <a:off x="1865313" y="3722688"/>
            <a:ext cx="857250" cy="1588"/>
          </a:xfrm>
          <a:prstGeom prst="straightConnector1">
            <a:avLst/>
          </a:prstGeom>
          <a:ln>
            <a:solidFill>
              <a:schemeClr val="bg1"/>
            </a:solidFill>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16" name="22 Conector recto de flecha"/>
          <p:cNvCxnSpPr/>
          <p:nvPr/>
        </p:nvCxnSpPr>
        <p:spPr bwMode="auto">
          <a:xfrm>
            <a:off x="6267842" y="3721100"/>
            <a:ext cx="857250" cy="1588"/>
          </a:xfrm>
          <a:prstGeom prst="straightConnector1">
            <a:avLst/>
          </a:prstGeom>
          <a:ln>
            <a:solidFill>
              <a:schemeClr val="bg1"/>
            </a:solidFill>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17" name="23 Conector recto de flecha"/>
          <p:cNvCxnSpPr/>
          <p:nvPr/>
        </p:nvCxnSpPr>
        <p:spPr bwMode="auto">
          <a:xfrm>
            <a:off x="4264025" y="3722688"/>
            <a:ext cx="642938" cy="1587"/>
          </a:xfrm>
          <a:prstGeom prst="straightConnector1">
            <a:avLst/>
          </a:prstGeom>
          <a:ln>
            <a:solidFill>
              <a:schemeClr val="bg1"/>
            </a:solidFill>
            <a:headEnd type="none" w="med" len="med"/>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7964890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29</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2.3 Definición y tipos de auditoría</a:t>
            </a:r>
            <a:endParaRPr lang="es-MX" sz="1800" dirty="0">
              <a:latin typeface="Arial" panose="020B0604020202020204" pitchFamily="34" charset="0"/>
              <a:cs typeface="Arial" panose="020B0604020202020204" pitchFamily="34" charset="0"/>
            </a:endParaRPr>
          </a:p>
        </p:txBody>
      </p:sp>
      <p:sp>
        <p:nvSpPr>
          <p:cNvPr id="7" name="Rectangle 1026"/>
          <p:cNvSpPr>
            <a:spLocks noChangeArrowheads="1"/>
          </p:cNvSpPr>
          <p:nvPr/>
        </p:nvSpPr>
        <p:spPr bwMode="auto">
          <a:xfrm>
            <a:off x="701184" y="1187385"/>
            <a:ext cx="7975271" cy="551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ts val="600"/>
              </a:spcBef>
              <a:spcAft>
                <a:spcPts val="600"/>
              </a:spcAft>
            </a:pPr>
            <a:r>
              <a:rPr lang="x-none" b="1" dirty="0">
                <a:solidFill>
                  <a:schemeClr val="accent6">
                    <a:lumMod val="50000"/>
                  </a:schemeClr>
                </a:solidFill>
              </a:rPr>
              <a:t>Tipos de Auditoría (*)</a:t>
            </a:r>
          </a:p>
          <a:p>
            <a:pPr algn="just">
              <a:spcBef>
                <a:spcPts val="600"/>
              </a:spcBef>
              <a:spcAft>
                <a:spcPts val="600"/>
              </a:spcAft>
            </a:pPr>
            <a:r>
              <a:rPr lang="x-none" dirty="0">
                <a:solidFill>
                  <a:schemeClr val="accent6">
                    <a:lumMod val="50000"/>
                  </a:schemeClr>
                </a:solidFill>
              </a:rPr>
              <a:t>La labor de los organismos fiscalizadores puede clasificarse, según el mandato que les corresponda, en tres vertientes principales: auditorías financieras, de cumplimiento y de desempeño. </a:t>
            </a:r>
          </a:p>
          <a:p>
            <a:pPr algn="just">
              <a:spcBef>
                <a:spcPts val="600"/>
              </a:spcBef>
              <a:spcAft>
                <a:spcPts val="600"/>
              </a:spcAft>
            </a:pPr>
            <a:r>
              <a:rPr lang="x-none" dirty="0">
                <a:solidFill>
                  <a:schemeClr val="accent6">
                    <a:lumMod val="50000"/>
                  </a:schemeClr>
                </a:solidFill>
              </a:rPr>
              <a:t>a) Las </a:t>
            </a:r>
            <a:r>
              <a:rPr lang="x-none" b="1" dirty="0">
                <a:solidFill>
                  <a:schemeClr val="accent6">
                    <a:lumMod val="50000"/>
                  </a:schemeClr>
                </a:solidFill>
              </a:rPr>
              <a:t>auditorías financieras </a:t>
            </a:r>
            <a:r>
              <a:rPr lang="x-none" dirty="0">
                <a:solidFill>
                  <a:schemeClr val="accent6">
                    <a:lumMod val="50000"/>
                  </a:schemeClr>
                </a:solidFill>
              </a:rPr>
              <a:t>son evaluaciones independientes, reflejadas en una opinión con garantías razonables, de que la situación financiera presentada por un ente, así como los resultados y la utilización de los recursos, se presentan fielmente de acuerdo con el marco de información financiera. </a:t>
            </a:r>
          </a:p>
          <a:p>
            <a:pPr algn="just">
              <a:spcBef>
                <a:spcPts val="600"/>
              </a:spcBef>
              <a:spcAft>
                <a:spcPts val="600"/>
              </a:spcAft>
            </a:pPr>
            <a:r>
              <a:rPr lang="x-none" dirty="0">
                <a:solidFill>
                  <a:schemeClr val="accent6">
                    <a:lumMod val="50000"/>
                  </a:schemeClr>
                </a:solidFill>
              </a:rPr>
              <a:t>b) Las </a:t>
            </a:r>
            <a:r>
              <a:rPr lang="x-none" b="1" dirty="0">
                <a:solidFill>
                  <a:schemeClr val="accent6">
                    <a:lumMod val="50000"/>
                  </a:schemeClr>
                </a:solidFill>
              </a:rPr>
              <a:t>auditorías de cumplimiento </a:t>
            </a:r>
            <a:r>
              <a:rPr lang="x-none" dirty="0">
                <a:solidFill>
                  <a:schemeClr val="accent6">
                    <a:lumMod val="50000"/>
                  </a:schemeClr>
                </a:solidFill>
              </a:rPr>
              <a:t>buscan determinar en qué medida el ente fiscalizado ha observado las leyes, los reglamentos, las políticas, los códigos establecidos y otras disposiciones contractuales, y puede abarcar gran variedad de materias sujetas a fiscalización. </a:t>
            </a:r>
          </a:p>
          <a:p>
            <a:pPr algn="just">
              <a:spcBef>
                <a:spcPts val="600"/>
              </a:spcBef>
              <a:spcAft>
                <a:spcPts val="600"/>
              </a:spcAft>
            </a:pPr>
            <a:r>
              <a:rPr lang="x-none" dirty="0">
                <a:solidFill>
                  <a:schemeClr val="accent6">
                    <a:lumMod val="50000"/>
                  </a:schemeClr>
                </a:solidFill>
              </a:rPr>
              <a:t>c) Las </a:t>
            </a:r>
            <a:r>
              <a:rPr lang="x-none" b="1" dirty="0">
                <a:solidFill>
                  <a:schemeClr val="accent6">
                    <a:lumMod val="50000"/>
                  </a:schemeClr>
                </a:solidFill>
              </a:rPr>
              <a:t>auditorías de desempeño </a:t>
            </a:r>
            <a:r>
              <a:rPr lang="x-none" dirty="0">
                <a:solidFill>
                  <a:schemeClr val="accent6">
                    <a:lumMod val="50000"/>
                  </a:schemeClr>
                </a:solidFill>
              </a:rPr>
              <a:t>son el examen de la economía, eficiencia y eficacia de la administración pública y los programas gubernamentales. Las auditorías de desempeño cubren no solamente operaciones financieras específicas, sino además todo tipo de actividad gubernamental. </a:t>
            </a:r>
          </a:p>
          <a:p>
            <a:pPr>
              <a:spcBef>
                <a:spcPts val="600"/>
              </a:spcBef>
              <a:spcAft>
                <a:spcPts val="600"/>
              </a:spcAft>
            </a:pPr>
            <a:r>
              <a:rPr lang="x-none" sz="1000" b="1" dirty="0">
                <a:solidFill>
                  <a:schemeClr val="accent6">
                    <a:lumMod val="50000"/>
                  </a:schemeClr>
                </a:solidFill>
              </a:rPr>
              <a:t>(*) Norma Profesional del Sistema Nacional de Fiscalización No. 1, LÍNEAS BÁSICAS DE FISCALIZACIÓN EN MÉXICO</a:t>
            </a:r>
            <a:endParaRPr lang="x-none" sz="1000" dirty="0">
              <a:solidFill>
                <a:schemeClr val="accent6">
                  <a:lumMod val="50000"/>
                </a:schemeClr>
              </a:solidFill>
            </a:endParaRPr>
          </a:p>
        </p:txBody>
      </p:sp>
    </p:spTree>
    <p:extLst>
      <p:ext uri="{BB962C8B-B14F-4D97-AF65-F5344CB8AC3E}">
        <p14:creationId xmlns:p14="http://schemas.microsoft.com/office/powerpoint/2010/main" val="95519834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3</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endParaRPr lang="es-MX" sz="1800" dirty="0">
              <a:latin typeface="Arial" panose="020B0604020202020204" pitchFamily="34" charset="0"/>
              <a:cs typeface="Arial" panose="020B0604020202020204" pitchFamily="34" charset="0"/>
            </a:endParaRPr>
          </a:p>
        </p:txBody>
      </p:sp>
      <p:graphicFrame>
        <p:nvGraphicFramePr>
          <p:cNvPr id="5" name="Marcador de contenido 4"/>
          <p:cNvGraphicFramePr>
            <a:graphicFrameLocks/>
          </p:cNvGraphicFramePr>
          <p:nvPr>
            <p:extLst>
              <p:ext uri="{D42A27DB-BD31-4B8C-83A1-F6EECF244321}">
                <p14:modId xmlns:p14="http://schemas.microsoft.com/office/powerpoint/2010/main" val="2246643467"/>
              </p:ext>
            </p:extLst>
          </p:nvPr>
        </p:nvGraphicFramePr>
        <p:xfrm>
          <a:off x="304800" y="1268760"/>
          <a:ext cx="8610600" cy="4979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1026"/>
          <p:cNvSpPr>
            <a:spLocks noChangeArrowheads="1"/>
          </p:cNvSpPr>
          <p:nvPr/>
        </p:nvSpPr>
        <p:spPr bwMode="auto">
          <a:xfrm>
            <a:off x="7452320" y="2564904"/>
            <a:ext cx="169168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s-ES" sz="1200" dirty="0">
                <a:solidFill>
                  <a:srgbClr val="FF0000"/>
                </a:solidFill>
              </a:rPr>
              <a:t>El </a:t>
            </a:r>
            <a:r>
              <a:rPr lang="es-ES" sz="1200" b="1" dirty="0">
                <a:solidFill>
                  <a:srgbClr val="FF0000"/>
                </a:solidFill>
              </a:rPr>
              <a:t>SNA</a:t>
            </a:r>
            <a:r>
              <a:rPr lang="es-ES" sz="1200" dirty="0">
                <a:solidFill>
                  <a:srgbClr val="FF0000"/>
                </a:solidFill>
              </a:rPr>
              <a:t> tiene por objeto establecer principios, bases generales, políticas públicas y procedimientos para la coordinación entre las autoridades de todos los órdenes de gobierno en la prevención, detección y sanción de faltas administrativas y hechos de corrupción, así como en la fiscalización y control de recursos públicos… (</a:t>
            </a:r>
            <a:r>
              <a:rPr lang="es-ES" sz="1200" b="1" dirty="0">
                <a:solidFill>
                  <a:srgbClr val="FF0000"/>
                </a:solidFill>
              </a:rPr>
              <a:t>Art. 6)</a:t>
            </a:r>
          </a:p>
          <a:p>
            <a:pPr algn="just"/>
            <a:endParaRPr lang="x-none" sz="1100" dirty="0"/>
          </a:p>
        </p:txBody>
      </p:sp>
      <p:sp>
        <p:nvSpPr>
          <p:cNvPr id="9" name="Rectangle 1026"/>
          <p:cNvSpPr>
            <a:spLocks noChangeArrowheads="1"/>
          </p:cNvSpPr>
          <p:nvPr/>
        </p:nvSpPr>
        <p:spPr bwMode="auto">
          <a:xfrm>
            <a:off x="107504" y="4221088"/>
            <a:ext cx="1800200" cy="2474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lgn="just"/>
            <a:r>
              <a:rPr lang="es-ES" sz="1200" dirty="0">
                <a:solidFill>
                  <a:srgbClr val="FF0000"/>
                </a:solidFill>
              </a:rPr>
              <a:t>(*) DECRETO por el que se expide la Ley General del Sistema Nacional Anticorrupción; la Ley General de Responsabilidades Administrativas, y la Ley Orgánica del Tribunal Federal de Justicia Administrativa </a:t>
            </a:r>
            <a:r>
              <a:rPr lang="es-ES" sz="1000" b="1" dirty="0">
                <a:solidFill>
                  <a:srgbClr val="FF0000"/>
                </a:solidFill>
              </a:rPr>
              <a:t>(DOF 18/07/2016)</a:t>
            </a:r>
            <a:r>
              <a:rPr lang="x-none" sz="1000" b="1" dirty="0">
                <a:solidFill>
                  <a:srgbClr val="FF0000"/>
                </a:solidFill>
              </a:rPr>
              <a:t>.</a:t>
            </a:r>
            <a:endParaRPr lang="x-none" sz="1000" dirty="0">
              <a:solidFill>
                <a:srgbClr val="FF0000"/>
              </a:solidFill>
            </a:endParaRPr>
          </a:p>
          <a:p>
            <a:pPr algn="just"/>
            <a:endParaRPr lang="x-none" sz="1200" dirty="0">
              <a:solidFill>
                <a:srgbClr val="FF0000"/>
              </a:solidFill>
            </a:endParaRPr>
          </a:p>
        </p:txBody>
      </p:sp>
    </p:spTree>
    <p:extLst>
      <p:ext uri="{BB962C8B-B14F-4D97-AF65-F5344CB8AC3E}">
        <p14:creationId xmlns:p14="http://schemas.microsoft.com/office/powerpoint/2010/main" val="150854811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30</a:t>
            </a:fld>
            <a:endParaRPr lang="en-US"/>
          </a:p>
        </p:txBody>
      </p:sp>
      <p:sp>
        <p:nvSpPr>
          <p:cNvPr id="4102" name="Rectangle 6"/>
          <p:cNvSpPr>
            <a:spLocks noGrp="1" noChangeArrowheads="1"/>
          </p:cNvSpPr>
          <p:nvPr>
            <p:ph type="ctrTitle"/>
          </p:nvPr>
        </p:nvSpPr>
        <p:spPr>
          <a:xfrm>
            <a:off x="562000" y="22105"/>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2.3 Definición y tipos de auditoría</a:t>
            </a:r>
            <a:endParaRPr lang="es-MX" sz="1800" dirty="0">
              <a:latin typeface="Arial" panose="020B0604020202020204" pitchFamily="34" charset="0"/>
              <a:cs typeface="Arial" panose="020B0604020202020204" pitchFamily="34" charset="0"/>
            </a:endParaRPr>
          </a:p>
        </p:txBody>
      </p:sp>
      <p:sp>
        <p:nvSpPr>
          <p:cNvPr id="7" name="Rectangle 1026"/>
          <p:cNvSpPr>
            <a:spLocks noChangeArrowheads="1"/>
          </p:cNvSpPr>
          <p:nvPr/>
        </p:nvSpPr>
        <p:spPr bwMode="auto">
          <a:xfrm>
            <a:off x="709936" y="1052736"/>
            <a:ext cx="7776864" cy="5195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ts val="600"/>
              </a:spcBef>
              <a:spcAft>
                <a:spcPts val="600"/>
              </a:spcAft>
              <a:buFont typeface="Wingdings" panose="05000000000000000000" pitchFamily="2" charset="2"/>
              <a:buChar char="§"/>
            </a:pPr>
            <a:r>
              <a:rPr lang="es-ES_tradnl" altLang="x-none" sz="2000" dirty="0">
                <a:solidFill>
                  <a:schemeClr val="accent6">
                    <a:lumMod val="50000"/>
                  </a:schemeClr>
                </a:solidFill>
                <a:latin typeface="Arial" panose="020B0604020202020204" pitchFamily="34" charset="0"/>
                <a:ea typeface="Times New Roman" panose="02020603050405020304" pitchFamily="18" charset="0"/>
              </a:rPr>
              <a:t>Las auditorías al gasto público federal podrán ser de </a:t>
            </a:r>
            <a:r>
              <a:rPr lang="es-ES_tradnl" altLang="x-none" sz="2000" b="1" dirty="0">
                <a:solidFill>
                  <a:schemeClr val="accent6">
                    <a:lumMod val="50000"/>
                  </a:schemeClr>
                </a:solidFill>
                <a:latin typeface="Arial" panose="020B0604020202020204" pitchFamily="34" charset="0"/>
                <a:ea typeface="Times New Roman" panose="02020603050405020304" pitchFamily="18" charset="0"/>
              </a:rPr>
              <a:t>tipo financiero, operacional, de resultado de programas y de legalidad</a:t>
            </a:r>
            <a:r>
              <a:rPr lang="es-ES_tradnl" altLang="x-none" sz="2000" dirty="0">
                <a:solidFill>
                  <a:schemeClr val="accent6">
                    <a:lumMod val="50000"/>
                  </a:schemeClr>
                </a:solidFill>
                <a:latin typeface="Arial" panose="020B0604020202020204" pitchFamily="34" charset="0"/>
                <a:ea typeface="Times New Roman" panose="02020603050405020304" pitchFamily="18" charset="0"/>
              </a:rPr>
              <a:t>, las cuales podrán ser efectuadas por la Función Pública, por sí o a través de los órganos internos de control y por los auditores que ésta designe</a:t>
            </a:r>
            <a:r>
              <a:rPr lang="x-none" sz="2000" dirty="0">
                <a:solidFill>
                  <a:schemeClr val="accent6">
                    <a:lumMod val="50000"/>
                  </a:schemeClr>
                </a:solidFill>
              </a:rPr>
              <a:t>. </a:t>
            </a:r>
          </a:p>
          <a:p>
            <a:pPr lvl="1" algn="just">
              <a:spcBef>
                <a:spcPts val="600"/>
              </a:spcBef>
              <a:spcAft>
                <a:spcPts val="600"/>
              </a:spcAft>
            </a:pPr>
            <a:r>
              <a:rPr lang="es-ES_tradnl" sz="2000" dirty="0">
                <a:solidFill>
                  <a:schemeClr val="accent6">
                    <a:lumMod val="50000"/>
                  </a:schemeClr>
                </a:solidFill>
                <a:latin typeface="Arial" panose="020B0604020202020204" pitchFamily="34" charset="0"/>
                <a:ea typeface="Times New Roman" panose="02020603050405020304" pitchFamily="18" charset="0"/>
              </a:rPr>
              <a:t>Estas auditorías se realizarán de conformidad con lo dispuesto por la Función Pública.</a:t>
            </a:r>
            <a:r>
              <a:rPr lang="x-none" sz="2000" dirty="0">
                <a:solidFill>
                  <a:schemeClr val="accent6">
                    <a:lumMod val="50000"/>
                  </a:schemeClr>
                </a:solidFill>
              </a:rPr>
              <a:t> </a:t>
            </a:r>
          </a:p>
          <a:p>
            <a:pPr lvl="1" algn="just">
              <a:spcBef>
                <a:spcPts val="600"/>
              </a:spcBef>
              <a:spcAft>
                <a:spcPts val="600"/>
              </a:spcAft>
            </a:pPr>
            <a:r>
              <a:rPr lang="x-none" sz="2000" dirty="0">
                <a:solidFill>
                  <a:schemeClr val="accent6">
                    <a:lumMod val="50000"/>
                  </a:schemeClr>
                </a:solidFill>
              </a:rPr>
              <a:t>(Art. 307 RLPRH). </a:t>
            </a:r>
          </a:p>
          <a:p>
            <a:pPr marL="0" lvl="1">
              <a:spcBef>
                <a:spcPts val="600"/>
              </a:spcBef>
              <a:spcAft>
                <a:spcPts val="600"/>
              </a:spcAft>
            </a:pPr>
            <a:endParaRPr lang="x-none" sz="2000" dirty="0">
              <a:solidFill>
                <a:schemeClr val="accent6">
                  <a:lumMod val="50000"/>
                </a:schemeClr>
              </a:solidFill>
            </a:endParaRPr>
          </a:p>
          <a:p>
            <a:pPr marL="0" lvl="1">
              <a:spcBef>
                <a:spcPts val="600"/>
              </a:spcBef>
              <a:spcAft>
                <a:spcPts val="600"/>
              </a:spcAft>
            </a:pPr>
            <a:endParaRPr lang="x-none" sz="2000" dirty="0">
              <a:solidFill>
                <a:schemeClr val="accent6">
                  <a:lumMod val="50000"/>
                </a:schemeClr>
              </a:solidFill>
            </a:endParaRPr>
          </a:p>
          <a:p>
            <a:pPr marL="0" lvl="1">
              <a:spcBef>
                <a:spcPts val="600"/>
              </a:spcBef>
              <a:spcAft>
                <a:spcPts val="600"/>
              </a:spcAft>
            </a:pPr>
            <a:endParaRPr lang="x-none" sz="2000" dirty="0">
              <a:solidFill>
                <a:schemeClr val="accent6">
                  <a:lumMod val="50000"/>
                </a:schemeClr>
              </a:solidFill>
            </a:endParaRPr>
          </a:p>
          <a:p>
            <a:pPr marL="342900" indent="-342900">
              <a:spcBef>
                <a:spcPts val="600"/>
              </a:spcBef>
              <a:spcAft>
                <a:spcPts val="600"/>
              </a:spcAft>
              <a:buFont typeface="Wingdings" panose="05000000000000000000" pitchFamily="2" charset="2"/>
              <a:buChar char="§"/>
            </a:pPr>
            <a:endParaRPr lang="x-none" sz="2000" dirty="0">
              <a:solidFill>
                <a:schemeClr val="accent6">
                  <a:lumMod val="50000"/>
                </a:schemeClr>
              </a:solidFill>
            </a:endParaRPr>
          </a:p>
        </p:txBody>
      </p:sp>
    </p:spTree>
    <p:extLst>
      <p:ext uri="{BB962C8B-B14F-4D97-AF65-F5344CB8AC3E}">
        <p14:creationId xmlns:p14="http://schemas.microsoft.com/office/powerpoint/2010/main" val="49990769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31</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2.3 Definición y tipos de auditoría</a:t>
            </a:r>
            <a:endParaRPr lang="es-MX" sz="1800" dirty="0">
              <a:latin typeface="Arial" panose="020B0604020202020204" pitchFamily="34" charset="0"/>
              <a:cs typeface="Arial" panose="020B0604020202020204" pitchFamily="34" charset="0"/>
            </a:endParaRPr>
          </a:p>
        </p:txBody>
      </p:sp>
      <p:sp>
        <p:nvSpPr>
          <p:cNvPr id="7" name="Rectangle 1026"/>
          <p:cNvSpPr>
            <a:spLocks noChangeArrowheads="1"/>
          </p:cNvSpPr>
          <p:nvPr/>
        </p:nvSpPr>
        <p:spPr bwMode="auto">
          <a:xfrm>
            <a:off x="827584" y="1678195"/>
            <a:ext cx="7776864" cy="411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ts val="1200"/>
              </a:spcBef>
              <a:spcAft>
                <a:spcPts val="1200"/>
              </a:spcAft>
              <a:buFont typeface="Wingdings" panose="05000000000000000000" pitchFamily="2" charset="2"/>
              <a:buChar char="§"/>
            </a:pPr>
            <a:endParaRPr lang="x-none" sz="2200" dirty="0">
              <a:solidFill>
                <a:schemeClr val="accent6">
                  <a:lumMod val="50000"/>
                </a:schemeClr>
              </a:solidFill>
            </a:endParaRPr>
          </a:p>
        </p:txBody>
      </p:sp>
      <p:graphicFrame>
        <p:nvGraphicFramePr>
          <p:cNvPr id="8" name="18 Diagrama"/>
          <p:cNvGraphicFramePr/>
          <p:nvPr>
            <p:extLst>
              <p:ext uri="{D42A27DB-BD31-4B8C-83A1-F6EECF244321}">
                <p14:modId xmlns:p14="http://schemas.microsoft.com/office/powerpoint/2010/main" val="4293584785"/>
              </p:ext>
            </p:extLst>
          </p:nvPr>
        </p:nvGraphicFramePr>
        <p:xfrm>
          <a:off x="683568" y="1916832"/>
          <a:ext cx="7996872" cy="413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062792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32</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2.3 Definición y tipos de auditoría</a:t>
            </a:r>
            <a:endParaRPr lang="es-MX" sz="1800" dirty="0">
              <a:latin typeface="Arial" panose="020B0604020202020204" pitchFamily="34" charset="0"/>
              <a:cs typeface="Arial" panose="020B0604020202020204" pitchFamily="34" charset="0"/>
            </a:endParaRPr>
          </a:p>
        </p:txBody>
      </p:sp>
      <p:sp>
        <p:nvSpPr>
          <p:cNvPr id="7" name="Rectangle 1026"/>
          <p:cNvSpPr>
            <a:spLocks noChangeArrowheads="1"/>
          </p:cNvSpPr>
          <p:nvPr/>
        </p:nvSpPr>
        <p:spPr bwMode="auto">
          <a:xfrm>
            <a:off x="827584" y="1678195"/>
            <a:ext cx="7776864" cy="411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ts val="1200"/>
              </a:spcBef>
              <a:spcAft>
                <a:spcPts val="1200"/>
              </a:spcAft>
              <a:buFont typeface="Wingdings" panose="05000000000000000000" pitchFamily="2" charset="2"/>
              <a:buChar char="§"/>
            </a:pPr>
            <a:endParaRPr lang="x-none" sz="2200" dirty="0">
              <a:solidFill>
                <a:schemeClr val="accent6">
                  <a:lumMod val="50000"/>
                </a:schemeClr>
              </a:solidFill>
            </a:endParaRPr>
          </a:p>
        </p:txBody>
      </p:sp>
      <p:sp>
        <p:nvSpPr>
          <p:cNvPr id="10" name="Rectangle 3"/>
          <p:cNvSpPr txBox="1">
            <a:spLocks noChangeArrowheads="1"/>
          </p:cNvSpPr>
          <p:nvPr/>
        </p:nvSpPr>
        <p:spPr bwMode="auto">
          <a:xfrm>
            <a:off x="539750" y="1125538"/>
            <a:ext cx="7920038"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rgbClr val="595841"/>
                </a:solidFill>
                <a:latin typeface="+mn-lt"/>
                <a:ea typeface="+mn-ea"/>
                <a:cs typeface="+mn-cs"/>
              </a:defRPr>
            </a:lvl1pPr>
            <a:lvl2pPr marL="742950" indent="-285750" algn="l" rtl="0" eaLnBrk="1" fontAlgn="base" hangingPunct="1">
              <a:spcBef>
                <a:spcPct val="20000"/>
              </a:spcBef>
              <a:spcAft>
                <a:spcPct val="0"/>
              </a:spcAft>
              <a:buChar char="–"/>
              <a:defRPr sz="2800">
                <a:solidFill>
                  <a:srgbClr val="595841"/>
                </a:solidFill>
                <a:latin typeface="+mn-lt"/>
              </a:defRPr>
            </a:lvl2pPr>
            <a:lvl3pPr marL="1143000" indent="-228600" algn="l" rtl="0" eaLnBrk="1" fontAlgn="base" hangingPunct="1">
              <a:spcBef>
                <a:spcPct val="20000"/>
              </a:spcBef>
              <a:spcAft>
                <a:spcPct val="0"/>
              </a:spcAft>
              <a:buChar char="•"/>
              <a:defRPr sz="2400">
                <a:solidFill>
                  <a:srgbClr val="595841"/>
                </a:solidFill>
                <a:latin typeface="+mn-lt"/>
              </a:defRPr>
            </a:lvl3pPr>
            <a:lvl4pPr marL="1600200" indent="-228600" algn="l" rtl="0" eaLnBrk="1" fontAlgn="base" hangingPunct="1">
              <a:spcBef>
                <a:spcPct val="20000"/>
              </a:spcBef>
              <a:spcAft>
                <a:spcPct val="0"/>
              </a:spcAft>
              <a:buChar char="–"/>
              <a:defRPr sz="2000">
                <a:solidFill>
                  <a:srgbClr val="595841"/>
                </a:solidFill>
                <a:latin typeface="+mn-lt"/>
              </a:defRPr>
            </a:lvl4pPr>
            <a:lvl5pPr marL="2057400" indent="-228600" algn="l" rtl="0" eaLnBrk="1" fontAlgn="base" hangingPunct="1">
              <a:spcBef>
                <a:spcPct val="20000"/>
              </a:spcBef>
              <a:spcAft>
                <a:spcPct val="0"/>
              </a:spcAft>
              <a:buChar char="»"/>
              <a:defRPr sz="2000">
                <a:solidFill>
                  <a:srgbClr val="595841"/>
                </a:solidFill>
                <a:latin typeface="+mn-lt"/>
              </a:defRPr>
            </a:lvl5pPr>
            <a:lvl6pPr marL="2514600" indent="-228600" algn="l" rtl="0" eaLnBrk="1" fontAlgn="base" hangingPunct="1">
              <a:spcBef>
                <a:spcPct val="20000"/>
              </a:spcBef>
              <a:spcAft>
                <a:spcPct val="0"/>
              </a:spcAft>
              <a:buChar char="»"/>
              <a:defRPr sz="2000">
                <a:solidFill>
                  <a:srgbClr val="595841"/>
                </a:solidFill>
                <a:latin typeface="+mn-lt"/>
              </a:defRPr>
            </a:lvl6pPr>
            <a:lvl7pPr marL="2971800" indent="-228600" algn="l" rtl="0" eaLnBrk="1" fontAlgn="base" hangingPunct="1">
              <a:spcBef>
                <a:spcPct val="20000"/>
              </a:spcBef>
              <a:spcAft>
                <a:spcPct val="0"/>
              </a:spcAft>
              <a:buChar char="»"/>
              <a:defRPr sz="2000">
                <a:solidFill>
                  <a:srgbClr val="595841"/>
                </a:solidFill>
                <a:latin typeface="+mn-lt"/>
              </a:defRPr>
            </a:lvl7pPr>
            <a:lvl8pPr marL="3429000" indent="-228600" algn="l" rtl="0" eaLnBrk="1" fontAlgn="base" hangingPunct="1">
              <a:spcBef>
                <a:spcPct val="20000"/>
              </a:spcBef>
              <a:spcAft>
                <a:spcPct val="0"/>
              </a:spcAft>
              <a:buChar char="»"/>
              <a:defRPr sz="2000">
                <a:solidFill>
                  <a:srgbClr val="595841"/>
                </a:solidFill>
                <a:latin typeface="+mn-lt"/>
              </a:defRPr>
            </a:lvl8pPr>
            <a:lvl9pPr marL="3886200" indent="-228600" algn="l" rtl="0" eaLnBrk="1" fontAlgn="base" hangingPunct="1">
              <a:spcBef>
                <a:spcPct val="20000"/>
              </a:spcBef>
              <a:spcAft>
                <a:spcPct val="0"/>
              </a:spcAft>
              <a:buChar char="»"/>
              <a:defRPr sz="2000">
                <a:solidFill>
                  <a:srgbClr val="595841"/>
                </a:solidFill>
                <a:latin typeface="+mn-lt"/>
              </a:defRPr>
            </a:lvl9pPr>
          </a:lstStyle>
          <a:p>
            <a:pPr algn="just">
              <a:lnSpc>
                <a:spcPct val="150000"/>
              </a:lnSpc>
              <a:buClr>
                <a:schemeClr val="tx1"/>
              </a:buClr>
              <a:buFontTx/>
              <a:buChar char="•"/>
            </a:pPr>
            <a:r>
              <a:rPr lang="es-ES" altLang="x-none" sz="2000" u="sng" kern="0" dirty="0"/>
              <a:t> Auditoria Operacional</a:t>
            </a:r>
            <a:r>
              <a:rPr lang="es-ES" altLang="x-none" sz="2000" kern="0" dirty="0"/>
              <a:t>: </a:t>
            </a:r>
          </a:p>
          <a:p>
            <a:pPr lvl="1" algn="just">
              <a:lnSpc>
                <a:spcPct val="150000"/>
              </a:lnSpc>
              <a:buClr>
                <a:schemeClr val="tx1"/>
              </a:buClr>
              <a:buFontTx/>
              <a:buChar char="•"/>
            </a:pPr>
            <a:r>
              <a:rPr lang="es-ES" altLang="x-none" sz="1800" kern="0" dirty="0"/>
              <a:t>Comprende el examen de la eficiencia obtenida en la asignación de los recursos financieros, humanos y materiales, mediante el análisis de la estructura organizacional, los sistemas de operación y los sistemas de información; es la valoración independiente de todas las operaciones de una empresa, en forma analítica objetiva y sistemática, para determinar si se lleva a cabo políticas y procedimientos aceptables, si se siguen las normas establecidas y si se utilizan los recursos de manera eficaz y económica.</a:t>
            </a:r>
          </a:p>
        </p:txBody>
      </p:sp>
    </p:spTree>
    <p:extLst>
      <p:ext uri="{BB962C8B-B14F-4D97-AF65-F5344CB8AC3E}">
        <p14:creationId xmlns:p14="http://schemas.microsoft.com/office/powerpoint/2010/main" val="113428340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33</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2.3 Definición y tipos de auditoría</a:t>
            </a:r>
            <a:endParaRPr lang="es-MX" sz="1800" dirty="0">
              <a:latin typeface="Arial" panose="020B0604020202020204" pitchFamily="34" charset="0"/>
              <a:cs typeface="Arial" panose="020B0604020202020204" pitchFamily="34" charset="0"/>
            </a:endParaRPr>
          </a:p>
        </p:txBody>
      </p:sp>
      <p:sp>
        <p:nvSpPr>
          <p:cNvPr id="7" name="Rectangle 1026"/>
          <p:cNvSpPr>
            <a:spLocks noChangeArrowheads="1"/>
          </p:cNvSpPr>
          <p:nvPr/>
        </p:nvSpPr>
        <p:spPr bwMode="auto">
          <a:xfrm>
            <a:off x="827584" y="1678195"/>
            <a:ext cx="7776864" cy="411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ts val="1200"/>
              </a:spcBef>
              <a:spcAft>
                <a:spcPts val="1200"/>
              </a:spcAft>
              <a:buFont typeface="Wingdings" panose="05000000000000000000" pitchFamily="2" charset="2"/>
              <a:buChar char="§"/>
            </a:pPr>
            <a:endParaRPr lang="x-none" sz="2200" dirty="0">
              <a:solidFill>
                <a:schemeClr val="accent6">
                  <a:lumMod val="50000"/>
                </a:schemeClr>
              </a:solidFill>
            </a:endParaRPr>
          </a:p>
        </p:txBody>
      </p:sp>
      <p:sp>
        <p:nvSpPr>
          <p:cNvPr id="10" name="Rectangle 3"/>
          <p:cNvSpPr txBox="1">
            <a:spLocks noChangeArrowheads="1"/>
          </p:cNvSpPr>
          <p:nvPr/>
        </p:nvSpPr>
        <p:spPr bwMode="auto">
          <a:xfrm>
            <a:off x="179388" y="981075"/>
            <a:ext cx="8713787"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rgbClr val="595841"/>
                </a:solidFill>
                <a:latin typeface="+mn-lt"/>
                <a:ea typeface="+mn-ea"/>
                <a:cs typeface="+mn-cs"/>
              </a:defRPr>
            </a:lvl1pPr>
            <a:lvl2pPr marL="742950" indent="-285750" algn="l" rtl="0" eaLnBrk="1" fontAlgn="base" hangingPunct="1">
              <a:spcBef>
                <a:spcPct val="20000"/>
              </a:spcBef>
              <a:spcAft>
                <a:spcPct val="0"/>
              </a:spcAft>
              <a:buChar char="–"/>
              <a:defRPr sz="2800">
                <a:solidFill>
                  <a:srgbClr val="595841"/>
                </a:solidFill>
                <a:latin typeface="+mn-lt"/>
              </a:defRPr>
            </a:lvl2pPr>
            <a:lvl3pPr marL="1143000" indent="-228600" algn="l" rtl="0" eaLnBrk="1" fontAlgn="base" hangingPunct="1">
              <a:spcBef>
                <a:spcPct val="20000"/>
              </a:spcBef>
              <a:spcAft>
                <a:spcPct val="0"/>
              </a:spcAft>
              <a:buChar char="•"/>
              <a:defRPr sz="2400">
                <a:solidFill>
                  <a:srgbClr val="595841"/>
                </a:solidFill>
                <a:latin typeface="+mn-lt"/>
              </a:defRPr>
            </a:lvl3pPr>
            <a:lvl4pPr marL="1600200" indent="-228600" algn="l" rtl="0" eaLnBrk="1" fontAlgn="base" hangingPunct="1">
              <a:spcBef>
                <a:spcPct val="20000"/>
              </a:spcBef>
              <a:spcAft>
                <a:spcPct val="0"/>
              </a:spcAft>
              <a:buChar char="–"/>
              <a:defRPr sz="2000">
                <a:solidFill>
                  <a:srgbClr val="595841"/>
                </a:solidFill>
                <a:latin typeface="+mn-lt"/>
              </a:defRPr>
            </a:lvl4pPr>
            <a:lvl5pPr marL="2057400" indent="-228600" algn="l" rtl="0" eaLnBrk="1" fontAlgn="base" hangingPunct="1">
              <a:spcBef>
                <a:spcPct val="20000"/>
              </a:spcBef>
              <a:spcAft>
                <a:spcPct val="0"/>
              </a:spcAft>
              <a:buChar char="»"/>
              <a:defRPr sz="2000">
                <a:solidFill>
                  <a:srgbClr val="595841"/>
                </a:solidFill>
                <a:latin typeface="+mn-lt"/>
              </a:defRPr>
            </a:lvl5pPr>
            <a:lvl6pPr marL="2514600" indent="-228600" algn="l" rtl="0" eaLnBrk="1" fontAlgn="base" hangingPunct="1">
              <a:spcBef>
                <a:spcPct val="20000"/>
              </a:spcBef>
              <a:spcAft>
                <a:spcPct val="0"/>
              </a:spcAft>
              <a:buChar char="»"/>
              <a:defRPr sz="2000">
                <a:solidFill>
                  <a:srgbClr val="595841"/>
                </a:solidFill>
                <a:latin typeface="+mn-lt"/>
              </a:defRPr>
            </a:lvl6pPr>
            <a:lvl7pPr marL="2971800" indent="-228600" algn="l" rtl="0" eaLnBrk="1" fontAlgn="base" hangingPunct="1">
              <a:spcBef>
                <a:spcPct val="20000"/>
              </a:spcBef>
              <a:spcAft>
                <a:spcPct val="0"/>
              </a:spcAft>
              <a:buChar char="»"/>
              <a:defRPr sz="2000">
                <a:solidFill>
                  <a:srgbClr val="595841"/>
                </a:solidFill>
                <a:latin typeface="+mn-lt"/>
              </a:defRPr>
            </a:lvl7pPr>
            <a:lvl8pPr marL="3429000" indent="-228600" algn="l" rtl="0" eaLnBrk="1" fontAlgn="base" hangingPunct="1">
              <a:spcBef>
                <a:spcPct val="20000"/>
              </a:spcBef>
              <a:spcAft>
                <a:spcPct val="0"/>
              </a:spcAft>
              <a:buChar char="»"/>
              <a:defRPr sz="2000">
                <a:solidFill>
                  <a:srgbClr val="595841"/>
                </a:solidFill>
                <a:latin typeface="+mn-lt"/>
              </a:defRPr>
            </a:lvl8pPr>
            <a:lvl9pPr marL="3886200" indent="-228600" algn="l" rtl="0" eaLnBrk="1" fontAlgn="base" hangingPunct="1">
              <a:spcBef>
                <a:spcPct val="20000"/>
              </a:spcBef>
              <a:spcAft>
                <a:spcPct val="0"/>
              </a:spcAft>
              <a:buChar char="»"/>
              <a:defRPr sz="2000">
                <a:solidFill>
                  <a:srgbClr val="595841"/>
                </a:solidFill>
                <a:latin typeface="+mn-lt"/>
              </a:defRPr>
            </a:lvl9pPr>
          </a:lstStyle>
          <a:p>
            <a:pPr marL="609600" indent="-609600" algn="just">
              <a:lnSpc>
                <a:spcPct val="150000"/>
              </a:lnSpc>
              <a:buClr>
                <a:schemeClr val="tx1"/>
              </a:buClr>
              <a:buFontTx/>
              <a:buChar char="•"/>
            </a:pPr>
            <a:r>
              <a:rPr lang="es-ES" altLang="x-none" sz="1600" b="1" u="sng" kern="0" dirty="0"/>
              <a:t>Auditoría Integral</a:t>
            </a:r>
            <a:r>
              <a:rPr lang="es-ES" altLang="x-none" sz="1600" b="1" kern="0" dirty="0"/>
              <a:t>: </a:t>
            </a:r>
          </a:p>
          <a:p>
            <a:pPr marL="990600" lvl="1" indent="-519113" algn="just">
              <a:lnSpc>
                <a:spcPct val="150000"/>
              </a:lnSpc>
              <a:buClr>
                <a:schemeClr val="tx1"/>
              </a:buClr>
              <a:buFontTx/>
              <a:buChar char="•"/>
            </a:pPr>
            <a:r>
              <a:rPr lang="es-ES" altLang="x-none" sz="1600" kern="0" dirty="0"/>
              <a:t>Mientras la auditoría específica va dirigida hacia un área, programa o actividad específica de una empresa, una Dependencia o Entidad Gubernamental, la auditoría integral está enfocada a </a:t>
            </a:r>
            <a:r>
              <a:rPr lang="es-ES" altLang="x-none" sz="1600" b="1" kern="0" dirty="0"/>
              <a:t>revisar y evaluar en su totalidad el grado en que las Dependencias o Entidades </a:t>
            </a:r>
            <a:r>
              <a:rPr lang="es-ES" altLang="x-none" sz="1600" kern="0" dirty="0"/>
              <a:t>cumplen con el objetivo social que les dio origen, así como el cumplimiento normativo en el destino de los recursos financieros, materiales y humanos, administrados con economía, eficiencia y eficacia.</a:t>
            </a:r>
          </a:p>
          <a:p>
            <a:pPr marL="609600" indent="-609600" algn="just">
              <a:lnSpc>
                <a:spcPct val="80000"/>
              </a:lnSpc>
              <a:buClr>
                <a:srgbClr val="00CC99"/>
              </a:buClr>
              <a:buFont typeface="Wingdings" panose="05000000000000000000" pitchFamily="2" charset="2"/>
              <a:buNone/>
            </a:pPr>
            <a:endParaRPr lang="es-ES" altLang="x-none" sz="1600" kern="0" dirty="0"/>
          </a:p>
          <a:p>
            <a:pPr marL="1371600" lvl="2" indent="-461963" algn="just">
              <a:lnSpc>
                <a:spcPct val="80000"/>
              </a:lnSpc>
              <a:buClr>
                <a:schemeClr val="tx1"/>
              </a:buClr>
              <a:buFont typeface="Wingdings" panose="05000000000000000000" pitchFamily="2" charset="2"/>
              <a:buAutoNum type="alphaLcParenR"/>
            </a:pPr>
            <a:r>
              <a:rPr lang="es-MX" altLang="x-none" sz="1600" kern="0" dirty="0"/>
              <a:t>La Auditoría integral es la emisión de la opinión imparcial y calificada, producto de un informe elaborado por un grupo multidisciplinario.</a:t>
            </a:r>
          </a:p>
          <a:p>
            <a:pPr marL="1371600" lvl="2" indent="-461963" algn="just">
              <a:lnSpc>
                <a:spcPct val="80000"/>
              </a:lnSpc>
              <a:buClr>
                <a:schemeClr val="tx1"/>
              </a:buClr>
              <a:buFont typeface="Wingdings" panose="05000000000000000000" pitchFamily="2" charset="2"/>
              <a:buAutoNum type="alphaLcParenR"/>
            </a:pPr>
            <a:endParaRPr lang="es-MX" altLang="x-none" sz="1600" kern="0" dirty="0"/>
          </a:p>
          <a:p>
            <a:pPr marL="1371600" lvl="2" indent="-461963" algn="just">
              <a:lnSpc>
                <a:spcPct val="80000"/>
              </a:lnSpc>
              <a:buClr>
                <a:schemeClr val="tx1"/>
              </a:buClr>
              <a:buFont typeface="Wingdings" panose="05000000000000000000" pitchFamily="2" charset="2"/>
              <a:buAutoNum type="alphaLcParenR"/>
            </a:pPr>
            <a:r>
              <a:rPr lang="es-MX" altLang="x-none" sz="1600" kern="0" dirty="0"/>
              <a:t>Los conceptos de economía, eficiencia y eficacia son características principales de los resultados en la auditoría integral.</a:t>
            </a:r>
          </a:p>
          <a:p>
            <a:pPr marL="1371600" lvl="2" indent="-461963" algn="just">
              <a:lnSpc>
                <a:spcPct val="80000"/>
              </a:lnSpc>
              <a:buClr>
                <a:schemeClr val="tx1"/>
              </a:buClr>
              <a:buFont typeface="Wingdings" panose="05000000000000000000" pitchFamily="2" charset="2"/>
              <a:buAutoNum type="alphaLcParenR"/>
            </a:pPr>
            <a:endParaRPr lang="es-MX" altLang="x-none" sz="1600" kern="0" dirty="0"/>
          </a:p>
          <a:p>
            <a:pPr marL="1371600" lvl="2" indent="-461963" algn="just">
              <a:lnSpc>
                <a:spcPct val="80000"/>
              </a:lnSpc>
              <a:buClr>
                <a:schemeClr val="tx1"/>
              </a:buClr>
              <a:buFont typeface="Wingdings" panose="05000000000000000000" pitchFamily="2" charset="2"/>
              <a:buAutoNum type="alphaLcParenR"/>
            </a:pPr>
            <a:r>
              <a:rPr lang="es-MX" altLang="x-none" sz="1600" kern="0" dirty="0"/>
              <a:t>La determinación del alcance que debe darse al proceso de la auditoría integral, esta en función de la naturaleza, magnitud y complejidad de cada una de las Entidades en que vaya a realizarse.</a:t>
            </a:r>
            <a:endParaRPr lang="es-ES" altLang="x-none" sz="1600" kern="0" dirty="0"/>
          </a:p>
        </p:txBody>
      </p:sp>
    </p:spTree>
    <p:extLst>
      <p:ext uri="{BB962C8B-B14F-4D97-AF65-F5344CB8AC3E}">
        <p14:creationId xmlns:p14="http://schemas.microsoft.com/office/powerpoint/2010/main" val="213246220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34</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2.3 Definición y tipos de auditoría</a:t>
            </a:r>
            <a:endParaRPr lang="es-MX" sz="1800" dirty="0">
              <a:latin typeface="Arial" panose="020B0604020202020204" pitchFamily="34" charset="0"/>
              <a:cs typeface="Arial" panose="020B0604020202020204" pitchFamily="34" charset="0"/>
            </a:endParaRPr>
          </a:p>
        </p:txBody>
      </p:sp>
      <p:sp>
        <p:nvSpPr>
          <p:cNvPr id="7" name="Rectangle 1026"/>
          <p:cNvSpPr>
            <a:spLocks noChangeArrowheads="1"/>
          </p:cNvSpPr>
          <p:nvPr/>
        </p:nvSpPr>
        <p:spPr bwMode="auto">
          <a:xfrm>
            <a:off x="827584" y="1678195"/>
            <a:ext cx="7776864" cy="411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ts val="1200"/>
              </a:spcBef>
              <a:spcAft>
                <a:spcPts val="1200"/>
              </a:spcAft>
              <a:buFont typeface="Wingdings" panose="05000000000000000000" pitchFamily="2" charset="2"/>
              <a:buChar char="§"/>
            </a:pPr>
            <a:endParaRPr lang="x-none" sz="2200" dirty="0">
              <a:solidFill>
                <a:schemeClr val="accent6">
                  <a:lumMod val="50000"/>
                </a:schemeClr>
              </a:solidFill>
            </a:endParaRPr>
          </a:p>
        </p:txBody>
      </p:sp>
      <p:sp>
        <p:nvSpPr>
          <p:cNvPr id="10" name="Rectangle 3"/>
          <p:cNvSpPr txBox="1">
            <a:spLocks noChangeArrowheads="1"/>
          </p:cNvSpPr>
          <p:nvPr/>
        </p:nvSpPr>
        <p:spPr bwMode="auto">
          <a:xfrm>
            <a:off x="323850" y="1341438"/>
            <a:ext cx="8569325"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rgbClr val="595841"/>
                </a:solidFill>
                <a:latin typeface="+mn-lt"/>
                <a:ea typeface="+mn-ea"/>
                <a:cs typeface="+mn-cs"/>
              </a:defRPr>
            </a:lvl1pPr>
            <a:lvl2pPr marL="742950" indent="-285750" algn="l" rtl="0" eaLnBrk="1" fontAlgn="base" hangingPunct="1">
              <a:spcBef>
                <a:spcPct val="20000"/>
              </a:spcBef>
              <a:spcAft>
                <a:spcPct val="0"/>
              </a:spcAft>
              <a:buChar char="–"/>
              <a:defRPr sz="2800">
                <a:solidFill>
                  <a:srgbClr val="595841"/>
                </a:solidFill>
                <a:latin typeface="+mn-lt"/>
              </a:defRPr>
            </a:lvl2pPr>
            <a:lvl3pPr marL="1143000" indent="-228600" algn="l" rtl="0" eaLnBrk="1" fontAlgn="base" hangingPunct="1">
              <a:spcBef>
                <a:spcPct val="20000"/>
              </a:spcBef>
              <a:spcAft>
                <a:spcPct val="0"/>
              </a:spcAft>
              <a:buChar char="•"/>
              <a:defRPr sz="2400">
                <a:solidFill>
                  <a:srgbClr val="595841"/>
                </a:solidFill>
                <a:latin typeface="+mn-lt"/>
              </a:defRPr>
            </a:lvl3pPr>
            <a:lvl4pPr marL="1600200" indent="-228600" algn="l" rtl="0" eaLnBrk="1" fontAlgn="base" hangingPunct="1">
              <a:spcBef>
                <a:spcPct val="20000"/>
              </a:spcBef>
              <a:spcAft>
                <a:spcPct val="0"/>
              </a:spcAft>
              <a:buChar char="–"/>
              <a:defRPr sz="2000">
                <a:solidFill>
                  <a:srgbClr val="595841"/>
                </a:solidFill>
                <a:latin typeface="+mn-lt"/>
              </a:defRPr>
            </a:lvl4pPr>
            <a:lvl5pPr marL="2057400" indent="-228600" algn="l" rtl="0" eaLnBrk="1" fontAlgn="base" hangingPunct="1">
              <a:spcBef>
                <a:spcPct val="20000"/>
              </a:spcBef>
              <a:spcAft>
                <a:spcPct val="0"/>
              </a:spcAft>
              <a:buChar char="»"/>
              <a:defRPr sz="2000">
                <a:solidFill>
                  <a:srgbClr val="595841"/>
                </a:solidFill>
                <a:latin typeface="+mn-lt"/>
              </a:defRPr>
            </a:lvl5pPr>
            <a:lvl6pPr marL="2514600" indent="-228600" algn="l" rtl="0" eaLnBrk="1" fontAlgn="base" hangingPunct="1">
              <a:spcBef>
                <a:spcPct val="20000"/>
              </a:spcBef>
              <a:spcAft>
                <a:spcPct val="0"/>
              </a:spcAft>
              <a:buChar char="»"/>
              <a:defRPr sz="2000">
                <a:solidFill>
                  <a:srgbClr val="595841"/>
                </a:solidFill>
                <a:latin typeface="+mn-lt"/>
              </a:defRPr>
            </a:lvl6pPr>
            <a:lvl7pPr marL="2971800" indent="-228600" algn="l" rtl="0" eaLnBrk="1" fontAlgn="base" hangingPunct="1">
              <a:spcBef>
                <a:spcPct val="20000"/>
              </a:spcBef>
              <a:spcAft>
                <a:spcPct val="0"/>
              </a:spcAft>
              <a:buChar char="»"/>
              <a:defRPr sz="2000">
                <a:solidFill>
                  <a:srgbClr val="595841"/>
                </a:solidFill>
                <a:latin typeface="+mn-lt"/>
              </a:defRPr>
            </a:lvl7pPr>
            <a:lvl8pPr marL="3429000" indent="-228600" algn="l" rtl="0" eaLnBrk="1" fontAlgn="base" hangingPunct="1">
              <a:spcBef>
                <a:spcPct val="20000"/>
              </a:spcBef>
              <a:spcAft>
                <a:spcPct val="0"/>
              </a:spcAft>
              <a:buChar char="»"/>
              <a:defRPr sz="2000">
                <a:solidFill>
                  <a:srgbClr val="595841"/>
                </a:solidFill>
                <a:latin typeface="+mn-lt"/>
              </a:defRPr>
            </a:lvl8pPr>
            <a:lvl9pPr marL="3886200" indent="-228600" algn="l" rtl="0" eaLnBrk="1" fontAlgn="base" hangingPunct="1">
              <a:spcBef>
                <a:spcPct val="20000"/>
              </a:spcBef>
              <a:spcAft>
                <a:spcPct val="0"/>
              </a:spcAft>
              <a:buChar char="»"/>
              <a:defRPr sz="2000">
                <a:solidFill>
                  <a:srgbClr val="595841"/>
                </a:solidFill>
                <a:latin typeface="+mn-lt"/>
              </a:defRPr>
            </a:lvl9pPr>
          </a:lstStyle>
          <a:p>
            <a:pPr algn="just">
              <a:lnSpc>
                <a:spcPct val="150000"/>
              </a:lnSpc>
              <a:buClr>
                <a:schemeClr val="tx1"/>
              </a:buClr>
              <a:buFontTx/>
              <a:buChar char="•"/>
            </a:pPr>
            <a:r>
              <a:rPr lang="es-ES" altLang="x-none" sz="2000" u="sng" kern="0" dirty="0"/>
              <a:t> Auditoría de Resultado de Programas</a:t>
            </a:r>
            <a:r>
              <a:rPr lang="es-ES" altLang="x-none" sz="2000" kern="0" dirty="0"/>
              <a:t>: </a:t>
            </a:r>
          </a:p>
          <a:p>
            <a:pPr lvl="1" algn="just">
              <a:lnSpc>
                <a:spcPct val="150000"/>
              </a:lnSpc>
              <a:buClr>
                <a:schemeClr val="tx1"/>
              </a:buClr>
              <a:buFontTx/>
              <a:buChar char="•"/>
            </a:pPr>
            <a:r>
              <a:rPr lang="es-ES" altLang="x-none" sz="1800" kern="0" dirty="0"/>
              <a:t>Esta auditoría analiza la eficacia y congruencia alcanzada en el logro de los objetivos y metas establecidos, en relación con el avance del ejercicio presupuestal. El análisis de la eficacia se obtendrá revisando que efectivamente se alcanzaron las metas establecidas en el tiempo, lugar, cantidad y calidad requeridos. La congruencia se determinará al examinar la relación lógica que existe entre el logro de las metas y objetivos de los programas y el avance del ejercido presupuestal. </a:t>
            </a:r>
          </a:p>
        </p:txBody>
      </p:sp>
    </p:spTree>
    <p:extLst>
      <p:ext uri="{BB962C8B-B14F-4D97-AF65-F5344CB8AC3E}">
        <p14:creationId xmlns:p14="http://schemas.microsoft.com/office/powerpoint/2010/main" val="122193221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35</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2.3 Definición y tipos de auditoría</a:t>
            </a:r>
            <a:endParaRPr lang="es-MX" sz="1800" dirty="0">
              <a:latin typeface="Arial" panose="020B0604020202020204" pitchFamily="34" charset="0"/>
              <a:cs typeface="Arial" panose="020B0604020202020204" pitchFamily="34" charset="0"/>
            </a:endParaRPr>
          </a:p>
        </p:txBody>
      </p:sp>
      <p:sp>
        <p:nvSpPr>
          <p:cNvPr id="7" name="Rectangle 1026"/>
          <p:cNvSpPr>
            <a:spLocks noChangeArrowheads="1"/>
          </p:cNvSpPr>
          <p:nvPr/>
        </p:nvSpPr>
        <p:spPr bwMode="auto">
          <a:xfrm>
            <a:off x="827584" y="1678195"/>
            <a:ext cx="7776864" cy="411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ts val="1200"/>
              </a:spcBef>
              <a:spcAft>
                <a:spcPts val="1200"/>
              </a:spcAft>
              <a:buFont typeface="Wingdings" panose="05000000000000000000" pitchFamily="2" charset="2"/>
              <a:buChar char="§"/>
            </a:pPr>
            <a:endParaRPr lang="x-none" sz="2200" dirty="0">
              <a:solidFill>
                <a:schemeClr val="accent6">
                  <a:lumMod val="50000"/>
                </a:schemeClr>
              </a:solidFill>
            </a:endParaRPr>
          </a:p>
        </p:txBody>
      </p:sp>
      <p:sp>
        <p:nvSpPr>
          <p:cNvPr id="8" name="Rectangle 3"/>
          <p:cNvSpPr txBox="1">
            <a:spLocks noChangeArrowheads="1"/>
          </p:cNvSpPr>
          <p:nvPr/>
        </p:nvSpPr>
        <p:spPr bwMode="auto">
          <a:xfrm>
            <a:off x="138906" y="1297804"/>
            <a:ext cx="8713788"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rgbClr val="595841"/>
                </a:solidFill>
                <a:latin typeface="+mn-lt"/>
                <a:ea typeface="+mn-ea"/>
                <a:cs typeface="+mn-cs"/>
              </a:defRPr>
            </a:lvl1pPr>
            <a:lvl2pPr marL="742950" indent="-285750" algn="l" rtl="0" eaLnBrk="1" fontAlgn="base" hangingPunct="1">
              <a:spcBef>
                <a:spcPct val="20000"/>
              </a:spcBef>
              <a:spcAft>
                <a:spcPct val="0"/>
              </a:spcAft>
              <a:buChar char="–"/>
              <a:defRPr sz="2800">
                <a:solidFill>
                  <a:srgbClr val="595841"/>
                </a:solidFill>
                <a:latin typeface="+mn-lt"/>
              </a:defRPr>
            </a:lvl2pPr>
            <a:lvl3pPr marL="1143000" indent="-228600" algn="l" rtl="0" eaLnBrk="1" fontAlgn="base" hangingPunct="1">
              <a:spcBef>
                <a:spcPct val="20000"/>
              </a:spcBef>
              <a:spcAft>
                <a:spcPct val="0"/>
              </a:spcAft>
              <a:buChar char="•"/>
              <a:defRPr sz="2400">
                <a:solidFill>
                  <a:srgbClr val="595841"/>
                </a:solidFill>
                <a:latin typeface="+mn-lt"/>
              </a:defRPr>
            </a:lvl3pPr>
            <a:lvl4pPr marL="1600200" indent="-228600" algn="l" rtl="0" eaLnBrk="1" fontAlgn="base" hangingPunct="1">
              <a:spcBef>
                <a:spcPct val="20000"/>
              </a:spcBef>
              <a:spcAft>
                <a:spcPct val="0"/>
              </a:spcAft>
              <a:buChar char="–"/>
              <a:defRPr sz="2000">
                <a:solidFill>
                  <a:srgbClr val="595841"/>
                </a:solidFill>
                <a:latin typeface="+mn-lt"/>
              </a:defRPr>
            </a:lvl4pPr>
            <a:lvl5pPr marL="2057400" indent="-228600" algn="l" rtl="0" eaLnBrk="1" fontAlgn="base" hangingPunct="1">
              <a:spcBef>
                <a:spcPct val="20000"/>
              </a:spcBef>
              <a:spcAft>
                <a:spcPct val="0"/>
              </a:spcAft>
              <a:buChar char="»"/>
              <a:defRPr sz="2000">
                <a:solidFill>
                  <a:srgbClr val="595841"/>
                </a:solidFill>
                <a:latin typeface="+mn-lt"/>
              </a:defRPr>
            </a:lvl5pPr>
            <a:lvl6pPr marL="2514600" indent="-228600" algn="l" rtl="0" eaLnBrk="1" fontAlgn="base" hangingPunct="1">
              <a:spcBef>
                <a:spcPct val="20000"/>
              </a:spcBef>
              <a:spcAft>
                <a:spcPct val="0"/>
              </a:spcAft>
              <a:buChar char="»"/>
              <a:defRPr sz="2000">
                <a:solidFill>
                  <a:srgbClr val="595841"/>
                </a:solidFill>
                <a:latin typeface="+mn-lt"/>
              </a:defRPr>
            </a:lvl6pPr>
            <a:lvl7pPr marL="2971800" indent="-228600" algn="l" rtl="0" eaLnBrk="1" fontAlgn="base" hangingPunct="1">
              <a:spcBef>
                <a:spcPct val="20000"/>
              </a:spcBef>
              <a:spcAft>
                <a:spcPct val="0"/>
              </a:spcAft>
              <a:buChar char="»"/>
              <a:defRPr sz="2000">
                <a:solidFill>
                  <a:srgbClr val="595841"/>
                </a:solidFill>
                <a:latin typeface="+mn-lt"/>
              </a:defRPr>
            </a:lvl7pPr>
            <a:lvl8pPr marL="3429000" indent="-228600" algn="l" rtl="0" eaLnBrk="1" fontAlgn="base" hangingPunct="1">
              <a:spcBef>
                <a:spcPct val="20000"/>
              </a:spcBef>
              <a:spcAft>
                <a:spcPct val="0"/>
              </a:spcAft>
              <a:buChar char="»"/>
              <a:defRPr sz="2000">
                <a:solidFill>
                  <a:srgbClr val="595841"/>
                </a:solidFill>
                <a:latin typeface="+mn-lt"/>
              </a:defRPr>
            </a:lvl8pPr>
            <a:lvl9pPr marL="3886200" indent="-228600" algn="l" rtl="0" eaLnBrk="1" fontAlgn="base" hangingPunct="1">
              <a:spcBef>
                <a:spcPct val="20000"/>
              </a:spcBef>
              <a:spcAft>
                <a:spcPct val="0"/>
              </a:spcAft>
              <a:buChar char="»"/>
              <a:defRPr sz="2000">
                <a:solidFill>
                  <a:srgbClr val="595841"/>
                </a:solidFill>
                <a:latin typeface="+mn-lt"/>
              </a:defRPr>
            </a:lvl9pPr>
          </a:lstStyle>
          <a:p>
            <a:pPr marL="571500" indent="-571500" algn="just">
              <a:lnSpc>
                <a:spcPct val="150000"/>
              </a:lnSpc>
              <a:buClr>
                <a:schemeClr val="tx1"/>
              </a:buClr>
              <a:buFontTx/>
              <a:buChar char="•"/>
            </a:pPr>
            <a:r>
              <a:rPr lang="es-MX" altLang="x-none" sz="1700" b="1" u="sng" kern="0" dirty="0"/>
              <a:t>Auditoría Específica</a:t>
            </a:r>
            <a:r>
              <a:rPr lang="es-MX" altLang="x-none" sz="1700" kern="0" dirty="0"/>
              <a:t>: </a:t>
            </a:r>
          </a:p>
          <a:p>
            <a:pPr marL="966788" lvl="1" indent="-495300" algn="just">
              <a:lnSpc>
                <a:spcPct val="150000"/>
              </a:lnSpc>
              <a:buClr>
                <a:schemeClr val="tx1"/>
              </a:buClr>
              <a:buFontTx/>
              <a:buChar char="•"/>
            </a:pPr>
            <a:r>
              <a:rPr lang="es-MX" altLang="x-none" sz="1700" kern="0" dirty="0"/>
              <a:t>Se refiere a revisiones determinadas y limitadas con alcances, enfoques y objetivos particulares.</a:t>
            </a:r>
          </a:p>
          <a:p>
            <a:pPr marL="571500" indent="-571500" algn="just">
              <a:lnSpc>
                <a:spcPct val="150000"/>
              </a:lnSpc>
              <a:buClr>
                <a:srgbClr val="00CC99"/>
              </a:buClr>
              <a:buFont typeface="Wingdings" panose="05000000000000000000" pitchFamily="2" charset="2"/>
              <a:buNone/>
            </a:pPr>
            <a:r>
              <a:rPr lang="es-MX" altLang="x-none" sz="1700" kern="0" dirty="0"/>
              <a:t>	La auditoría específica se puede aplicar cuando:</a:t>
            </a:r>
          </a:p>
          <a:p>
            <a:pPr marL="1347788" lvl="2" indent="-438150" algn="just">
              <a:lnSpc>
                <a:spcPct val="150000"/>
              </a:lnSpc>
              <a:buClr>
                <a:schemeClr val="tx1"/>
              </a:buClr>
              <a:buFont typeface="Wingdings" panose="05000000000000000000" pitchFamily="2" charset="2"/>
              <a:buAutoNum type="alphaLcParenR"/>
            </a:pPr>
            <a:r>
              <a:rPr lang="es-MX" altLang="x-none" sz="1700" kern="0" dirty="0"/>
              <a:t>Sea del interés del público en general o de un alto nivel ejecutivo de alguna Dependencia o Entidad que preste sus servicios a otras Dependencias o Entidades.</a:t>
            </a:r>
          </a:p>
          <a:p>
            <a:pPr marL="1347788" lvl="2" indent="-438150" algn="just">
              <a:lnSpc>
                <a:spcPct val="150000"/>
              </a:lnSpc>
              <a:buClr>
                <a:schemeClr val="tx1"/>
              </a:buClr>
              <a:buFont typeface="Wingdings" panose="05000000000000000000" pitchFamily="2" charset="2"/>
              <a:buAutoNum type="alphaLcParenR"/>
            </a:pPr>
            <a:r>
              <a:rPr lang="es-MX" altLang="x-none" sz="1700" kern="0" dirty="0"/>
              <a:t>Sea del interés de la propia Secretaría de la Función Pública (SFP) o del propio Órgano Interno de Control.</a:t>
            </a:r>
          </a:p>
          <a:p>
            <a:pPr marL="1347788" lvl="2" indent="-438150" algn="just">
              <a:lnSpc>
                <a:spcPct val="150000"/>
              </a:lnSpc>
              <a:buClr>
                <a:schemeClr val="tx1"/>
              </a:buClr>
              <a:buFont typeface="Wingdings" panose="05000000000000000000" pitchFamily="2" charset="2"/>
              <a:buAutoNum type="alphaLcParenR" startAt="3"/>
            </a:pPr>
            <a:r>
              <a:rPr lang="es-MX" altLang="x-none" sz="1700" kern="0" dirty="0"/>
              <a:t>Sea del interés del Ejecutivo Federal, de la SFP, u otras instancias autorizadas.</a:t>
            </a:r>
            <a:endParaRPr lang="es-ES" altLang="x-none" sz="1700" kern="0" dirty="0"/>
          </a:p>
        </p:txBody>
      </p:sp>
    </p:spTree>
    <p:extLst>
      <p:ext uri="{BB962C8B-B14F-4D97-AF65-F5344CB8AC3E}">
        <p14:creationId xmlns:p14="http://schemas.microsoft.com/office/powerpoint/2010/main" val="66382417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36</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sp>
        <p:nvSpPr>
          <p:cNvPr id="7" name="Rectangle 1026"/>
          <p:cNvSpPr>
            <a:spLocks noChangeArrowheads="1"/>
          </p:cNvSpPr>
          <p:nvPr/>
        </p:nvSpPr>
        <p:spPr bwMode="auto">
          <a:xfrm>
            <a:off x="827584" y="1484784"/>
            <a:ext cx="7776864" cy="522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x-none" sz="2200" dirty="0">
                <a:solidFill>
                  <a:schemeClr val="accent6">
                    <a:lumMod val="50000"/>
                  </a:schemeClr>
                </a:solidFill>
              </a:rPr>
              <a:t>Como parte de la actividad de auditoría es indispensable que quienes la practican, conozcan las </a:t>
            </a:r>
            <a:r>
              <a:rPr lang="x-none" sz="2200" b="1" dirty="0">
                <a:solidFill>
                  <a:schemeClr val="accent6">
                    <a:lumMod val="50000"/>
                  </a:schemeClr>
                </a:solidFill>
              </a:rPr>
              <a:t>normas</a:t>
            </a:r>
            <a:r>
              <a:rPr lang="x-none" sz="2200" dirty="0">
                <a:solidFill>
                  <a:schemeClr val="accent6">
                    <a:lumMod val="50000"/>
                  </a:schemeClr>
                </a:solidFill>
              </a:rPr>
              <a:t> que son reconocidas </a:t>
            </a:r>
            <a:r>
              <a:rPr lang="x-none" sz="2200" b="1" dirty="0">
                <a:solidFill>
                  <a:schemeClr val="accent6">
                    <a:lumMod val="50000"/>
                  </a:schemeClr>
                </a:solidFill>
              </a:rPr>
              <a:t>internacionalmente</a:t>
            </a:r>
            <a:r>
              <a:rPr lang="x-none" sz="2200" dirty="0">
                <a:solidFill>
                  <a:schemeClr val="accent6">
                    <a:lumMod val="50000"/>
                  </a:schemeClr>
                </a:solidFill>
              </a:rPr>
              <a:t> y que son aplicables en el </a:t>
            </a:r>
            <a:r>
              <a:rPr lang="x-none" sz="2200" b="1" dirty="0">
                <a:solidFill>
                  <a:schemeClr val="accent6">
                    <a:lumMod val="50000"/>
                  </a:schemeClr>
                </a:solidFill>
              </a:rPr>
              <a:t>ámbito Gubernamental </a:t>
            </a:r>
            <a:r>
              <a:rPr lang="x-none" sz="2200" dirty="0">
                <a:solidFill>
                  <a:schemeClr val="accent6">
                    <a:lumMod val="50000"/>
                  </a:schemeClr>
                </a:solidFill>
              </a:rPr>
              <a:t>como lo son:</a:t>
            </a:r>
          </a:p>
          <a:p>
            <a:pPr algn="just"/>
            <a:endParaRPr lang="x-none" sz="2200" dirty="0">
              <a:solidFill>
                <a:schemeClr val="accent6">
                  <a:lumMod val="50000"/>
                </a:schemeClr>
              </a:solidFill>
            </a:endParaRPr>
          </a:p>
          <a:p>
            <a:pPr marL="342900" indent="-342900" algn="just">
              <a:buFont typeface="Arial" panose="020B0604020202020204" pitchFamily="34" charset="0"/>
              <a:buChar char="•"/>
            </a:pPr>
            <a:r>
              <a:rPr lang="x-none" sz="2200" dirty="0">
                <a:solidFill>
                  <a:schemeClr val="accent6">
                    <a:lumMod val="50000"/>
                  </a:schemeClr>
                </a:solidFill>
              </a:rPr>
              <a:t>“</a:t>
            </a:r>
            <a:r>
              <a:rPr lang="x-none" sz="2200" i="1" dirty="0">
                <a:solidFill>
                  <a:schemeClr val="accent6">
                    <a:lumMod val="50000"/>
                  </a:schemeClr>
                </a:solidFill>
              </a:rPr>
              <a:t>Normas de Auditoría, Revisión y Otros Servicios Relacionados</a:t>
            </a:r>
            <a:r>
              <a:rPr lang="x-none" sz="2200" dirty="0">
                <a:solidFill>
                  <a:schemeClr val="accent6">
                    <a:lumMod val="50000"/>
                  </a:schemeClr>
                </a:solidFill>
              </a:rPr>
              <a:t>” emitidas por el Instituto Mexicano de Contadores Públicos.</a:t>
            </a:r>
          </a:p>
          <a:p>
            <a:pPr marL="342900" indent="-342900" algn="just">
              <a:buFont typeface="Arial" panose="020B0604020202020204" pitchFamily="34" charset="0"/>
              <a:buChar char="•"/>
            </a:pPr>
            <a:r>
              <a:rPr lang="x-none" sz="2200" dirty="0">
                <a:solidFill>
                  <a:schemeClr val="accent6">
                    <a:lumMod val="50000"/>
                  </a:schemeClr>
                </a:solidFill>
              </a:rPr>
              <a:t>“</a:t>
            </a:r>
            <a:r>
              <a:rPr lang="x-none" sz="2200" i="1" dirty="0">
                <a:solidFill>
                  <a:schemeClr val="accent6">
                    <a:lumMod val="50000"/>
                  </a:schemeClr>
                </a:solidFill>
              </a:rPr>
              <a:t>Normas Profesionales de Auditoría del Sistema Nacional de Fiscalización</a:t>
            </a:r>
            <a:r>
              <a:rPr lang="x-none" sz="2200" dirty="0">
                <a:solidFill>
                  <a:schemeClr val="accent6">
                    <a:lumMod val="50000"/>
                  </a:schemeClr>
                </a:solidFill>
              </a:rPr>
              <a:t>”.</a:t>
            </a:r>
          </a:p>
          <a:p>
            <a:pPr marL="342900" indent="-342900" algn="just">
              <a:buFont typeface="Arial" panose="020B0604020202020204" pitchFamily="34" charset="0"/>
              <a:buChar char="•"/>
            </a:pPr>
            <a:r>
              <a:rPr lang="x-none" sz="2200" dirty="0">
                <a:solidFill>
                  <a:schemeClr val="accent6">
                    <a:lumMod val="50000"/>
                  </a:schemeClr>
                </a:solidFill>
              </a:rPr>
              <a:t>“</a:t>
            </a:r>
            <a:r>
              <a:rPr lang="x-none" sz="2200" i="1" dirty="0">
                <a:solidFill>
                  <a:schemeClr val="accent6">
                    <a:lumMod val="50000"/>
                  </a:schemeClr>
                </a:solidFill>
              </a:rPr>
              <a:t>Normas Internacionales de Auditoría Gubernamental</a:t>
            </a:r>
            <a:r>
              <a:rPr lang="x-none" sz="2200" dirty="0">
                <a:solidFill>
                  <a:schemeClr val="accent6">
                    <a:lumMod val="50000"/>
                  </a:schemeClr>
                </a:solidFill>
              </a:rPr>
              <a:t>” (INTOSAI). </a:t>
            </a:r>
          </a:p>
        </p:txBody>
      </p:sp>
    </p:spTree>
    <p:extLst>
      <p:ext uri="{BB962C8B-B14F-4D97-AF65-F5344CB8AC3E}">
        <p14:creationId xmlns:p14="http://schemas.microsoft.com/office/powerpoint/2010/main" val="42461658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37</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sp>
        <p:nvSpPr>
          <p:cNvPr id="7" name="Rectangle 1026"/>
          <p:cNvSpPr>
            <a:spLocks noChangeArrowheads="1"/>
          </p:cNvSpPr>
          <p:nvPr/>
        </p:nvSpPr>
        <p:spPr bwMode="auto">
          <a:xfrm>
            <a:off x="827584" y="1678195"/>
            <a:ext cx="7776864" cy="411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just">
              <a:spcBef>
                <a:spcPts val="1200"/>
              </a:spcBef>
              <a:spcAft>
                <a:spcPts val="1200"/>
              </a:spcAft>
              <a:buFont typeface="+mj-lt"/>
              <a:buAutoNum type="arabicPeriod"/>
            </a:pPr>
            <a:r>
              <a:rPr lang="x-none" sz="2400" dirty="0">
                <a:solidFill>
                  <a:schemeClr val="accent2">
                    <a:lumMod val="50000"/>
                  </a:schemeClr>
                </a:solidFill>
              </a:rPr>
              <a:t>Normas para atestiguar según las NIAS. </a:t>
            </a:r>
          </a:p>
          <a:p>
            <a:pPr marL="457200" indent="-457200" algn="just">
              <a:spcBef>
                <a:spcPts val="1200"/>
              </a:spcBef>
              <a:spcAft>
                <a:spcPts val="1200"/>
              </a:spcAft>
              <a:buFont typeface="+mj-lt"/>
              <a:buAutoNum type="arabicPeriod"/>
            </a:pPr>
            <a:r>
              <a:rPr lang="x-none" sz="2400" dirty="0">
                <a:solidFill>
                  <a:schemeClr val="accent2">
                    <a:lumMod val="50000"/>
                  </a:schemeClr>
                </a:solidFill>
              </a:rPr>
              <a:t>Normas para la realización de la auditoría gubernamental según NPASNF. </a:t>
            </a:r>
          </a:p>
          <a:p>
            <a:pPr marL="457200" indent="-457200" algn="just">
              <a:spcBef>
                <a:spcPts val="1200"/>
              </a:spcBef>
              <a:spcAft>
                <a:spcPts val="1200"/>
              </a:spcAft>
              <a:buFont typeface="+mj-lt"/>
              <a:buAutoNum type="arabicPeriod"/>
            </a:pPr>
            <a:r>
              <a:rPr lang="x-none" sz="2400" dirty="0">
                <a:solidFill>
                  <a:schemeClr val="accent2">
                    <a:lumMod val="50000"/>
                  </a:schemeClr>
                </a:solidFill>
              </a:rPr>
              <a:t>Normas para determinar la información que contendrá el informe. </a:t>
            </a:r>
          </a:p>
          <a:p>
            <a:pPr marL="457200" indent="-457200" algn="just">
              <a:spcBef>
                <a:spcPts val="1200"/>
              </a:spcBef>
              <a:spcAft>
                <a:spcPts val="1200"/>
              </a:spcAft>
              <a:buFont typeface="+mj-lt"/>
              <a:buAutoNum type="arabicPeriod"/>
            </a:pPr>
            <a:r>
              <a:rPr lang="x-none" sz="2400" dirty="0">
                <a:solidFill>
                  <a:schemeClr val="accent2">
                    <a:lumMod val="50000"/>
                  </a:schemeClr>
                </a:solidFill>
              </a:rPr>
              <a:t>Normas internacionales de auditoría del marco normativo de la INTOSAI aplicables al SNF. </a:t>
            </a:r>
          </a:p>
          <a:p>
            <a:pPr marL="457200" indent="-457200" algn="just">
              <a:spcBef>
                <a:spcPts val="1200"/>
              </a:spcBef>
              <a:spcAft>
                <a:spcPts val="1200"/>
              </a:spcAft>
              <a:buFont typeface="+mj-lt"/>
              <a:buAutoNum type="arabicPeriod"/>
            </a:pPr>
            <a:r>
              <a:rPr lang="x-none" sz="2400" dirty="0">
                <a:solidFill>
                  <a:schemeClr val="accent2">
                    <a:lumMod val="50000"/>
                  </a:schemeClr>
                </a:solidFill>
              </a:rPr>
              <a:t>Normas Generales de Auditoría Pública (SFP).</a:t>
            </a:r>
            <a:endParaRPr lang="x-none" sz="2200" dirty="0">
              <a:solidFill>
                <a:schemeClr val="accent2">
                  <a:lumMod val="50000"/>
                </a:schemeClr>
              </a:solidFill>
            </a:endParaRPr>
          </a:p>
        </p:txBody>
      </p:sp>
    </p:spTree>
    <p:extLst>
      <p:ext uri="{BB962C8B-B14F-4D97-AF65-F5344CB8AC3E}">
        <p14:creationId xmlns:p14="http://schemas.microsoft.com/office/powerpoint/2010/main" val="310664843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38</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sp>
        <p:nvSpPr>
          <p:cNvPr id="7" name="Rectangle 1026"/>
          <p:cNvSpPr>
            <a:spLocks noChangeArrowheads="1"/>
          </p:cNvSpPr>
          <p:nvPr/>
        </p:nvSpPr>
        <p:spPr bwMode="auto">
          <a:xfrm>
            <a:off x="685800" y="1052736"/>
            <a:ext cx="8068816" cy="5436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ts val="600"/>
              </a:spcBef>
              <a:spcAft>
                <a:spcPts val="600"/>
              </a:spcAft>
            </a:pPr>
            <a:r>
              <a:rPr lang="x-none" sz="1600" b="1" dirty="0">
                <a:solidFill>
                  <a:schemeClr val="accent6">
                    <a:lumMod val="50000"/>
                  </a:schemeClr>
                </a:solidFill>
              </a:rPr>
              <a:t>Normas internacionales de auditoría del marco normativo de la INTOSAI aplicables al SNF. </a:t>
            </a:r>
            <a:endParaRPr lang="x-none" sz="1600" dirty="0">
              <a:solidFill>
                <a:schemeClr val="accent6">
                  <a:lumMod val="50000"/>
                </a:schemeClr>
              </a:solidFill>
            </a:endParaRPr>
          </a:p>
          <a:p>
            <a:pPr algn="just">
              <a:spcBef>
                <a:spcPts val="600"/>
              </a:spcBef>
              <a:spcAft>
                <a:spcPts val="600"/>
              </a:spcAft>
            </a:pPr>
            <a:r>
              <a:rPr lang="x-none" sz="1600" dirty="0">
                <a:solidFill>
                  <a:schemeClr val="accent6">
                    <a:lumMod val="50000"/>
                  </a:schemeClr>
                </a:solidFill>
              </a:rPr>
              <a:t>La Organización Internacional de las Entidades Fiscalizadoras Superiores (INTOSAI), es una entidad autónoma, independiente y apolítica, creada como una institución permanente para fomentar el intercambio de ideas y experiencias entre las </a:t>
            </a:r>
            <a:r>
              <a:rPr lang="x-none" sz="1600" u="sng" dirty="0">
                <a:solidFill>
                  <a:schemeClr val="accent6">
                    <a:lumMod val="50000"/>
                  </a:schemeClr>
                </a:solidFill>
              </a:rPr>
              <a:t>Entidades Fiscalizadoras Superiores (EFS) de los 191 países miembros</a:t>
            </a:r>
            <a:r>
              <a:rPr lang="x-none" sz="1600" dirty="0">
                <a:solidFill>
                  <a:schemeClr val="accent6">
                    <a:lumMod val="50000"/>
                  </a:schemeClr>
                </a:solidFill>
              </a:rPr>
              <a:t>, en lo que se refiere a la auditoría gubernamental. Desde hace 60 años, la INTOSAI, cuyo lema es "La experiencia mutua beneficia a todos". ofrece a las EFS: </a:t>
            </a:r>
          </a:p>
          <a:p>
            <a:pPr marL="285750" indent="-285750" algn="just">
              <a:spcBef>
                <a:spcPts val="600"/>
              </a:spcBef>
              <a:spcAft>
                <a:spcPts val="600"/>
              </a:spcAft>
              <a:buFontTx/>
              <a:buChar char="-"/>
            </a:pPr>
            <a:r>
              <a:rPr lang="x-none" sz="1600" dirty="0">
                <a:solidFill>
                  <a:schemeClr val="accent6">
                    <a:lumMod val="50000"/>
                  </a:schemeClr>
                </a:solidFill>
              </a:rPr>
              <a:t>Un marco institucional para poder enfrentar las crecientes demandas de la fiscalización pública. </a:t>
            </a:r>
          </a:p>
          <a:p>
            <a:pPr marL="285750" indent="-285750" algn="just">
              <a:spcBef>
                <a:spcPts val="600"/>
              </a:spcBef>
              <a:spcAft>
                <a:spcPts val="600"/>
              </a:spcAft>
              <a:buFontTx/>
              <a:buChar char="-"/>
            </a:pPr>
            <a:r>
              <a:rPr lang="x-none" sz="1600" dirty="0">
                <a:solidFill>
                  <a:schemeClr val="accent6">
                    <a:lumMod val="50000"/>
                  </a:schemeClr>
                </a:solidFill>
              </a:rPr>
              <a:t>Un foro para que los auditores gubernamentales de todo el mundo puedan debatir los temas de interés recíproco y mantenerse al tanto de los últimos avances en la fiscalización y de otras normas profesionales y mejores prácticas que sean aplicables. </a:t>
            </a:r>
          </a:p>
          <a:p>
            <a:pPr algn="just">
              <a:spcBef>
                <a:spcPts val="0"/>
              </a:spcBef>
              <a:spcAft>
                <a:spcPts val="0"/>
              </a:spcAft>
            </a:pPr>
            <a:r>
              <a:rPr lang="x-none" sz="1600" dirty="0">
                <a:solidFill>
                  <a:schemeClr val="accent6">
                    <a:lumMod val="50000"/>
                  </a:schemeClr>
                </a:solidFill>
              </a:rPr>
              <a:t>Por lo tanto, su misión es;</a:t>
            </a:r>
          </a:p>
          <a:p>
            <a:pPr marL="285750" indent="-285750" algn="just">
              <a:spcBef>
                <a:spcPts val="0"/>
              </a:spcBef>
              <a:spcAft>
                <a:spcPts val="0"/>
              </a:spcAft>
              <a:buFontTx/>
              <a:buChar char="-"/>
            </a:pPr>
            <a:r>
              <a:rPr lang="x-none" sz="1600" dirty="0">
                <a:solidFill>
                  <a:schemeClr val="accent6">
                    <a:lumMod val="50000"/>
                  </a:schemeClr>
                </a:solidFill>
              </a:rPr>
              <a:t>Proporcionar apoyo mutuo.</a:t>
            </a:r>
          </a:p>
          <a:p>
            <a:pPr marL="285750" indent="-285750" algn="just">
              <a:spcBef>
                <a:spcPts val="0"/>
              </a:spcBef>
              <a:spcAft>
                <a:spcPts val="0"/>
              </a:spcAft>
              <a:buFontTx/>
              <a:buChar char="-"/>
            </a:pPr>
            <a:r>
              <a:rPr lang="x-none" sz="1600" dirty="0">
                <a:solidFill>
                  <a:schemeClr val="accent6">
                    <a:lumMod val="50000"/>
                  </a:schemeClr>
                </a:solidFill>
              </a:rPr>
              <a:t>Fomentar el intercambio de ideas, conocimientos y experiencias.</a:t>
            </a:r>
          </a:p>
          <a:p>
            <a:pPr marL="285750" indent="-285750" algn="just">
              <a:spcBef>
                <a:spcPts val="0"/>
              </a:spcBef>
              <a:spcAft>
                <a:spcPts val="0"/>
              </a:spcAft>
              <a:buFontTx/>
              <a:buChar char="-"/>
            </a:pPr>
            <a:r>
              <a:rPr lang="x-none" sz="1600" dirty="0">
                <a:solidFill>
                  <a:schemeClr val="accent6">
                    <a:lumMod val="50000"/>
                  </a:schemeClr>
                </a:solidFill>
              </a:rPr>
              <a:t>Actuar como portavoz oficial de los organismos auditores en la comunidad internacional. </a:t>
            </a:r>
          </a:p>
          <a:p>
            <a:pPr marL="285750" indent="-285750" algn="just">
              <a:spcBef>
                <a:spcPts val="0"/>
              </a:spcBef>
              <a:spcAft>
                <a:spcPts val="0"/>
              </a:spcAft>
              <a:buFontTx/>
              <a:buChar char="-"/>
            </a:pPr>
            <a:r>
              <a:rPr lang="x-none" sz="1600" dirty="0">
                <a:solidFill>
                  <a:schemeClr val="accent6">
                    <a:lumMod val="50000"/>
                  </a:schemeClr>
                </a:solidFill>
              </a:rPr>
              <a:t>Promover la mejora continua en la diversificada gama de entidades que la integran. </a:t>
            </a:r>
          </a:p>
          <a:p>
            <a:pPr algn="just">
              <a:spcBef>
                <a:spcPts val="0"/>
              </a:spcBef>
              <a:spcAft>
                <a:spcPts val="0"/>
              </a:spcAft>
            </a:pPr>
            <a:endParaRPr lang="x-none" sz="1200" b="1" u="sng" dirty="0">
              <a:solidFill>
                <a:srgbClr val="FF0000"/>
              </a:solidFill>
            </a:endParaRPr>
          </a:p>
          <a:p>
            <a:pPr algn="just">
              <a:spcBef>
                <a:spcPts val="0"/>
              </a:spcBef>
              <a:spcAft>
                <a:spcPts val="0"/>
              </a:spcAft>
            </a:pPr>
            <a:r>
              <a:rPr lang="x-none" sz="1200" b="1" u="sng" dirty="0">
                <a:solidFill>
                  <a:srgbClr val="FF0000"/>
                </a:solidFill>
              </a:rPr>
              <a:t>Sitio Web: http://www.intosai.org/ </a:t>
            </a:r>
          </a:p>
        </p:txBody>
      </p:sp>
    </p:spTree>
    <p:extLst>
      <p:ext uri="{BB962C8B-B14F-4D97-AF65-F5344CB8AC3E}">
        <p14:creationId xmlns:p14="http://schemas.microsoft.com/office/powerpoint/2010/main" val="27556151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39</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sp>
        <p:nvSpPr>
          <p:cNvPr id="7" name="Rectangle 1026"/>
          <p:cNvSpPr>
            <a:spLocks noChangeArrowheads="1"/>
          </p:cNvSpPr>
          <p:nvPr/>
        </p:nvSpPr>
        <p:spPr bwMode="auto">
          <a:xfrm>
            <a:off x="827584" y="1196752"/>
            <a:ext cx="7776864" cy="5508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ts val="600"/>
              </a:spcBef>
              <a:spcAft>
                <a:spcPts val="600"/>
              </a:spcAft>
            </a:pPr>
            <a:r>
              <a:rPr lang="x-none" dirty="0">
                <a:solidFill>
                  <a:schemeClr val="accent6">
                    <a:lumMod val="50000"/>
                  </a:schemeClr>
                </a:solidFill>
              </a:rPr>
              <a:t>Dentro de su ámbito, la INTOSAI se ocupa de las Normas Internacionales de las Entidades. Fiscalizadoras Superiores. </a:t>
            </a:r>
          </a:p>
          <a:p>
            <a:pPr algn="just">
              <a:spcBef>
                <a:spcPts val="600"/>
              </a:spcBef>
              <a:spcAft>
                <a:spcPts val="600"/>
              </a:spcAft>
            </a:pPr>
            <a:r>
              <a:rPr lang="x-none" dirty="0">
                <a:solidFill>
                  <a:schemeClr val="accent6">
                    <a:lumMod val="50000"/>
                  </a:schemeClr>
                </a:solidFill>
              </a:rPr>
              <a:t>Las también llamadas </a:t>
            </a:r>
            <a:r>
              <a:rPr lang="x-none" dirty="0" err="1">
                <a:solidFill>
                  <a:schemeClr val="accent6">
                    <a:lumMod val="50000"/>
                  </a:schemeClr>
                </a:solidFill>
              </a:rPr>
              <a:t>ISSAIs</a:t>
            </a:r>
            <a:r>
              <a:rPr lang="x-none" dirty="0">
                <a:solidFill>
                  <a:schemeClr val="accent6">
                    <a:lumMod val="50000"/>
                  </a:schemeClr>
                </a:solidFill>
              </a:rPr>
              <a:t>, por su acrónimo en inglés, son normas profesionales emitidas con la aprobación del Congreso de la INTOSAI, su máxima autoridad. Éstas contienen los prerrequisitos básicos para el funcionamiento adecuado de los organismos auditores y los principios fundamentales de auditoría a entidades públicas. </a:t>
            </a:r>
          </a:p>
          <a:p>
            <a:pPr algn="just">
              <a:spcBef>
                <a:spcPts val="600"/>
              </a:spcBef>
              <a:spcAft>
                <a:spcPts val="600"/>
              </a:spcAft>
            </a:pPr>
            <a:r>
              <a:rPr lang="x-none" dirty="0">
                <a:solidFill>
                  <a:schemeClr val="accent6">
                    <a:lumMod val="50000"/>
                  </a:schemeClr>
                </a:solidFill>
              </a:rPr>
              <a:t>La INTOSAI establece </a:t>
            </a:r>
            <a:r>
              <a:rPr lang="x-none" b="1" dirty="0">
                <a:solidFill>
                  <a:schemeClr val="accent6">
                    <a:lumMod val="50000"/>
                  </a:schemeClr>
                </a:solidFill>
              </a:rPr>
              <a:t>Normas reconocidas internacionalmente </a:t>
            </a:r>
            <a:r>
              <a:rPr lang="x-none" dirty="0">
                <a:solidFill>
                  <a:schemeClr val="accent6">
                    <a:lumMod val="50000"/>
                  </a:schemeClr>
                </a:solidFill>
              </a:rPr>
              <a:t>e inclusive en el sector privado, en la Federación Internacional de Contadores (IFAC) y el Instituto de Auditores Internos (IIA). </a:t>
            </a:r>
          </a:p>
          <a:p>
            <a:pPr algn="just">
              <a:spcBef>
                <a:spcPts val="600"/>
              </a:spcBef>
              <a:spcAft>
                <a:spcPts val="600"/>
              </a:spcAft>
            </a:pPr>
            <a:r>
              <a:rPr lang="x-none" dirty="0">
                <a:solidFill>
                  <a:schemeClr val="accent6">
                    <a:lumMod val="50000"/>
                  </a:schemeClr>
                </a:solidFill>
              </a:rPr>
              <a:t>Se ha reconocido a nivel mundial que la auditoría del sector público tiene un mandato más amplio que el de la fiscalización del sector privado; asimismo, se ha reconocido que la INTOSAI debe definir los términos de auditoría gubernamental debido a las necesidades específicas de la fiscalización pública. </a:t>
            </a:r>
          </a:p>
          <a:p>
            <a:pPr algn="just">
              <a:spcBef>
                <a:spcPts val="600"/>
              </a:spcBef>
              <a:spcAft>
                <a:spcPts val="600"/>
              </a:spcAft>
            </a:pPr>
            <a:endParaRPr lang="x-none" sz="1400" b="1" u="sng" dirty="0">
              <a:solidFill>
                <a:srgbClr val="FF0000"/>
              </a:solidFill>
            </a:endParaRPr>
          </a:p>
          <a:p>
            <a:pPr algn="just">
              <a:spcBef>
                <a:spcPts val="600"/>
              </a:spcBef>
              <a:spcAft>
                <a:spcPts val="600"/>
              </a:spcAft>
            </a:pPr>
            <a:r>
              <a:rPr lang="x-none" sz="1400" b="1" u="sng" dirty="0">
                <a:solidFill>
                  <a:srgbClr val="FF0000"/>
                </a:solidFill>
              </a:rPr>
              <a:t>Sitio Web: http://www.issai.org/ </a:t>
            </a:r>
            <a:endParaRPr lang="x-none" sz="1400" dirty="0">
              <a:solidFill>
                <a:schemeClr val="accent6">
                  <a:lumMod val="50000"/>
                </a:schemeClr>
              </a:solidFill>
            </a:endParaRPr>
          </a:p>
          <a:p>
            <a:pPr algn="just">
              <a:spcBef>
                <a:spcPts val="600"/>
              </a:spcBef>
              <a:spcAft>
                <a:spcPts val="600"/>
              </a:spcAft>
            </a:pPr>
            <a:endParaRPr lang="x-none" dirty="0">
              <a:solidFill>
                <a:schemeClr val="accent6">
                  <a:lumMod val="50000"/>
                </a:schemeClr>
              </a:solidFill>
            </a:endParaRPr>
          </a:p>
          <a:p>
            <a:pPr algn="just">
              <a:spcBef>
                <a:spcPts val="600"/>
              </a:spcBef>
              <a:spcAft>
                <a:spcPts val="600"/>
              </a:spcAft>
            </a:pPr>
            <a:endParaRPr lang="x-none" dirty="0">
              <a:solidFill>
                <a:schemeClr val="accent6">
                  <a:lumMod val="50000"/>
                </a:schemeClr>
              </a:solidFill>
            </a:endParaRPr>
          </a:p>
        </p:txBody>
      </p:sp>
    </p:spTree>
    <p:extLst>
      <p:ext uri="{BB962C8B-B14F-4D97-AF65-F5344CB8AC3E}">
        <p14:creationId xmlns:p14="http://schemas.microsoft.com/office/powerpoint/2010/main" val="63277121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4</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endParaRPr lang="es-MX" sz="1800" dirty="0">
              <a:latin typeface="Arial" panose="020B0604020202020204" pitchFamily="34" charset="0"/>
              <a:cs typeface="Arial" panose="020B0604020202020204" pitchFamily="34" charset="0"/>
            </a:endParaRPr>
          </a:p>
        </p:txBody>
      </p:sp>
      <p:graphicFrame>
        <p:nvGraphicFramePr>
          <p:cNvPr id="5" name="Marcador de contenido 4"/>
          <p:cNvGraphicFramePr>
            <a:graphicFrameLocks/>
          </p:cNvGraphicFramePr>
          <p:nvPr>
            <p:extLst>
              <p:ext uri="{D42A27DB-BD31-4B8C-83A1-F6EECF244321}">
                <p14:modId xmlns:p14="http://schemas.microsoft.com/office/powerpoint/2010/main" val="1157500047"/>
              </p:ext>
            </p:extLst>
          </p:nvPr>
        </p:nvGraphicFramePr>
        <p:xfrm>
          <a:off x="304800" y="1268760"/>
          <a:ext cx="8610600" cy="4979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1026"/>
          <p:cNvSpPr>
            <a:spLocks noChangeArrowheads="1"/>
          </p:cNvSpPr>
          <p:nvPr/>
        </p:nvSpPr>
        <p:spPr bwMode="auto">
          <a:xfrm>
            <a:off x="179512" y="6248400"/>
            <a:ext cx="75608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lgn="just"/>
            <a:r>
              <a:rPr lang="es-ES" sz="1100" dirty="0">
                <a:solidFill>
                  <a:srgbClr val="FF0000"/>
                </a:solidFill>
              </a:rPr>
              <a:t>(*) Conformado por la Auditoría Superior de la Federación, la Secretaría de la Función Pública y 7 miembros rotatorios de entre las entidades de fiscalización superiores locales y las secretarías o instancias homólogas encargadas del control interno en las  entidades federativas.</a:t>
            </a:r>
            <a:endParaRPr lang="x-none" sz="1100" dirty="0">
              <a:solidFill>
                <a:srgbClr val="FF0000"/>
              </a:solidFill>
            </a:endParaRPr>
          </a:p>
          <a:p>
            <a:pPr algn="just"/>
            <a:endParaRPr lang="x-none" sz="1100" dirty="0">
              <a:solidFill>
                <a:srgbClr val="FF0000"/>
              </a:solidFill>
            </a:endParaRPr>
          </a:p>
          <a:p>
            <a:pPr lvl="0" algn="just"/>
            <a:endParaRPr lang="x-none" sz="1100" dirty="0">
              <a:solidFill>
                <a:srgbClr val="FF0000"/>
              </a:solidFill>
            </a:endParaRPr>
          </a:p>
        </p:txBody>
      </p:sp>
    </p:spTree>
    <p:extLst>
      <p:ext uri="{BB962C8B-B14F-4D97-AF65-F5344CB8AC3E}">
        <p14:creationId xmlns:p14="http://schemas.microsoft.com/office/powerpoint/2010/main" val="254784332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40</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sp>
        <p:nvSpPr>
          <p:cNvPr id="7" name="Rectangle 1026"/>
          <p:cNvSpPr>
            <a:spLocks noChangeArrowheads="1"/>
          </p:cNvSpPr>
          <p:nvPr/>
        </p:nvSpPr>
        <p:spPr bwMode="auto">
          <a:xfrm>
            <a:off x="683568" y="1178224"/>
            <a:ext cx="7920880" cy="552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x-none" sz="1600" b="1" dirty="0">
                <a:solidFill>
                  <a:schemeClr val="accent6">
                    <a:lumMod val="50000"/>
                  </a:schemeClr>
                </a:solidFill>
              </a:rPr>
              <a:t>Normas para atestiguar según las NIAS.</a:t>
            </a:r>
          </a:p>
          <a:p>
            <a:pPr algn="just"/>
            <a:endParaRPr lang="x-none" sz="1600" b="1" dirty="0">
              <a:solidFill>
                <a:schemeClr val="accent6">
                  <a:lumMod val="50000"/>
                </a:schemeClr>
              </a:solidFill>
            </a:endParaRPr>
          </a:p>
          <a:p>
            <a:pPr marL="285750" indent="-285750" algn="just">
              <a:buFont typeface="Wingdings" panose="05000000000000000000" pitchFamily="2" charset="2"/>
              <a:buChar char="§"/>
            </a:pPr>
            <a:r>
              <a:rPr lang="x-none" sz="1600" dirty="0">
                <a:solidFill>
                  <a:schemeClr val="accent6">
                    <a:lumMod val="50000"/>
                  </a:schemeClr>
                </a:solidFill>
              </a:rPr>
              <a:t>Las normas para atestiguar son una </a:t>
            </a:r>
            <a:r>
              <a:rPr lang="x-none" sz="1600" u="sng" dirty="0">
                <a:solidFill>
                  <a:schemeClr val="accent6">
                    <a:lumMod val="50000"/>
                  </a:schemeClr>
                </a:solidFill>
              </a:rPr>
              <a:t>extensión </a:t>
            </a:r>
            <a:r>
              <a:rPr lang="x-none" sz="1600" dirty="0">
                <a:solidFill>
                  <a:schemeClr val="accent6">
                    <a:lumMod val="50000"/>
                  </a:schemeClr>
                </a:solidFill>
              </a:rPr>
              <a:t>natural </a:t>
            </a:r>
            <a:r>
              <a:rPr lang="x-none" sz="1600" u="sng" dirty="0">
                <a:solidFill>
                  <a:schemeClr val="accent6">
                    <a:lumMod val="50000"/>
                  </a:schemeClr>
                </a:solidFill>
              </a:rPr>
              <a:t>de las Normas Internacionales de Auditoría</a:t>
            </a:r>
            <a:r>
              <a:rPr lang="x-none" sz="1600" dirty="0">
                <a:solidFill>
                  <a:schemeClr val="accent6">
                    <a:lumMod val="50000"/>
                  </a:schemeClr>
                </a:solidFill>
              </a:rPr>
              <a:t> y, al igual que éstas, tratan acerca de la necesidad de </a:t>
            </a:r>
          </a:p>
          <a:p>
            <a:pPr marL="285750" indent="-285750" algn="just">
              <a:buFont typeface="Wingdings" panose="05000000000000000000" pitchFamily="2" charset="2"/>
              <a:buChar char="§"/>
            </a:pPr>
            <a:endParaRPr lang="x-none" sz="1600" dirty="0">
              <a:solidFill>
                <a:schemeClr val="accent6">
                  <a:lumMod val="50000"/>
                </a:schemeClr>
              </a:solidFill>
            </a:endParaRPr>
          </a:p>
          <a:p>
            <a:pPr marL="742950" lvl="1" indent="-285750" algn="just">
              <a:buFont typeface="Wingdings" panose="05000000000000000000" pitchFamily="2" charset="2"/>
              <a:buChar char="§"/>
            </a:pPr>
            <a:r>
              <a:rPr lang="x-none" sz="1600" dirty="0">
                <a:solidFill>
                  <a:schemeClr val="accent6">
                    <a:lumMod val="50000"/>
                  </a:schemeClr>
                </a:solidFill>
              </a:rPr>
              <a:t>Competencia técnica, </a:t>
            </a:r>
          </a:p>
          <a:p>
            <a:pPr marL="742950" lvl="1" indent="-285750" algn="just">
              <a:buFont typeface="Wingdings" panose="05000000000000000000" pitchFamily="2" charset="2"/>
              <a:buChar char="§"/>
            </a:pPr>
            <a:r>
              <a:rPr lang="x-none" sz="1600" dirty="0">
                <a:solidFill>
                  <a:schemeClr val="accent6">
                    <a:lumMod val="50000"/>
                  </a:schemeClr>
                </a:solidFill>
              </a:rPr>
              <a:t>Actitud de independencia mental, </a:t>
            </a:r>
          </a:p>
          <a:p>
            <a:pPr marL="742950" lvl="1" indent="-285750" algn="just">
              <a:buFont typeface="Wingdings" panose="05000000000000000000" pitchFamily="2" charset="2"/>
              <a:buChar char="§"/>
            </a:pPr>
            <a:r>
              <a:rPr lang="x-none" sz="1600" dirty="0">
                <a:solidFill>
                  <a:schemeClr val="accent6">
                    <a:lumMod val="50000"/>
                  </a:schemeClr>
                </a:solidFill>
              </a:rPr>
              <a:t>Cuidado y diligencia profesionales, </a:t>
            </a:r>
          </a:p>
          <a:p>
            <a:pPr marL="742950" lvl="1" indent="-285750" algn="just">
              <a:buFont typeface="Wingdings" panose="05000000000000000000" pitchFamily="2" charset="2"/>
              <a:buChar char="§"/>
            </a:pPr>
            <a:r>
              <a:rPr lang="x-none" sz="1600" dirty="0">
                <a:solidFill>
                  <a:schemeClr val="accent6">
                    <a:lumMod val="50000"/>
                  </a:schemeClr>
                </a:solidFill>
              </a:rPr>
              <a:t>Planeación y supervisión, </a:t>
            </a:r>
          </a:p>
          <a:p>
            <a:pPr marL="742950" lvl="1" indent="-285750" algn="just">
              <a:buFont typeface="Wingdings" panose="05000000000000000000" pitchFamily="2" charset="2"/>
              <a:buChar char="§"/>
            </a:pPr>
            <a:r>
              <a:rPr lang="x-none" sz="1600" dirty="0">
                <a:solidFill>
                  <a:schemeClr val="accent6">
                    <a:lumMod val="50000"/>
                  </a:schemeClr>
                </a:solidFill>
              </a:rPr>
              <a:t>Obtención de evidencia suficiente y adecuada, e </a:t>
            </a:r>
          </a:p>
          <a:p>
            <a:pPr marL="742950" lvl="1" indent="-285750" algn="just">
              <a:buFont typeface="Wingdings" panose="05000000000000000000" pitchFamily="2" charset="2"/>
              <a:buChar char="§"/>
            </a:pPr>
            <a:r>
              <a:rPr lang="x-none" sz="1600" dirty="0">
                <a:solidFill>
                  <a:schemeClr val="accent6">
                    <a:lumMod val="50000"/>
                  </a:schemeClr>
                </a:solidFill>
              </a:rPr>
              <a:t>Información apropiada; </a:t>
            </a:r>
          </a:p>
          <a:p>
            <a:pPr lvl="1" algn="just"/>
            <a:r>
              <a:rPr lang="x-none" sz="1600" dirty="0">
                <a:solidFill>
                  <a:schemeClr val="accent6">
                    <a:lumMod val="50000"/>
                  </a:schemeClr>
                </a:solidFill>
              </a:rPr>
              <a:t>Sin embargo, son mucho más amplias en alcance. </a:t>
            </a:r>
          </a:p>
          <a:p>
            <a:pPr marL="285750" indent="-285750" algn="just">
              <a:buFont typeface="Wingdings" panose="05000000000000000000" pitchFamily="2" charset="2"/>
              <a:buChar char="§"/>
            </a:pPr>
            <a:endParaRPr lang="x-none" sz="1600" dirty="0">
              <a:solidFill>
                <a:schemeClr val="accent6">
                  <a:lumMod val="50000"/>
                </a:schemeClr>
              </a:solidFill>
            </a:endParaRPr>
          </a:p>
          <a:p>
            <a:pPr marL="285750" indent="-285750" algn="just">
              <a:buFont typeface="Wingdings" panose="05000000000000000000" pitchFamily="2" charset="2"/>
              <a:buChar char="§"/>
            </a:pPr>
            <a:r>
              <a:rPr lang="x-none" sz="1600" dirty="0">
                <a:solidFill>
                  <a:schemeClr val="accent6">
                    <a:lumMod val="50000"/>
                  </a:schemeClr>
                </a:solidFill>
              </a:rPr>
              <a:t>Buscan dar una respuesta a las demandas de nuevos servicios, por ejemplo, </a:t>
            </a:r>
          </a:p>
          <a:p>
            <a:pPr marL="742950" lvl="1" indent="-285750" algn="just">
              <a:buFont typeface="Wingdings" panose="05000000000000000000" pitchFamily="2" charset="2"/>
              <a:buChar char="§"/>
            </a:pPr>
            <a:r>
              <a:rPr lang="x-none" sz="1600" dirty="0">
                <a:solidFill>
                  <a:schemeClr val="accent6">
                    <a:lumMod val="50000"/>
                  </a:schemeClr>
                </a:solidFill>
              </a:rPr>
              <a:t>Informes sobre la información financiera proforma.</a:t>
            </a:r>
          </a:p>
          <a:p>
            <a:pPr marL="742950" lvl="1" indent="-285750" algn="just">
              <a:buFont typeface="Wingdings" panose="05000000000000000000" pitchFamily="2" charset="2"/>
              <a:buChar char="§"/>
            </a:pPr>
            <a:r>
              <a:rPr lang="x-none" sz="1600" dirty="0">
                <a:solidFill>
                  <a:schemeClr val="accent6">
                    <a:lumMod val="50000"/>
                  </a:schemeClr>
                </a:solidFill>
              </a:rPr>
              <a:t>Informes sobre la efectividad del sistema de control interno relacionado con la preparación de información financiera; </a:t>
            </a:r>
          </a:p>
          <a:p>
            <a:pPr marL="742950" lvl="1" indent="-285750" algn="just">
              <a:buFont typeface="Wingdings" panose="05000000000000000000" pitchFamily="2" charset="2"/>
              <a:buChar char="§"/>
            </a:pPr>
            <a:r>
              <a:rPr lang="x-none" sz="1600" dirty="0">
                <a:solidFill>
                  <a:schemeClr val="accent6">
                    <a:lumMod val="50000"/>
                  </a:schemeClr>
                </a:solidFill>
              </a:rPr>
              <a:t>Cumplimiento de disposiciones específicas (requerimientos estatutarios o contractuales), así como de leyes y reglamentos; </a:t>
            </a:r>
          </a:p>
          <a:p>
            <a:pPr marL="742950" lvl="1" indent="-285750" algn="just">
              <a:buFont typeface="Wingdings" panose="05000000000000000000" pitchFamily="2" charset="2"/>
              <a:buChar char="§"/>
            </a:pPr>
            <a:r>
              <a:rPr lang="x-none" sz="1600" dirty="0">
                <a:solidFill>
                  <a:schemeClr val="accent6">
                    <a:lumMod val="50000"/>
                  </a:schemeClr>
                </a:solidFill>
              </a:rPr>
              <a:t>Estadísticas relativas al comportamiento de inversiones; </a:t>
            </a:r>
          </a:p>
          <a:p>
            <a:pPr marL="742950" lvl="1" indent="-285750" algn="just">
              <a:buFont typeface="Wingdings" panose="05000000000000000000" pitchFamily="2" charset="2"/>
              <a:buChar char="§"/>
            </a:pPr>
            <a:r>
              <a:rPr lang="x-none" sz="1600" dirty="0">
                <a:solidFill>
                  <a:schemeClr val="accent6">
                    <a:lumMod val="50000"/>
                  </a:schemeClr>
                </a:solidFill>
              </a:rPr>
              <a:t>Información suplementaria referente a estados financieros; </a:t>
            </a:r>
          </a:p>
          <a:p>
            <a:pPr marL="742950" lvl="1" indent="-285750" algn="just">
              <a:buFont typeface="Wingdings" panose="05000000000000000000" pitchFamily="2" charset="2"/>
              <a:buChar char="§"/>
            </a:pPr>
            <a:r>
              <a:rPr lang="x-none" sz="1600" dirty="0">
                <a:solidFill>
                  <a:schemeClr val="accent6">
                    <a:lumMod val="50000"/>
                  </a:schemeClr>
                </a:solidFill>
              </a:rPr>
              <a:t>Revisión de presupuestos y proyecciones financieras, entre otros. </a:t>
            </a:r>
          </a:p>
        </p:txBody>
      </p:sp>
    </p:spTree>
    <p:extLst>
      <p:ext uri="{BB962C8B-B14F-4D97-AF65-F5344CB8AC3E}">
        <p14:creationId xmlns:p14="http://schemas.microsoft.com/office/powerpoint/2010/main" val="407215207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solidFill>
                  <a:schemeClr val="accent6">
                    <a:lumMod val="50000"/>
                  </a:schemeClr>
                </a:solidFill>
              </a:rPr>
              <a:pPr/>
              <a:t>41</a:t>
            </a:fld>
            <a:endParaRPr lang="en-US">
              <a:solidFill>
                <a:schemeClr val="accent6">
                  <a:lumMod val="50000"/>
                </a:schemeClr>
              </a:solidFill>
            </a:endParaRPr>
          </a:p>
        </p:txBody>
      </p:sp>
      <p:sp>
        <p:nvSpPr>
          <p:cNvPr id="4102" name="Rectangle 6"/>
          <p:cNvSpPr>
            <a:spLocks noGrp="1" noChangeArrowheads="1"/>
          </p:cNvSpPr>
          <p:nvPr>
            <p:ph type="ctrTitle"/>
          </p:nvPr>
        </p:nvSpPr>
        <p:spPr>
          <a:xfrm>
            <a:off x="533400" y="94495"/>
            <a:ext cx="7924800" cy="720080"/>
          </a:xfrm>
        </p:spPr>
        <p:txBody>
          <a:bodyPr/>
          <a:lstStyle/>
          <a:p>
            <a:r>
              <a:rPr lang="es-MX" sz="1800" dirty="0">
                <a:solidFill>
                  <a:schemeClr val="accent6">
                    <a:lumMod val="50000"/>
                  </a:schemeClr>
                </a:solidFill>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solidFill>
                <a:schemeClr val="accent6">
                  <a:lumMod val="50000"/>
                </a:schemeClr>
              </a:solidFill>
              <a:latin typeface="Arial" panose="020B0604020202020204" pitchFamily="34" charset="0"/>
              <a:cs typeface="Arial" panose="020B0604020202020204" pitchFamily="34" charset="0"/>
            </a:endParaRPr>
          </a:p>
        </p:txBody>
      </p:sp>
      <p:sp>
        <p:nvSpPr>
          <p:cNvPr id="9" name="Text Box 7"/>
          <p:cNvSpPr txBox="1">
            <a:spLocks noChangeArrowheads="1"/>
          </p:cNvSpPr>
          <p:nvPr/>
        </p:nvSpPr>
        <p:spPr bwMode="auto">
          <a:xfrm>
            <a:off x="900113" y="1549400"/>
            <a:ext cx="18002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spcBef>
                <a:spcPct val="50000"/>
              </a:spcBef>
              <a:buClrTx/>
              <a:buFontTx/>
              <a:buNone/>
            </a:pPr>
            <a:r>
              <a:rPr lang="es-MX" altLang="x-none" sz="1800" b="1" dirty="0">
                <a:solidFill>
                  <a:schemeClr val="accent6">
                    <a:lumMod val="50000"/>
                  </a:schemeClr>
                </a:solidFill>
                <a:latin typeface="Arial" panose="020B0604020202020204" pitchFamily="34" charset="0"/>
              </a:rPr>
              <a:t>Personales y generales:</a:t>
            </a:r>
            <a:endParaRPr lang="es-ES" altLang="x-none" sz="1800" b="1" dirty="0">
              <a:solidFill>
                <a:schemeClr val="accent6">
                  <a:lumMod val="50000"/>
                </a:schemeClr>
              </a:solidFill>
              <a:latin typeface="Arial" panose="020B0604020202020204" pitchFamily="34" charset="0"/>
            </a:endParaRPr>
          </a:p>
        </p:txBody>
      </p:sp>
      <p:sp>
        <p:nvSpPr>
          <p:cNvPr id="10" name="AutoShape 9"/>
          <p:cNvSpPr>
            <a:spLocks/>
          </p:cNvSpPr>
          <p:nvPr/>
        </p:nvSpPr>
        <p:spPr bwMode="auto">
          <a:xfrm>
            <a:off x="3181688" y="907926"/>
            <a:ext cx="360363" cy="2232025"/>
          </a:xfrm>
          <a:prstGeom prst="leftBrace">
            <a:avLst>
              <a:gd name="adj1" fmla="val 51615"/>
              <a:gd name="adj2" fmla="val 50000"/>
            </a:avLst>
          </a:prstGeom>
          <a:noFill/>
          <a:ln w="38100">
            <a:solidFill>
              <a:srgbClr val="66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a:solidFill>
                <a:schemeClr val="accent6">
                  <a:lumMod val="50000"/>
                </a:schemeClr>
              </a:solidFill>
            </a:endParaRPr>
          </a:p>
        </p:txBody>
      </p:sp>
      <p:sp>
        <p:nvSpPr>
          <p:cNvPr id="11" name="AutoShape 11"/>
          <p:cNvSpPr>
            <a:spLocks/>
          </p:cNvSpPr>
          <p:nvPr/>
        </p:nvSpPr>
        <p:spPr bwMode="auto">
          <a:xfrm>
            <a:off x="3301049" y="3257029"/>
            <a:ext cx="217488" cy="1512888"/>
          </a:xfrm>
          <a:prstGeom prst="leftBrace">
            <a:avLst>
              <a:gd name="adj1" fmla="val 57968"/>
              <a:gd name="adj2" fmla="val 50000"/>
            </a:avLst>
          </a:prstGeom>
          <a:noFill/>
          <a:ln w="38100">
            <a:solidFill>
              <a:srgbClr val="66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a:solidFill>
                <a:schemeClr val="accent6">
                  <a:lumMod val="50000"/>
                </a:schemeClr>
              </a:solidFill>
            </a:endParaRPr>
          </a:p>
        </p:txBody>
      </p:sp>
      <p:sp>
        <p:nvSpPr>
          <p:cNvPr id="12" name="Text Box 12"/>
          <p:cNvSpPr txBox="1">
            <a:spLocks noChangeArrowheads="1"/>
          </p:cNvSpPr>
          <p:nvPr/>
        </p:nvSpPr>
        <p:spPr bwMode="auto">
          <a:xfrm>
            <a:off x="3616547" y="935082"/>
            <a:ext cx="497046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spcBef>
                <a:spcPct val="0"/>
              </a:spcBef>
              <a:defRPr sz="2400">
                <a:solidFill>
                  <a:schemeClr val="tx1"/>
                </a:solidFill>
                <a:latin typeface="Times New Roman" panose="02020603050405020304" pitchFamily="18" charset="0"/>
              </a:defRPr>
            </a:lvl1pPr>
            <a:lvl2pPr marL="914400" indent="-457200" algn="l">
              <a:spcBef>
                <a:spcPct val="0"/>
              </a:spcBef>
              <a:defRPr sz="2400">
                <a:solidFill>
                  <a:schemeClr val="tx1"/>
                </a:solidFill>
                <a:latin typeface="Times New Roman" panose="02020603050405020304" pitchFamily="18" charset="0"/>
              </a:defRPr>
            </a:lvl2pPr>
            <a:lvl3pPr marL="1371600" indent="-457200" algn="l">
              <a:spcBef>
                <a:spcPct val="0"/>
              </a:spcBef>
              <a:defRPr sz="2400">
                <a:solidFill>
                  <a:schemeClr val="tx1"/>
                </a:solidFill>
                <a:latin typeface="Times New Roman" panose="02020603050405020304" pitchFamily="18" charset="0"/>
              </a:defRPr>
            </a:lvl3pPr>
            <a:lvl4pPr marL="1828800" indent="-457200" algn="l">
              <a:spcBef>
                <a:spcPct val="0"/>
              </a:spcBef>
              <a:defRPr sz="2400">
                <a:solidFill>
                  <a:schemeClr val="tx1"/>
                </a:solidFill>
                <a:latin typeface="Times New Roman" panose="02020603050405020304" pitchFamily="18" charset="0"/>
              </a:defRPr>
            </a:lvl4pPr>
            <a:lvl5pPr marL="2286000" indent="-457200" algn="l">
              <a:spcBef>
                <a:spcPct val="0"/>
              </a:spcBef>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0" indent="0">
              <a:lnSpc>
                <a:spcPct val="100000"/>
              </a:lnSpc>
              <a:spcBef>
                <a:spcPts val="0"/>
              </a:spcBef>
              <a:buClr>
                <a:srgbClr val="33CCCC"/>
              </a:buClr>
            </a:pPr>
            <a:r>
              <a:rPr lang="x-none" sz="1800" dirty="0">
                <a:solidFill>
                  <a:schemeClr val="accent6">
                    <a:lumMod val="50000"/>
                  </a:schemeClr>
                </a:solidFill>
              </a:rPr>
              <a:t>a) Título Profesional, entrenamiento técnico y capacidad profesional</a:t>
            </a:r>
            <a:endParaRPr lang="es-MX" altLang="x-none" sz="1800" dirty="0">
              <a:solidFill>
                <a:schemeClr val="accent6">
                  <a:lumMod val="50000"/>
                </a:schemeClr>
              </a:solidFill>
              <a:latin typeface="Arial" panose="020B0604020202020204" pitchFamily="34" charset="0"/>
            </a:endParaRPr>
          </a:p>
          <a:p>
            <a:pPr marL="0" indent="0">
              <a:lnSpc>
                <a:spcPct val="100000"/>
              </a:lnSpc>
              <a:spcBef>
                <a:spcPts val="0"/>
              </a:spcBef>
              <a:buClr>
                <a:srgbClr val="33CCCC"/>
              </a:buClr>
            </a:pPr>
            <a:r>
              <a:rPr lang="x-none" sz="1800" dirty="0">
                <a:solidFill>
                  <a:schemeClr val="accent6">
                    <a:lumMod val="50000"/>
                  </a:schemeClr>
                </a:solidFill>
              </a:rPr>
              <a:t>b) Conocimiento del Asunto del que se trate el trabajo </a:t>
            </a:r>
          </a:p>
          <a:p>
            <a:pPr marL="0" indent="0">
              <a:lnSpc>
                <a:spcPct val="100000"/>
              </a:lnSpc>
              <a:spcBef>
                <a:spcPts val="0"/>
              </a:spcBef>
              <a:buClr>
                <a:srgbClr val="33CCCC"/>
              </a:buClr>
            </a:pPr>
            <a:r>
              <a:rPr lang="x-none" sz="1800" dirty="0">
                <a:solidFill>
                  <a:schemeClr val="accent6">
                    <a:lumMod val="50000"/>
                  </a:schemeClr>
                </a:solidFill>
              </a:rPr>
              <a:t>c) Condiciones para poder llevar a cabo el trabajo de atestiguar</a:t>
            </a:r>
          </a:p>
          <a:p>
            <a:pPr marL="0" indent="0">
              <a:lnSpc>
                <a:spcPct val="100000"/>
              </a:lnSpc>
              <a:spcBef>
                <a:spcPts val="0"/>
              </a:spcBef>
              <a:buClr>
                <a:srgbClr val="33CCCC"/>
              </a:buClr>
            </a:pPr>
            <a:r>
              <a:rPr lang="x-none" sz="1800" dirty="0">
                <a:solidFill>
                  <a:schemeClr val="accent6">
                    <a:lumMod val="50000"/>
                  </a:schemeClr>
                </a:solidFill>
              </a:rPr>
              <a:t>d) Cuidado y Diligencia Profesionales</a:t>
            </a:r>
          </a:p>
          <a:p>
            <a:pPr marL="0" indent="0">
              <a:lnSpc>
                <a:spcPct val="100000"/>
              </a:lnSpc>
              <a:spcBef>
                <a:spcPts val="0"/>
              </a:spcBef>
              <a:buClr>
                <a:srgbClr val="33CCCC"/>
              </a:buClr>
            </a:pPr>
            <a:r>
              <a:rPr lang="x-none" sz="1800" dirty="0">
                <a:solidFill>
                  <a:schemeClr val="accent6">
                    <a:lumMod val="50000"/>
                  </a:schemeClr>
                </a:solidFill>
              </a:rPr>
              <a:t>e) Independencia</a:t>
            </a:r>
            <a:endParaRPr lang="es-ES" altLang="x-none" sz="1800" dirty="0">
              <a:solidFill>
                <a:schemeClr val="accent6">
                  <a:lumMod val="50000"/>
                </a:schemeClr>
              </a:solidFill>
            </a:endParaRPr>
          </a:p>
        </p:txBody>
      </p:sp>
      <p:sp>
        <p:nvSpPr>
          <p:cNvPr id="13" name="Text Box 13"/>
          <p:cNvSpPr txBox="1">
            <a:spLocks noChangeArrowheads="1"/>
          </p:cNvSpPr>
          <p:nvPr/>
        </p:nvSpPr>
        <p:spPr bwMode="auto">
          <a:xfrm>
            <a:off x="3616547" y="3631501"/>
            <a:ext cx="489743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indent="0">
              <a:lnSpc>
                <a:spcPct val="100000"/>
              </a:lnSpc>
              <a:spcBef>
                <a:spcPts val="0"/>
              </a:spcBef>
              <a:buClr>
                <a:srgbClr val="33CCCC"/>
              </a:buClr>
              <a:defRPr sz="1800">
                <a:solidFill>
                  <a:schemeClr val="accent6">
                    <a:lumMod val="50000"/>
                  </a:schemeClr>
                </a:solidFill>
                <a:latin typeface="Times New Roman" panose="02020603050405020304" pitchFamily="18" charset="0"/>
              </a:defRPr>
            </a:lvl1pPr>
            <a:lvl2pPr marL="914400" indent="-457200">
              <a:defRPr sz="2400">
                <a:latin typeface="Times New Roman" panose="02020603050405020304" pitchFamily="18" charset="0"/>
              </a:defRPr>
            </a:lvl2pPr>
            <a:lvl3pPr marL="1371600" indent="-457200">
              <a:defRPr sz="2400">
                <a:latin typeface="Times New Roman" panose="02020603050405020304" pitchFamily="18" charset="0"/>
              </a:defRPr>
            </a:lvl3pPr>
            <a:lvl4pPr marL="1828800" indent="-457200">
              <a:defRPr sz="2400">
                <a:latin typeface="Times New Roman" panose="02020603050405020304" pitchFamily="18" charset="0"/>
              </a:defRPr>
            </a:lvl4pPr>
            <a:lvl5pPr marL="2286000" indent="-457200">
              <a:defRPr sz="2400">
                <a:latin typeface="Times New Roman" panose="02020603050405020304" pitchFamily="18" charset="0"/>
              </a:defRPr>
            </a:lvl5pPr>
            <a:lvl6pPr marL="2743200" indent="-457200" fontAlgn="base">
              <a:spcBef>
                <a:spcPct val="0"/>
              </a:spcBef>
              <a:spcAft>
                <a:spcPct val="0"/>
              </a:spcAft>
              <a:defRPr sz="2400">
                <a:latin typeface="Times New Roman" panose="02020603050405020304" pitchFamily="18" charset="0"/>
              </a:defRPr>
            </a:lvl6pPr>
            <a:lvl7pPr marL="3200400" indent="-457200" fontAlgn="base">
              <a:spcBef>
                <a:spcPct val="0"/>
              </a:spcBef>
              <a:spcAft>
                <a:spcPct val="0"/>
              </a:spcAft>
              <a:defRPr sz="2400">
                <a:latin typeface="Times New Roman" panose="02020603050405020304" pitchFamily="18" charset="0"/>
              </a:defRPr>
            </a:lvl7pPr>
            <a:lvl8pPr marL="3657600" indent="-457200" fontAlgn="base">
              <a:spcBef>
                <a:spcPct val="0"/>
              </a:spcBef>
              <a:spcAft>
                <a:spcPct val="0"/>
              </a:spcAft>
              <a:defRPr sz="2400">
                <a:latin typeface="Times New Roman" panose="02020603050405020304" pitchFamily="18" charset="0"/>
              </a:defRPr>
            </a:lvl8pPr>
            <a:lvl9pPr marL="4114800" indent="-457200" fontAlgn="base">
              <a:spcBef>
                <a:spcPct val="0"/>
              </a:spcBef>
              <a:spcAft>
                <a:spcPct val="0"/>
              </a:spcAft>
              <a:defRPr sz="2400">
                <a:latin typeface="Times New Roman" panose="02020603050405020304" pitchFamily="18" charset="0"/>
              </a:defRPr>
            </a:lvl9pPr>
          </a:lstStyle>
          <a:p>
            <a:r>
              <a:rPr lang="x-none" dirty="0"/>
              <a:t>- Planeación y Supervisión  </a:t>
            </a:r>
          </a:p>
          <a:p>
            <a:pPr marL="285750" indent="-285750">
              <a:buFontTx/>
              <a:buChar char="-"/>
            </a:pPr>
            <a:endParaRPr lang="x-none" dirty="0"/>
          </a:p>
          <a:p>
            <a:r>
              <a:rPr lang="x-none" dirty="0"/>
              <a:t>- Obtención de Evidencia Suficiente y Adecuada</a:t>
            </a:r>
            <a:endParaRPr lang="es-ES" altLang="x-none" dirty="0"/>
          </a:p>
        </p:txBody>
      </p:sp>
      <p:sp>
        <p:nvSpPr>
          <p:cNvPr id="14" name="Text Box 14"/>
          <p:cNvSpPr txBox="1">
            <a:spLocks noChangeArrowheads="1"/>
          </p:cNvSpPr>
          <p:nvPr/>
        </p:nvSpPr>
        <p:spPr bwMode="auto">
          <a:xfrm>
            <a:off x="971550" y="3692798"/>
            <a:ext cx="2016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spcBef>
                <a:spcPct val="50000"/>
              </a:spcBef>
              <a:buClrTx/>
              <a:buFontTx/>
              <a:buNone/>
            </a:pPr>
            <a:r>
              <a:rPr lang="es-MX" altLang="x-none" sz="1800" b="1" dirty="0">
                <a:solidFill>
                  <a:schemeClr val="accent6">
                    <a:lumMod val="50000"/>
                  </a:schemeClr>
                </a:solidFill>
                <a:latin typeface="Arial" panose="020B0604020202020204" pitchFamily="34" charset="0"/>
              </a:rPr>
              <a:t>De Ejecución del Trabajo:</a:t>
            </a:r>
            <a:endParaRPr lang="es-ES" altLang="x-none" sz="1800" b="1" dirty="0">
              <a:solidFill>
                <a:schemeClr val="accent6">
                  <a:lumMod val="50000"/>
                </a:schemeClr>
              </a:solidFill>
              <a:latin typeface="Arial" panose="020B0604020202020204" pitchFamily="34" charset="0"/>
            </a:endParaRPr>
          </a:p>
        </p:txBody>
      </p:sp>
      <p:sp>
        <p:nvSpPr>
          <p:cNvPr id="15" name="Text Box 15"/>
          <p:cNvSpPr txBox="1">
            <a:spLocks noChangeArrowheads="1"/>
          </p:cNvSpPr>
          <p:nvPr/>
        </p:nvSpPr>
        <p:spPr bwMode="auto">
          <a:xfrm>
            <a:off x="926149" y="5296803"/>
            <a:ext cx="23749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spcBef>
                <a:spcPct val="50000"/>
              </a:spcBef>
              <a:buClrTx/>
              <a:buFontTx/>
              <a:buNone/>
            </a:pPr>
            <a:r>
              <a:rPr lang="es-MX" altLang="x-none" sz="1800" b="1" dirty="0">
                <a:solidFill>
                  <a:schemeClr val="accent6">
                    <a:lumMod val="50000"/>
                  </a:schemeClr>
                </a:solidFill>
                <a:latin typeface="Arial" panose="020B0604020202020204" pitchFamily="34" charset="0"/>
              </a:rPr>
              <a:t>De Información:</a:t>
            </a:r>
            <a:endParaRPr lang="es-ES" altLang="x-none" sz="1800" b="1" dirty="0">
              <a:solidFill>
                <a:schemeClr val="accent6">
                  <a:lumMod val="50000"/>
                </a:schemeClr>
              </a:solidFill>
              <a:latin typeface="Arial" panose="020B0604020202020204" pitchFamily="34" charset="0"/>
            </a:endParaRPr>
          </a:p>
        </p:txBody>
      </p:sp>
      <p:sp>
        <p:nvSpPr>
          <p:cNvPr id="16" name="AutoShape 16"/>
          <p:cNvSpPr>
            <a:spLocks/>
          </p:cNvSpPr>
          <p:nvPr/>
        </p:nvSpPr>
        <p:spPr bwMode="auto">
          <a:xfrm>
            <a:off x="3346449" y="4948647"/>
            <a:ext cx="215900" cy="1295400"/>
          </a:xfrm>
          <a:prstGeom prst="leftBrace">
            <a:avLst>
              <a:gd name="adj1" fmla="val 50000"/>
              <a:gd name="adj2" fmla="val 50000"/>
            </a:avLst>
          </a:prstGeom>
          <a:noFill/>
          <a:ln w="38100">
            <a:solidFill>
              <a:srgbClr val="66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a:solidFill>
                <a:schemeClr val="accent6">
                  <a:lumMod val="50000"/>
                </a:schemeClr>
              </a:solidFill>
            </a:endParaRPr>
          </a:p>
        </p:txBody>
      </p:sp>
      <p:sp>
        <p:nvSpPr>
          <p:cNvPr id="17" name="Text Box 17"/>
          <p:cNvSpPr txBox="1">
            <a:spLocks noChangeArrowheads="1"/>
          </p:cNvSpPr>
          <p:nvPr/>
        </p:nvSpPr>
        <p:spPr bwMode="auto">
          <a:xfrm>
            <a:off x="3635005" y="4983460"/>
            <a:ext cx="51863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indent="0">
              <a:lnSpc>
                <a:spcPct val="100000"/>
              </a:lnSpc>
              <a:spcBef>
                <a:spcPts val="0"/>
              </a:spcBef>
              <a:buClr>
                <a:srgbClr val="33CCCC"/>
              </a:buClr>
              <a:defRPr sz="1800">
                <a:solidFill>
                  <a:schemeClr val="accent6">
                    <a:lumMod val="50000"/>
                  </a:schemeClr>
                </a:solidFill>
                <a:latin typeface="Times New Roman" panose="02020603050405020304" pitchFamily="18" charset="0"/>
              </a:defRPr>
            </a:lvl1pPr>
            <a:lvl2pPr marL="914400" indent="-457200">
              <a:defRPr sz="2400">
                <a:latin typeface="Times New Roman" panose="02020603050405020304" pitchFamily="18" charset="0"/>
              </a:defRPr>
            </a:lvl2pPr>
            <a:lvl3pPr marL="1371600" indent="-457200">
              <a:defRPr sz="2400">
                <a:latin typeface="Times New Roman" panose="02020603050405020304" pitchFamily="18" charset="0"/>
              </a:defRPr>
            </a:lvl3pPr>
            <a:lvl4pPr marL="1828800" indent="-457200">
              <a:defRPr sz="2400">
                <a:latin typeface="Times New Roman" panose="02020603050405020304" pitchFamily="18" charset="0"/>
              </a:defRPr>
            </a:lvl4pPr>
            <a:lvl5pPr marL="2286000" indent="-457200">
              <a:defRPr sz="2400">
                <a:latin typeface="Times New Roman" panose="02020603050405020304" pitchFamily="18" charset="0"/>
              </a:defRPr>
            </a:lvl5pPr>
            <a:lvl6pPr marL="2743200" indent="-457200" fontAlgn="base">
              <a:spcBef>
                <a:spcPct val="0"/>
              </a:spcBef>
              <a:spcAft>
                <a:spcPct val="0"/>
              </a:spcAft>
              <a:defRPr sz="2400">
                <a:latin typeface="Times New Roman" panose="02020603050405020304" pitchFamily="18" charset="0"/>
              </a:defRPr>
            </a:lvl6pPr>
            <a:lvl7pPr marL="3200400" indent="-457200" fontAlgn="base">
              <a:spcBef>
                <a:spcPct val="0"/>
              </a:spcBef>
              <a:spcAft>
                <a:spcPct val="0"/>
              </a:spcAft>
              <a:defRPr sz="2400">
                <a:latin typeface="Times New Roman" panose="02020603050405020304" pitchFamily="18" charset="0"/>
              </a:defRPr>
            </a:lvl7pPr>
            <a:lvl8pPr marL="3657600" indent="-457200" fontAlgn="base">
              <a:spcBef>
                <a:spcPct val="0"/>
              </a:spcBef>
              <a:spcAft>
                <a:spcPct val="0"/>
              </a:spcAft>
              <a:defRPr sz="2400">
                <a:latin typeface="Times New Roman" panose="02020603050405020304" pitchFamily="18" charset="0"/>
              </a:defRPr>
            </a:lvl8pPr>
            <a:lvl9pPr marL="4114800" indent="-457200" fontAlgn="base">
              <a:spcBef>
                <a:spcPct val="0"/>
              </a:spcBef>
              <a:spcAft>
                <a:spcPct val="0"/>
              </a:spcAft>
              <a:defRPr sz="2400">
                <a:latin typeface="Times New Roman" panose="02020603050405020304" pitchFamily="18" charset="0"/>
              </a:defRPr>
            </a:lvl9pPr>
          </a:lstStyle>
          <a:p>
            <a:r>
              <a:rPr lang="x-none" dirty="0"/>
              <a:t>- Bases de Opinión sobre Trabajos de Atestiguar. </a:t>
            </a:r>
          </a:p>
          <a:p>
            <a:pPr marL="285750" indent="-285750">
              <a:buFontTx/>
              <a:buChar char="-"/>
            </a:pPr>
            <a:endParaRPr lang="x-none" dirty="0"/>
          </a:p>
          <a:p>
            <a:r>
              <a:rPr lang="x-none" dirty="0"/>
              <a:t>- Aclaración de la Relación con estados o información financiera y la expresión de una opinión. </a:t>
            </a:r>
          </a:p>
        </p:txBody>
      </p:sp>
      <p:sp>
        <p:nvSpPr>
          <p:cNvPr id="18" name="Rectangle 18"/>
          <p:cNvSpPr>
            <a:spLocks noChangeArrowheads="1"/>
          </p:cNvSpPr>
          <p:nvPr/>
        </p:nvSpPr>
        <p:spPr bwMode="auto">
          <a:xfrm>
            <a:off x="123323" y="6509435"/>
            <a:ext cx="3353803"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71500" indent="-571500" algn="l">
              <a:spcBef>
                <a:spcPct val="0"/>
              </a:spcBef>
              <a:defRPr sz="2400">
                <a:solidFill>
                  <a:schemeClr val="tx1"/>
                </a:solidFill>
                <a:latin typeface="Times New Roman" panose="02020603050405020304" pitchFamily="18" charset="0"/>
              </a:defRPr>
            </a:lvl1pPr>
            <a:lvl2pPr algn="l">
              <a:spcBef>
                <a:spcPct val="0"/>
              </a:spcBef>
              <a:defRPr sz="2400">
                <a:solidFill>
                  <a:schemeClr val="tx1"/>
                </a:solidFill>
                <a:latin typeface="Times New Roman" panose="02020603050405020304" pitchFamily="18" charset="0"/>
              </a:defRPr>
            </a:lvl2pPr>
            <a:lvl3pPr algn="l">
              <a:spcBef>
                <a:spcPct val="0"/>
              </a:spcBef>
              <a:defRPr sz="2400">
                <a:solidFill>
                  <a:schemeClr val="tx1"/>
                </a:solidFill>
                <a:latin typeface="Times New Roman" panose="02020603050405020304" pitchFamily="18" charset="0"/>
              </a:defRPr>
            </a:lvl3pPr>
            <a:lvl4pPr algn="l">
              <a:spcBef>
                <a:spcPct val="0"/>
              </a:spcBef>
              <a:defRPr sz="2400">
                <a:solidFill>
                  <a:schemeClr val="tx1"/>
                </a:solidFill>
                <a:latin typeface="Times New Roman" panose="02020603050405020304" pitchFamily="18" charset="0"/>
              </a:defRPr>
            </a:lvl4pPr>
            <a:lvl5pPr algn="l">
              <a:spcBef>
                <a:spcPct val="0"/>
              </a:spcBef>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lgn="just">
              <a:spcBef>
                <a:spcPct val="20000"/>
              </a:spcBef>
              <a:buFontTx/>
              <a:buNone/>
            </a:pPr>
            <a:r>
              <a:rPr lang="es-MX" altLang="x-none" sz="1500" b="1" i="1" dirty="0">
                <a:solidFill>
                  <a:schemeClr val="accent6">
                    <a:lumMod val="50000"/>
                  </a:schemeClr>
                </a:solidFill>
                <a:latin typeface="Verdana" panose="020B0604030504040204" pitchFamily="34" charset="0"/>
              </a:rPr>
              <a:t>NORMAS PARA ATESTIGUAR</a:t>
            </a:r>
            <a:endParaRPr lang="es-ES" altLang="x-none" sz="1500" b="1" i="1" dirty="0">
              <a:solidFill>
                <a:schemeClr val="accent6">
                  <a:lumMod val="50000"/>
                </a:schemeClr>
              </a:solidFill>
              <a:latin typeface="Verdana" panose="020B0604030504040204" pitchFamily="34" charset="0"/>
            </a:endParaRPr>
          </a:p>
        </p:txBody>
      </p:sp>
    </p:spTree>
    <p:extLst>
      <p:ext uri="{BB962C8B-B14F-4D97-AF65-F5344CB8AC3E}">
        <p14:creationId xmlns:p14="http://schemas.microsoft.com/office/powerpoint/2010/main" val="66281255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42</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sp>
        <p:nvSpPr>
          <p:cNvPr id="7" name="Rectangle 1026"/>
          <p:cNvSpPr>
            <a:spLocks noChangeArrowheads="1"/>
          </p:cNvSpPr>
          <p:nvPr/>
        </p:nvSpPr>
        <p:spPr bwMode="auto">
          <a:xfrm>
            <a:off x="827584" y="1103021"/>
            <a:ext cx="7776864" cy="560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x-none" sz="1600" dirty="0">
                <a:solidFill>
                  <a:schemeClr val="accent6">
                    <a:lumMod val="50000"/>
                  </a:schemeClr>
                </a:solidFill>
              </a:rPr>
              <a:t>1) </a:t>
            </a:r>
            <a:r>
              <a:rPr lang="x-none" sz="1600" b="1" dirty="0">
                <a:solidFill>
                  <a:schemeClr val="accent6">
                    <a:lumMod val="50000"/>
                  </a:schemeClr>
                </a:solidFill>
              </a:rPr>
              <a:t>Normas personales y generales</a:t>
            </a:r>
            <a:r>
              <a:rPr lang="x-none" sz="1600" dirty="0">
                <a:solidFill>
                  <a:schemeClr val="accent6">
                    <a:lumMod val="50000"/>
                  </a:schemeClr>
                </a:solidFill>
              </a:rPr>
              <a:t>: Son las cualidades que el auditor debe tener al asumir un trabajo profesional de auditoría, misma que deberá mantener y fortalecer durante el desarrollo de su actividad profesional. </a:t>
            </a:r>
          </a:p>
          <a:p>
            <a:pPr algn="just"/>
            <a:endParaRPr lang="x-none" sz="1600" dirty="0">
              <a:solidFill>
                <a:schemeClr val="accent6">
                  <a:lumMod val="50000"/>
                </a:schemeClr>
              </a:solidFill>
            </a:endParaRPr>
          </a:p>
          <a:p>
            <a:pPr marL="342900" indent="-342900" algn="just">
              <a:buAutoNum type="alphaLcParenR"/>
            </a:pPr>
            <a:r>
              <a:rPr lang="x-none" sz="1600" u="sng" dirty="0">
                <a:solidFill>
                  <a:schemeClr val="accent6">
                    <a:lumMod val="50000"/>
                  </a:schemeClr>
                </a:solidFill>
              </a:rPr>
              <a:t>Título Profesional, entrenamiento técnico y capacidad profesional</a:t>
            </a:r>
            <a:r>
              <a:rPr lang="x-none" sz="1600" dirty="0">
                <a:solidFill>
                  <a:schemeClr val="accent6">
                    <a:lumMod val="50000"/>
                  </a:schemeClr>
                </a:solidFill>
              </a:rPr>
              <a:t>.</a:t>
            </a:r>
          </a:p>
          <a:p>
            <a:pPr marL="342900" indent="-342900" algn="just">
              <a:buAutoNum type="alphaLcParenR"/>
            </a:pPr>
            <a:endParaRPr lang="x-none" sz="1600" dirty="0">
              <a:solidFill>
                <a:schemeClr val="accent6">
                  <a:lumMod val="50000"/>
                </a:schemeClr>
              </a:solidFill>
            </a:endParaRPr>
          </a:p>
          <a:p>
            <a:pPr algn="just"/>
            <a:r>
              <a:rPr lang="x-none" sz="1600" dirty="0">
                <a:solidFill>
                  <a:schemeClr val="accent6">
                    <a:lumMod val="50000"/>
                  </a:schemeClr>
                </a:solidFill>
              </a:rPr>
              <a:t>b) </a:t>
            </a:r>
            <a:r>
              <a:rPr lang="x-none" sz="1600" u="sng" dirty="0">
                <a:solidFill>
                  <a:schemeClr val="accent6">
                    <a:lumMod val="50000"/>
                  </a:schemeClr>
                </a:solidFill>
              </a:rPr>
              <a:t>Conocimiento del Asunto del que se trate el trabajo</a:t>
            </a:r>
            <a:r>
              <a:rPr lang="x-none" sz="1600" dirty="0">
                <a:solidFill>
                  <a:schemeClr val="accent6">
                    <a:lumMod val="50000"/>
                  </a:schemeClr>
                </a:solidFill>
              </a:rPr>
              <a:t>. </a:t>
            </a:r>
          </a:p>
          <a:p>
            <a:pPr algn="just"/>
            <a:endParaRPr lang="x-none" sz="1600" dirty="0">
              <a:solidFill>
                <a:schemeClr val="accent6">
                  <a:lumMod val="50000"/>
                </a:schemeClr>
              </a:solidFill>
            </a:endParaRPr>
          </a:p>
          <a:p>
            <a:pPr algn="just"/>
            <a:r>
              <a:rPr lang="x-none" sz="1600" dirty="0">
                <a:solidFill>
                  <a:schemeClr val="accent6">
                    <a:lumMod val="50000"/>
                  </a:schemeClr>
                </a:solidFill>
              </a:rPr>
              <a:t>c) </a:t>
            </a:r>
            <a:r>
              <a:rPr lang="x-none" sz="1600" u="sng" dirty="0">
                <a:solidFill>
                  <a:schemeClr val="accent6">
                    <a:lumMod val="50000"/>
                  </a:schemeClr>
                </a:solidFill>
              </a:rPr>
              <a:t>Condiciones para poder llevar a cabo el trabajo de atestiguar</a:t>
            </a:r>
            <a:r>
              <a:rPr lang="x-none" sz="1600" dirty="0">
                <a:solidFill>
                  <a:schemeClr val="accent6">
                    <a:lumMod val="50000"/>
                  </a:schemeClr>
                </a:solidFill>
              </a:rPr>
              <a:t>: </a:t>
            </a:r>
          </a:p>
          <a:p>
            <a:pPr lvl="1" algn="just"/>
            <a:r>
              <a:rPr lang="x-none" sz="1600" dirty="0">
                <a:solidFill>
                  <a:schemeClr val="accent6">
                    <a:lumMod val="50000"/>
                  </a:schemeClr>
                </a:solidFill>
              </a:rPr>
              <a:t>- Es posible evaluar la aseveración a revisar con criterios razonables establecidos por un cuerpo colegiado reconocido. </a:t>
            </a:r>
          </a:p>
          <a:p>
            <a:pPr lvl="1" algn="just"/>
            <a:r>
              <a:rPr lang="x-none" sz="1600" dirty="0">
                <a:solidFill>
                  <a:schemeClr val="accent6">
                    <a:lumMod val="50000"/>
                  </a:schemeClr>
                </a:solidFill>
              </a:rPr>
              <a:t>- La aseveración a revisar puede estimarse y medirse en forma consistente y razonable. </a:t>
            </a:r>
          </a:p>
          <a:p>
            <a:pPr algn="just"/>
            <a:endParaRPr lang="x-none" sz="1600" dirty="0">
              <a:solidFill>
                <a:schemeClr val="accent6">
                  <a:lumMod val="50000"/>
                </a:schemeClr>
              </a:solidFill>
            </a:endParaRPr>
          </a:p>
          <a:p>
            <a:pPr algn="just"/>
            <a:r>
              <a:rPr lang="x-none" sz="1600" dirty="0">
                <a:solidFill>
                  <a:schemeClr val="accent6">
                    <a:lumMod val="50000"/>
                  </a:schemeClr>
                </a:solidFill>
              </a:rPr>
              <a:t>d) </a:t>
            </a:r>
            <a:r>
              <a:rPr lang="x-none" sz="1600" u="sng" dirty="0">
                <a:solidFill>
                  <a:schemeClr val="accent6">
                    <a:lumMod val="50000"/>
                  </a:schemeClr>
                </a:solidFill>
              </a:rPr>
              <a:t>Cuidado y Diligencia Profesionales</a:t>
            </a:r>
            <a:r>
              <a:rPr lang="x-none" sz="1600" dirty="0">
                <a:solidFill>
                  <a:schemeClr val="accent6">
                    <a:lumMod val="50000"/>
                  </a:schemeClr>
                </a:solidFill>
              </a:rPr>
              <a:t>. - El Contador Público está obligado a ejercitar cuidado y diligencia razonables en la realización de su trabajo de atestiguar y en la preparación de su informe. </a:t>
            </a:r>
          </a:p>
          <a:p>
            <a:pPr algn="just"/>
            <a:endParaRPr lang="x-none" sz="1600" dirty="0">
              <a:solidFill>
                <a:schemeClr val="accent6">
                  <a:lumMod val="50000"/>
                </a:schemeClr>
              </a:solidFill>
            </a:endParaRPr>
          </a:p>
          <a:p>
            <a:pPr algn="just"/>
            <a:r>
              <a:rPr lang="x-none" sz="1600" dirty="0">
                <a:solidFill>
                  <a:schemeClr val="accent6">
                    <a:lumMod val="50000"/>
                  </a:schemeClr>
                </a:solidFill>
              </a:rPr>
              <a:t>e) </a:t>
            </a:r>
            <a:r>
              <a:rPr lang="x-none" sz="1600" u="sng" dirty="0">
                <a:solidFill>
                  <a:schemeClr val="accent6">
                    <a:lumMod val="50000"/>
                  </a:schemeClr>
                </a:solidFill>
              </a:rPr>
              <a:t>Independencia</a:t>
            </a:r>
            <a:r>
              <a:rPr lang="x-none" sz="1600" dirty="0">
                <a:solidFill>
                  <a:schemeClr val="accent6">
                    <a:lumMod val="50000"/>
                  </a:schemeClr>
                </a:solidFill>
              </a:rPr>
              <a:t>. - El Contador Público está obligado a mantener una actitud de independencia en todos los asuntos relativos a su trabajo profesional de atestiguar.</a:t>
            </a:r>
          </a:p>
          <a:p>
            <a:pPr algn="just"/>
            <a:endParaRPr lang="x-none" sz="1600" dirty="0">
              <a:solidFill>
                <a:schemeClr val="accent6">
                  <a:lumMod val="50000"/>
                </a:schemeClr>
              </a:solidFill>
            </a:endParaRPr>
          </a:p>
          <a:p>
            <a:pPr algn="just"/>
            <a:endParaRPr lang="x-none" sz="1600" dirty="0">
              <a:solidFill>
                <a:schemeClr val="accent6">
                  <a:lumMod val="50000"/>
                </a:schemeClr>
              </a:solidFill>
            </a:endParaRPr>
          </a:p>
          <a:p>
            <a:pPr algn="just"/>
            <a:endParaRPr lang="x-none" sz="1600" dirty="0">
              <a:solidFill>
                <a:schemeClr val="accent6">
                  <a:lumMod val="50000"/>
                </a:schemeClr>
              </a:solidFill>
            </a:endParaRPr>
          </a:p>
        </p:txBody>
      </p:sp>
    </p:spTree>
    <p:extLst>
      <p:ext uri="{BB962C8B-B14F-4D97-AF65-F5344CB8AC3E}">
        <p14:creationId xmlns:p14="http://schemas.microsoft.com/office/powerpoint/2010/main" val="100888609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43</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sp>
        <p:nvSpPr>
          <p:cNvPr id="7" name="Rectangle 1026"/>
          <p:cNvSpPr>
            <a:spLocks noChangeArrowheads="1"/>
          </p:cNvSpPr>
          <p:nvPr/>
        </p:nvSpPr>
        <p:spPr bwMode="auto">
          <a:xfrm>
            <a:off x="827584" y="1412776"/>
            <a:ext cx="7776864"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x-none" sz="1600" b="1" dirty="0">
                <a:solidFill>
                  <a:schemeClr val="accent6">
                    <a:lumMod val="50000"/>
                  </a:schemeClr>
                </a:solidFill>
              </a:rPr>
              <a:t>2) Normas de Ejecución del trabajo. </a:t>
            </a:r>
            <a:endParaRPr lang="x-none" sz="1600" dirty="0">
              <a:solidFill>
                <a:schemeClr val="accent6">
                  <a:lumMod val="50000"/>
                </a:schemeClr>
              </a:solidFill>
            </a:endParaRPr>
          </a:p>
          <a:p>
            <a:pPr algn="just"/>
            <a:endParaRPr lang="x-none" sz="1600" dirty="0">
              <a:solidFill>
                <a:schemeClr val="accent6">
                  <a:lumMod val="50000"/>
                </a:schemeClr>
              </a:solidFill>
            </a:endParaRPr>
          </a:p>
          <a:p>
            <a:pPr algn="just"/>
            <a:r>
              <a:rPr lang="x-none" sz="1600" dirty="0">
                <a:solidFill>
                  <a:schemeClr val="accent6">
                    <a:lumMod val="50000"/>
                  </a:schemeClr>
                </a:solidFill>
              </a:rPr>
              <a:t>Consiste en planear y supervisar todo el proceso de auditoría, estudiar y evaluar el control interno con objeto de determinar el alcance de la revisión y la naturaleza, extensión y oportunidad de las pruebas y procedimiento de auditoría que deben aplicarse. </a:t>
            </a:r>
          </a:p>
          <a:p>
            <a:pPr algn="just"/>
            <a:endParaRPr lang="x-none" sz="1600" dirty="0">
              <a:solidFill>
                <a:schemeClr val="accent6">
                  <a:lumMod val="50000"/>
                </a:schemeClr>
              </a:solidFill>
            </a:endParaRPr>
          </a:p>
          <a:p>
            <a:pPr algn="just"/>
            <a:r>
              <a:rPr lang="x-none" sz="1600" dirty="0">
                <a:solidFill>
                  <a:schemeClr val="accent6">
                    <a:lumMod val="50000"/>
                  </a:schemeClr>
                </a:solidFill>
              </a:rPr>
              <a:t>- </a:t>
            </a:r>
            <a:r>
              <a:rPr lang="x-none" sz="1600" u="sng" dirty="0">
                <a:solidFill>
                  <a:schemeClr val="accent6">
                    <a:lumMod val="50000"/>
                  </a:schemeClr>
                </a:solidFill>
              </a:rPr>
              <a:t>Planeación y Supervisión</a:t>
            </a:r>
            <a:r>
              <a:rPr lang="x-none" sz="1600" dirty="0">
                <a:solidFill>
                  <a:schemeClr val="accent6">
                    <a:lumMod val="50000"/>
                  </a:schemeClr>
                </a:solidFill>
              </a:rPr>
              <a:t>.- El trabajo de atestiguar debe ser planeado adecuadamente y si se utilizan ayudantes, éstos deben ser supervisados en forma apropiada. </a:t>
            </a:r>
          </a:p>
          <a:p>
            <a:pPr algn="just"/>
            <a:endParaRPr lang="x-none" sz="1600" dirty="0">
              <a:solidFill>
                <a:schemeClr val="accent6">
                  <a:lumMod val="50000"/>
                </a:schemeClr>
              </a:solidFill>
            </a:endParaRPr>
          </a:p>
          <a:p>
            <a:pPr algn="just"/>
            <a:r>
              <a:rPr lang="x-none" sz="1600" dirty="0">
                <a:solidFill>
                  <a:schemeClr val="accent6">
                    <a:lumMod val="50000"/>
                  </a:schemeClr>
                </a:solidFill>
              </a:rPr>
              <a:t>- </a:t>
            </a:r>
            <a:r>
              <a:rPr lang="x-none" sz="1600" u="sng" dirty="0">
                <a:solidFill>
                  <a:schemeClr val="accent6">
                    <a:lumMod val="50000"/>
                  </a:schemeClr>
                </a:solidFill>
              </a:rPr>
              <a:t>Obtención de Evidencia Suficiente y Adecuada</a:t>
            </a:r>
            <a:r>
              <a:rPr lang="x-none" sz="1600" dirty="0">
                <a:solidFill>
                  <a:schemeClr val="accent6">
                    <a:lumMod val="50000"/>
                  </a:schemeClr>
                </a:solidFill>
              </a:rPr>
              <a:t>. - El Contador Público, al efectuar su trabajo de atestiguar, debe obtener evidencia suficiente y adecuada en el grado que requiera, con el fin de suministrar una base objetiva para su informe. </a:t>
            </a:r>
          </a:p>
          <a:p>
            <a:pPr algn="just"/>
            <a:endParaRPr lang="x-none" sz="1600" dirty="0">
              <a:solidFill>
                <a:schemeClr val="accent6">
                  <a:lumMod val="50000"/>
                </a:schemeClr>
              </a:solidFill>
            </a:endParaRPr>
          </a:p>
        </p:txBody>
      </p:sp>
    </p:spTree>
    <p:extLst>
      <p:ext uri="{BB962C8B-B14F-4D97-AF65-F5344CB8AC3E}">
        <p14:creationId xmlns:p14="http://schemas.microsoft.com/office/powerpoint/2010/main" val="297792187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44</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sp>
        <p:nvSpPr>
          <p:cNvPr id="7" name="Rectangle 1026"/>
          <p:cNvSpPr>
            <a:spLocks noChangeArrowheads="1"/>
          </p:cNvSpPr>
          <p:nvPr/>
        </p:nvSpPr>
        <p:spPr bwMode="auto">
          <a:xfrm>
            <a:off x="827584" y="1241734"/>
            <a:ext cx="7776864" cy="5283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x-none" sz="1600" b="1" dirty="0">
                <a:solidFill>
                  <a:schemeClr val="accent6">
                    <a:lumMod val="50000"/>
                  </a:schemeClr>
                </a:solidFill>
              </a:rPr>
              <a:t>3) Normas de Información. </a:t>
            </a:r>
            <a:endParaRPr lang="x-none" sz="1600" dirty="0">
              <a:solidFill>
                <a:schemeClr val="accent6">
                  <a:lumMod val="50000"/>
                </a:schemeClr>
              </a:solidFill>
            </a:endParaRPr>
          </a:p>
          <a:p>
            <a:pPr algn="just"/>
            <a:r>
              <a:rPr lang="x-none" sz="1600" dirty="0">
                <a:solidFill>
                  <a:schemeClr val="accent6">
                    <a:lumMod val="50000"/>
                  </a:schemeClr>
                </a:solidFill>
              </a:rPr>
              <a:t>El Informe de Auditoría es el documento que señala los hallazgos del auditor, así como las conclusiones y recomendaciones que han resultado con relación con los objetivos y procedimientos propuestos para la investigación de que se trate. </a:t>
            </a:r>
          </a:p>
          <a:p>
            <a:pPr algn="just"/>
            <a:endParaRPr lang="x-none" sz="1600" dirty="0">
              <a:solidFill>
                <a:schemeClr val="accent6">
                  <a:lumMod val="50000"/>
                </a:schemeClr>
              </a:solidFill>
            </a:endParaRPr>
          </a:p>
          <a:p>
            <a:pPr marL="285750" indent="-285750" algn="just">
              <a:buFontTx/>
              <a:buChar char="-"/>
            </a:pPr>
            <a:r>
              <a:rPr lang="x-none" sz="1600" u="sng" dirty="0">
                <a:solidFill>
                  <a:schemeClr val="accent6">
                    <a:lumMod val="50000"/>
                  </a:schemeClr>
                </a:solidFill>
              </a:rPr>
              <a:t>Bases de Opinión sobre Trabajos de Atestiguar</a:t>
            </a:r>
            <a:r>
              <a:rPr lang="x-none" sz="1600" dirty="0">
                <a:solidFill>
                  <a:schemeClr val="accent6">
                    <a:lumMod val="50000"/>
                  </a:schemeClr>
                </a:solidFill>
              </a:rPr>
              <a:t>. </a:t>
            </a:r>
          </a:p>
          <a:p>
            <a:pPr algn="just"/>
            <a:endParaRPr lang="x-none" sz="1600" dirty="0">
              <a:solidFill>
                <a:schemeClr val="accent6">
                  <a:lumMod val="50000"/>
                </a:schemeClr>
              </a:solidFill>
            </a:endParaRPr>
          </a:p>
          <a:p>
            <a:pPr algn="just"/>
            <a:r>
              <a:rPr lang="x-none" sz="1600" dirty="0">
                <a:solidFill>
                  <a:schemeClr val="accent6">
                    <a:lumMod val="50000"/>
                  </a:schemeClr>
                </a:solidFill>
              </a:rPr>
              <a:t>El informe debe </a:t>
            </a:r>
            <a:r>
              <a:rPr lang="x-none" sz="1600" u="sng" dirty="0">
                <a:solidFill>
                  <a:schemeClr val="accent6">
                    <a:lumMod val="50000"/>
                  </a:schemeClr>
                </a:solidFill>
              </a:rPr>
              <a:t>describir con claridad y objetividad  </a:t>
            </a:r>
            <a:r>
              <a:rPr lang="x-none" sz="1600" dirty="0">
                <a:solidFill>
                  <a:schemeClr val="accent6">
                    <a:lumMod val="50000"/>
                  </a:schemeClr>
                </a:solidFill>
              </a:rPr>
              <a:t>la aseveración o aseveraciones sobre las que se informa y las características del trabajo de atestiguar. </a:t>
            </a:r>
          </a:p>
          <a:p>
            <a:pPr algn="just"/>
            <a:endParaRPr lang="x-none" sz="1600" dirty="0">
              <a:solidFill>
                <a:schemeClr val="accent6">
                  <a:lumMod val="50000"/>
                </a:schemeClr>
              </a:solidFill>
            </a:endParaRPr>
          </a:p>
          <a:p>
            <a:pPr marL="285750" indent="-285750" algn="just">
              <a:buFontTx/>
              <a:buChar char="-"/>
            </a:pPr>
            <a:r>
              <a:rPr lang="x-none" sz="1600" u="sng" dirty="0">
                <a:solidFill>
                  <a:schemeClr val="accent6">
                    <a:lumMod val="50000"/>
                  </a:schemeClr>
                </a:solidFill>
              </a:rPr>
              <a:t>Aclaración de la Relación con estados o información financiera y la expresión de una opinión</a:t>
            </a:r>
            <a:r>
              <a:rPr lang="x-none" sz="1600" dirty="0">
                <a:solidFill>
                  <a:schemeClr val="accent6">
                    <a:lumMod val="50000"/>
                  </a:schemeClr>
                </a:solidFill>
              </a:rPr>
              <a:t>. </a:t>
            </a:r>
          </a:p>
          <a:p>
            <a:pPr marL="285750" indent="-285750" algn="just">
              <a:buFontTx/>
              <a:buChar char="-"/>
            </a:pPr>
            <a:endParaRPr lang="x-none" sz="1600" dirty="0">
              <a:solidFill>
                <a:schemeClr val="accent6">
                  <a:lumMod val="50000"/>
                </a:schemeClr>
              </a:solidFill>
            </a:endParaRPr>
          </a:p>
          <a:p>
            <a:pPr algn="just"/>
            <a:r>
              <a:rPr lang="x-none" sz="1600" dirty="0">
                <a:solidFill>
                  <a:schemeClr val="accent6">
                    <a:lumMod val="50000"/>
                  </a:schemeClr>
                </a:solidFill>
              </a:rPr>
              <a:t>En todos los casos en que el nombre de un Contador Público quede asociado con estados o información financiera, </a:t>
            </a:r>
            <a:r>
              <a:rPr lang="x-none" sz="1600" u="sng" dirty="0">
                <a:solidFill>
                  <a:schemeClr val="accent6">
                    <a:lumMod val="50000"/>
                  </a:schemeClr>
                </a:solidFill>
              </a:rPr>
              <a:t>deberá expresar</a:t>
            </a:r>
            <a:r>
              <a:rPr lang="x-none" sz="1600" dirty="0">
                <a:solidFill>
                  <a:schemeClr val="accent6">
                    <a:lumMod val="50000"/>
                  </a:schemeClr>
                </a:solidFill>
              </a:rPr>
              <a:t>, de manera clara e inequívoca, la naturaleza de su relación con tal información, </a:t>
            </a:r>
            <a:r>
              <a:rPr lang="x-none" sz="1600" u="sng" dirty="0">
                <a:solidFill>
                  <a:schemeClr val="accent6">
                    <a:lumMod val="50000"/>
                  </a:schemeClr>
                </a:solidFill>
              </a:rPr>
              <a:t>su opinión </a:t>
            </a:r>
            <a:r>
              <a:rPr lang="x-none" sz="1600" dirty="0">
                <a:solidFill>
                  <a:schemeClr val="accent6">
                    <a:lumMod val="50000"/>
                  </a:schemeClr>
                </a:solidFill>
              </a:rPr>
              <a:t>o informe sobre la misma y, en su caso, las </a:t>
            </a:r>
            <a:r>
              <a:rPr lang="x-none" sz="1600" u="sng" dirty="0">
                <a:solidFill>
                  <a:schemeClr val="accent6">
                    <a:lumMod val="50000"/>
                  </a:schemeClr>
                </a:solidFill>
              </a:rPr>
              <a:t>limitaciones importantes </a:t>
            </a:r>
            <a:r>
              <a:rPr lang="x-none" sz="1600" dirty="0">
                <a:solidFill>
                  <a:schemeClr val="accent6">
                    <a:lumMod val="50000"/>
                  </a:schemeClr>
                </a:solidFill>
              </a:rPr>
              <a:t>que haya tenido su examen o revisión; asimismo, las </a:t>
            </a:r>
            <a:r>
              <a:rPr lang="x-none" sz="1600" u="sng" dirty="0">
                <a:solidFill>
                  <a:schemeClr val="accent6">
                    <a:lumMod val="50000"/>
                  </a:schemeClr>
                </a:solidFill>
              </a:rPr>
              <a:t>excepciones</a:t>
            </a:r>
            <a:r>
              <a:rPr lang="x-none" sz="1600" dirty="0">
                <a:solidFill>
                  <a:schemeClr val="accent6">
                    <a:lumMod val="50000"/>
                  </a:schemeClr>
                </a:solidFill>
              </a:rPr>
              <a:t> que se deriven de ellas o todas las </a:t>
            </a:r>
            <a:r>
              <a:rPr lang="x-none" sz="1600" u="sng" dirty="0">
                <a:solidFill>
                  <a:schemeClr val="accent6">
                    <a:lumMod val="50000"/>
                  </a:schemeClr>
                </a:solidFill>
              </a:rPr>
              <a:t>razones</a:t>
            </a:r>
            <a:r>
              <a:rPr lang="x-none" sz="1600" dirty="0">
                <a:solidFill>
                  <a:schemeClr val="accent6">
                    <a:lumMod val="50000"/>
                  </a:schemeClr>
                </a:solidFill>
              </a:rPr>
              <a:t> de importancia por las cuales expresa una </a:t>
            </a:r>
            <a:r>
              <a:rPr lang="x-none" sz="1600" u="sng" dirty="0">
                <a:solidFill>
                  <a:schemeClr val="accent6">
                    <a:lumMod val="50000"/>
                  </a:schemeClr>
                </a:solidFill>
              </a:rPr>
              <a:t>opinión adversa o no puede expresar una opinión profesional,</a:t>
            </a:r>
            <a:r>
              <a:rPr lang="x-none" sz="1600" dirty="0">
                <a:solidFill>
                  <a:schemeClr val="accent6">
                    <a:lumMod val="50000"/>
                  </a:schemeClr>
                </a:solidFill>
              </a:rPr>
              <a:t> a pesar de haber hecho un examen o revisión de acuerdo con las normas para atestiguar. </a:t>
            </a:r>
          </a:p>
        </p:txBody>
      </p:sp>
    </p:spTree>
    <p:extLst>
      <p:ext uri="{BB962C8B-B14F-4D97-AF65-F5344CB8AC3E}">
        <p14:creationId xmlns:p14="http://schemas.microsoft.com/office/powerpoint/2010/main" val="13472227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45</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sp>
        <p:nvSpPr>
          <p:cNvPr id="7" name="Rectangle 1026"/>
          <p:cNvSpPr>
            <a:spLocks noChangeArrowheads="1"/>
          </p:cNvSpPr>
          <p:nvPr/>
        </p:nvSpPr>
        <p:spPr bwMode="auto">
          <a:xfrm>
            <a:off x="827584" y="1268760"/>
            <a:ext cx="7776864"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x-none" sz="1600" b="1" dirty="0">
                <a:solidFill>
                  <a:schemeClr val="accent6">
                    <a:lumMod val="50000"/>
                  </a:schemeClr>
                </a:solidFill>
              </a:rPr>
              <a:t>NORMAS PARA LA REALIZACIÓN DE LA AUDITORÍA GUBERNAMENTAL SEGÚN NPASNF. </a:t>
            </a:r>
            <a:endParaRPr lang="x-none" sz="1600" dirty="0">
              <a:solidFill>
                <a:schemeClr val="accent6">
                  <a:lumMod val="50000"/>
                </a:schemeClr>
              </a:solidFill>
            </a:endParaRPr>
          </a:p>
          <a:p>
            <a:pPr algn="just"/>
            <a:endParaRPr lang="x-none" sz="1600" dirty="0">
              <a:solidFill>
                <a:schemeClr val="accent6">
                  <a:lumMod val="50000"/>
                </a:schemeClr>
              </a:solidFill>
            </a:endParaRPr>
          </a:p>
          <a:p>
            <a:pPr algn="just"/>
            <a:r>
              <a:rPr lang="x-none" sz="1600" dirty="0">
                <a:solidFill>
                  <a:schemeClr val="accent6">
                    <a:lumMod val="50000"/>
                  </a:schemeClr>
                </a:solidFill>
              </a:rPr>
              <a:t>Las Normas Profesionales de Auditoría del Sistema Nacional de Fiscalización (NPASNF) constituyen un </a:t>
            </a:r>
            <a:r>
              <a:rPr lang="x-none" sz="1600" u="sng" dirty="0">
                <a:solidFill>
                  <a:schemeClr val="accent6">
                    <a:lumMod val="50000"/>
                  </a:schemeClr>
                </a:solidFill>
              </a:rPr>
              <a:t>marco de referencia </a:t>
            </a:r>
            <a:r>
              <a:rPr lang="x-none" sz="1600" dirty="0">
                <a:solidFill>
                  <a:schemeClr val="accent6">
                    <a:lumMod val="50000"/>
                  </a:schemeClr>
                </a:solidFill>
              </a:rPr>
              <a:t>para la actuación de aquellos entes encargados de revisar la gestión de los recursos públicos, y señalan líneas y directrices que constituyen las mejores prácticas en la materia. </a:t>
            </a:r>
          </a:p>
          <a:p>
            <a:pPr algn="just"/>
            <a:endParaRPr lang="x-none" sz="1600" dirty="0">
              <a:solidFill>
                <a:schemeClr val="accent6">
                  <a:lumMod val="50000"/>
                </a:schemeClr>
              </a:solidFill>
            </a:endParaRPr>
          </a:p>
          <a:p>
            <a:pPr algn="just"/>
            <a:r>
              <a:rPr lang="x-none" sz="1600" dirty="0">
                <a:solidFill>
                  <a:schemeClr val="accent6">
                    <a:lumMod val="50000"/>
                  </a:schemeClr>
                </a:solidFill>
              </a:rPr>
              <a:t>Las NPASNF están basadas en las </a:t>
            </a:r>
            <a:r>
              <a:rPr lang="x-none" sz="1600" u="sng" dirty="0">
                <a:solidFill>
                  <a:schemeClr val="accent6">
                    <a:lumMod val="50000"/>
                  </a:schemeClr>
                </a:solidFill>
              </a:rPr>
              <a:t>Normas Internacionales de las Entidades Fiscalizadoras Superiores</a:t>
            </a:r>
            <a:r>
              <a:rPr lang="x-none" sz="1600" dirty="0">
                <a:solidFill>
                  <a:schemeClr val="accent6">
                    <a:lumMod val="50000"/>
                  </a:schemeClr>
                </a:solidFill>
              </a:rPr>
              <a:t> (</a:t>
            </a:r>
            <a:r>
              <a:rPr lang="x-none" sz="1600" dirty="0" err="1">
                <a:solidFill>
                  <a:schemeClr val="accent6">
                    <a:lumMod val="50000"/>
                  </a:schemeClr>
                </a:solidFill>
              </a:rPr>
              <a:t>ISSAIs</a:t>
            </a:r>
            <a:r>
              <a:rPr lang="x-none" sz="1600" dirty="0">
                <a:solidFill>
                  <a:schemeClr val="accent6">
                    <a:lumMod val="50000"/>
                  </a:schemeClr>
                </a:solidFill>
              </a:rPr>
              <a:t>, por sus siglas en inglés), por ser éstas últimas un cuerpo sistematizado de preceptos resultado de la participación de especialistas de todos los países del mundo, pertenecientes no sólo a las Entidades Fiscalizadoras Superiores, sino también a Auditores Externos y Contralores Internos, así como las asociaciones profesionales que los representan –</a:t>
            </a:r>
            <a:r>
              <a:rPr lang="x-none" sz="1600" u="sng" dirty="0">
                <a:solidFill>
                  <a:schemeClr val="accent6">
                    <a:lumMod val="50000"/>
                  </a:schemeClr>
                </a:solidFill>
              </a:rPr>
              <a:t>Instituto de Auditores Internos (IIA), Federación Internacional de Contadores Públicos (IFAC)</a:t>
            </a:r>
            <a:r>
              <a:rPr lang="x-none" sz="1600" dirty="0">
                <a:solidFill>
                  <a:schemeClr val="accent6">
                    <a:lumMod val="50000"/>
                  </a:schemeClr>
                </a:solidFill>
              </a:rPr>
              <a:t>–, a través de un proceso ordenado y transparente para su creación, corrección y ampliación. </a:t>
            </a:r>
          </a:p>
          <a:p>
            <a:pPr algn="just"/>
            <a:endParaRPr lang="x-none" sz="1600" dirty="0">
              <a:solidFill>
                <a:schemeClr val="accent6">
                  <a:lumMod val="50000"/>
                </a:schemeClr>
              </a:solidFill>
            </a:endParaRPr>
          </a:p>
          <a:p>
            <a:pPr algn="just"/>
            <a:r>
              <a:rPr lang="x-none" sz="1600" dirty="0">
                <a:solidFill>
                  <a:schemeClr val="accent6">
                    <a:lumMod val="50000"/>
                  </a:schemeClr>
                </a:solidFill>
              </a:rPr>
              <a:t>Estas características permiten que dichas Normas gocen de un consenso universal entre la comunidad auditora, por lo que constituyen una referencia necesaria para esta labor. </a:t>
            </a:r>
          </a:p>
        </p:txBody>
      </p:sp>
    </p:spTree>
    <p:extLst>
      <p:ext uri="{BB962C8B-B14F-4D97-AF65-F5344CB8AC3E}">
        <p14:creationId xmlns:p14="http://schemas.microsoft.com/office/powerpoint/2010/main" val="91693031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46</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nvGraphicFramePr>
        <p:xfrm>
          <a:off x="755576" y="1293373"/>
          <a:ext cx="7848872" cy="4973320"/>
        </p:xfrm>
        <a:graphic>
          <a:graphicData uri="http://schemas.openxmlformats.org/drawingml/2006/table">
            <a:tbl>
              <a:tblPr firstRow="1" bandRow="1">
                <a:tableStyleId>{5C22544A-7EE6-4342-B048-85BDC9FD1C3A}</a:tableStyleId>
              </a:tblPr>
              <a:tblGrid>
                <a:gridCol w="3924436">
                  <a:extLst>
                    <a:ext uri="{9D8B030D-6E8A-4147-A177-3AD203B41FA5}">
                      <a16:colId xmlns:a16="http://schemas.microsoft.com/office/drawing/2014/main" val="20000"/>
                    </a:ext>
                  </a:extLst>
                </a:gridCol>
                <a:gridCol w="3924436">
                  <a:extLst>
                    <a:ext uri="{9D8B030D-6E8A-4147-A177-3AD203B41FA5}">
                      <a16:colId xmlns:a16="http://schemas.microsoft.com/office/drawing/2014/main" val="20001"/>
                    </a:ext>
                  </a:extLst>
                </a:gridCol>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x-none" sz="1600" b="1" dirty="0">
                          <a:solidFill>
                            <a:schemeClr val="tx1"/>
                          </a:solidFill>
                        </a:rPr>
                        <a:t>Normas Profesionales del Sistema Nacional de Fiscalización </a:t>
                      </a:r>
                    </a:p>
                  </a:txBody>
                  <a:tcPr/>
                </a:tc>
                <a:tc hMerge="1">
                  <a:txBody>
                    <a:bodyPr/>
                    <a:lstStyle/>
                    <a:p>
                      <a:endParaRPr lang="x-none" dirty="0"/>
                    </a:p>
                  </a:txBody>
                  <a:tcPr/>
                </a:tc>
                <a:extLst>
                  <a:ext uri="{0D108BD9-81ED-4DB2-BD59-A6C34878D82A}">
                    <a16:rowId xmlns:a16="http://schemas.microsoft.com/office/drawing/2014/main" val="10000"/>
                  </a:ext>
                </a:extLst>
              </a:tr>
              <a:tr h="370840">
                <a:tc>
                  <a:txBody>
                    <a:bodyPr/>
                    <a:lstStyle/>
                    <a:p>
                      <a:r>
                        <a:rPr lang="x-none" sz="1600" b="1" dirty="0">
                          <a:solidFill>
                            <a:schemeClr val="accent6">
                              <a:lumMod val="50000"/>
                            </a:schemeClr>
                          </a:solidFill>
                        </a:rPr>
                        <a:t>NIVEL 1 </a:t>
                      </a:r>
                      <a:endParaRPr lang="x-none" sz="1600" dirty="0">
                        <a:solidFill>
                          <a:schemeClr val="accent6">
                            <a:lumMod val="50000"/>
                          </a:schemeClr>
                        </a:solidFill>
                      </a:endParaRPr>
                    </a:p>
                    <a:p>
                      <a:r>
                        <a:rPr lang="x-none" sz="1600" dirty="0">
                          <a:solidFill>
                            <a:schemeClr val="accent6">
                              <a:lumMod val="50000"/>
                            </a:schemeClr>
                          </a:solidFill>
                        </a:rPr>
                        <a:t>Norma Profesional del Sistema Nacional de Fiscalización No. 1 </a:t>
                      </a:r>
                    </a:p>
                    <a:p>
                      <a:endParaRPr lang="x-none" sz="1600" dirty="0">
                        <a:solidFill>
                          <a:schemeClr val="accent6">
                            <a:lumMod val="50000"/>
                          </a:schemeClr>
                        </a:solidFill>
                      </a:endParaRPr>
                    </a:p>
                  </a:txBody>
                  <a:tcPr/>
                </a:tc>
                <a:tc>
                  <a:txBody>
                    <a:bodyPr/>
                    <a:lstStyle/>
                    <a:p>
                      <a:r>
                        <a:rPr lang="x-none" sz="1600" b="1" i="0" u="none" strike="noStrike" kern="1200" baseline="0" dirty="0">
                          <a:solidFill>
                            <a:schemeClr val="dk1"/>
                          </a:solidFill>
                          <a:latin typeface="+mn-lt"/>
                          <a:ea typeface="+mn-ea"/>
                          <a:cs typeface="+mn-cs"/>
                        </a:rPr>
                        <a:t>LÍNEAS BÁSICAS DE FISCALIZACIÓN EN MÉXICO</a:t>
                      </a:r>
                      <a:endParaRPr lang="x-none" sz="1600" dirty="0"/>
                    </a:p>
                  </a:txBody>
                  <a:tcPr anchor="ctr"/>
                </a:tc>
                <a:extLst>
                  <a:ext uri="{0D108BD9-81ED-4DB2-BD59-A6C34878D82A}">
                    <a16:rowId xmlns:a16="http://schemas.microsoft.com/office/drawing/2014/main" val="10001"/>
                  </a:ext>
                </a:extLst>
              </a:tr>
              <a:tr h="370840">
                <a:tc>
                  <a:txBody>
                    <a:bodyPr/>
                    <a:lstStyle/>
                    <a:p>
                      <a:r>
                        <a:rPr lang="x-none" sz="1600" b="1" dirty="0">
                          <a:solidFill>
                            <a:schemeClr val="accent6">
                              <a:lumMod val="50000"/>
                            </a:schemeClr>
                          </a:solidFill>
                        </a:rPr>
                        <a:t>NIVEL 2 </a:t>
                      </a:r>
                      <a:endParaRPr lang="x-none" sz="1600" dirty="0">
                        <a:solidFill>
                          <a:schemeClr val="accent6">
                            <a:lumMod val="50000"/>
                          </a:schemeClr>
                        </a:solidFill>
                      </a:endParaRPr>
                    </a:p>
                    <a:p>
                      <a:r>
                        <a:rPr lang="x-none" sz="1600" dirty="0">
                          <a:solidFill>
                            <a:schemeClr val="accent6">
                              <a:lumMod val="50000"/>
                            </a:schemeClr>
                          </a:solidFill>
                        </a:rPr>
                        <a:t>Norma Profesional del Sistema Nacional de Fiscalización No. 10 </a:t>
                      </a:r>
                    </a:p>
                    <a:p>
                      <a:endParaRPr lang="x-none" sz="1600" dirty="0">
                        <a:solidFill>
                          <a:schemeClr val="accent6">
                            <a:lumMod val="50000"/>
                          </a:schemeClr>
                        </a:solidFill>
                      </a:endParaRPr>
                    </a:p>
                  </a:txBody>
                  <a:tcPr/>
                </a:tc>
                <a:tc>
                  <a:txBody>
                    <a:bodyPr/>
                    <a:lstStyle/>
                    <a:p>
                      <a:r>
                        <a:rPr lang="x-none" sz="1600" b="1" i="0" u="none" strike="noStrike" kern="1200" baseline="0" dirty="0">
                          <a:solidFill>
                            <a:schemeClr val="dk1"/>
                          </a:solidFill>
                          <a:latin typeface="+mn-lt"/>
                          <a:ea typeface="+mn-ea"/>
                          <a:cs typeface="+mn-cs"/>
                        </a:rPr>
                        <a:t>PRINCIPIOS DE AUTONOMÍA DE LOS ORGANISMOS FISCALIZADORES</a:t>
                      </a:r>
                      <a:endParaRPr lang="x-none" sz="1600" dirty="0"/>
                    </a:p>
                  </a:txBody>
                  <a:tcPr anchor="ctr"/>
                </a:tc>
                <a:extLst>
                  <a:ext uri="{0D108BD9-81ED-4DB2-BD59-A6C34878D82A}">
                    <a16:rowId xmlns:a16="http://schemas.microsoft.com/office/drawing/2014/main" val="10002"/>
                  </a:ext>
                </a:extLst>
              </a:tr>
              <a:tr h="370840">
                <a:tc>
                  <a:txBody>
                    <a:bodyPr/>
                    <a:lstStyle/>
                    <a:p>
                      <a:r>
                        <a:rPr lang="x-none" sz="1600" dirty="0">
                          <a:solidFill>
                            <a:schemeClr val="accent6">
                              <a:lumMod val="50000"/>
                            </a:schemeClr>
                          </a:solidFill>
                        </a:rPr>
                        <a:t>Norma Profesional del Sistema Nacional de Fiscalización No. 20 </a:t>
                      </a:r>
                    </a:p>
                    <a:p>
                      <a:endParaRPr lang="x-none" sz="1600" dirty="0">
                        <a:solidFill>
                          <a:schemeClr val="accent6">
                            <a:lumMod val="50000"/>
                          </a:schemeClr>
                        </a:solidFill>
                      </a:endParaRPr>
                    </a:p>
                  </a:txBody>
                  <a:tcPr/>
                </a:tc>
                <a:tc>
                  <a:txBody>
                    <a:bodyPr/>
                    <a:lstStyle/>
                    <a:p>
                      <a:r>
                        <a:rPr lang="x-none" sz="1600" b="1" i="0" u="none" strike="noStrike" kern="1200" baseline="0" dirty="0">
                          <a:solidFill>
                            <a:schemeClr val="dk1"/>
                          </a:solidFill>
                          <a:latin typeface="+mn-lt"/>
                          <a:ea typeface="+mn-ea"/>
                          <a:cs typeface="+mn-cs"/>
                        </a:rPr>
                        <a:t>PRINCIPIOS DE TRANSPARENCIA </a:t>
                      </a:r>
                      <a:endParaRPr lang="x-none" sz="1600" b="0" i="0" u="none" strike="noStrike" kern="1200" baseline="0" dirty="0">
                        <a:solidFill>
                          <a:schemeClr val="dk1"/>
                        </a:solidFill>
                        <a:latin typeface="+mn-lt"/>
                        <a:ea typeface="+mn-ea"/>
                        <a:cs typeface="+mn-cs"/>
                      </a:endParaRPr>
                    </a:p>
                    <a:p>
                      <a:r>
                        <a:rPr lang="x-none" sz="1600" b="1" i="0" u="none" strike="noStrike" kern="1200" baseline="0" dirty="0">
                          <a:solidFill>
                            <a:schemeClr val="dk1"/>
                          </a:solidFill>
                          <a:latin typeface="+mn-lt"/>
                          <a:ea typeface="+mn-ea"/>
                          <a:cs typeface="+mn-cs"/>
                        </a:rPr>
                        <a:t>Y RENDICIÓN DE CUENTAS</a:t>
                      </a:r>
                      <a:endParaRPr lang="x-none" sz="1600" dirty="0"/>
                    </a:p>
                  </a:txBody>
                  <a:tcPr anchor="ctr"/>
                </a:tc>
                <a:extLst>
                  <a:ext uri="{0D108BD9-81ED-4DB2-BD59-A6C34878D82A}">
                    <a16:rowId xmlns:a16="http://schemas.microsoft.com/office/drawing/2014/main" val="10003"/>
                  </a:ext>
                </a:extLst>
              </a:tr>
              <a:tr h="370840">
                <a:tc>
                  <a:txBody>
                    <a:bodyPr/>
                    <a:lstStyle/>
                    <a:p>
                      <a:pPr marL="0" algn="l" defTabSz="914400" rtl="0" eaLnBrk="1" latinLnBrk="0" hangingPunct="1"/>
                      <a:r>
                        <a:rPr lang="x-none" sz="1600" b="1" kern="1200" dirty="0">
                          <a:solidFill>
                            <a:schemeClr val="accent6">
                              <a:lumMod val="50000"/>
                            </a:schemeClr>
                          </a:solidFill>
                          <a:latin typeface="+mn-lt"/>
                          <a:ea typeface="+mn-ea"/>
                          <a:cs typeface="+mn-cs"/>
                        </a:rPr>
                        <a:t>Norma Profesional del Sistema Nacional de Fiscalización No. 30</a:t>
                      </a:r>
                    </a:p>
                    <a:p>
                      <a:pPr marL="0" algn="l" defTabSz="914400" rtl="0" eaLnBrk="1" latinLnBrk="0" hangingPunct="1"/>
                      <a:endParaRPr lang="x-none" sz="1600" b="1" kern="1200" dirty="0">
                        <a:solidFill>
                          <a:schemeClr val="accent6">
                            <a:lumMod val="50000"/>
                          </a:schemeClr>
                        </a:solidFill>
                        <a:latin typeface="+mn-lt"/>
                        <a:ea typeface="+mn-ea"/>
                        <a:cs typeface="+mn-cs"/>
                      </a:endParaRPr>
                    </a:p>
                  </a:txBody>
                  <a:tcPr/>
                </a:tc>
                <a:tc>
                  <a:txBody>
                    <a:bodyPr/>
                    <a:lstStyle/>
                    <a:p>
                      <a:pPr marL="0" algn="l" defTabSz="914400" rtl="0" eaLnBrk="1" latinLnBrk="0" hangingPunct="1"/>
                      <a:r>
                        <a:rPr lang="x-none" sz="1600" b="1" i="0" u="none" strike="noStrike" kern="1200" baseline="0" dirty="0">
                          <a:solidFill>
                            <a:schemeClr val="dk1"/>
                          </a:solidFill>
                          <a:latin typeface="+mn-lt"/>
                          <a:ea typeface="+mn-ea"/>
                          <a:cs typeface="+mn-cs"/>
                        </a:rPr>
                        <a:t>CÓDIGO DE ÉTICA</a:t>
                      </a:r>
                    </a:p>
                  </a:txBody>
                  <a:tcPr anchor="ctr"/>
                </a:tc>
                <a:extLst>
                  <a:ext uri="{0D108BD9-81ED-4DB2-BD59-A6C34878D82A}">
                    <a16:rowId xmlns:a16="http://schemas.microsoft.com/office/drawing/2014/main" val="10004"/>
                  </a:ext>
                </a:extLst>
              </a:tr>
              <a:tr h="370840">
                <a:tc>
                  <a:txBody>
                    <a:bodyPr/>
                    <a:lstStyle/>
                    <a:p>
                      <a:r>
                        <a:rPr lang="x-none" sz="1600" dirty="0">
                          <a:solidFill>
                            <a:schemeClr val="accent6">
                              <a:lumMod val="50000"/>
                            </a:schemeClr>
                          </a:solidFill>
                        </a:rPr>
                        <a:t>Norma Profesional del Sistema Nacional de Fiscalización No. 40 </a:t>
                      </a:r>
                    </a:p>
                  </a:txBody>
                  <a:tcPr/>
                </a:tc>
                <a:tc>
                  <a:txBody>
                    <a:bodyPr/>
                    <a:lstStyle/>
                    <a:p>
                      <a:r>
                        <a:rPr lang="x-none" sz="1600" b="1" i="0" u="none" strike="noStrike" kern="1200" baseline="0" dirty="0">
                          <a:solidFill>
                            <a:schemeClr val="dk1"/>
                          </a:solidFill>
                          <a:latin typeface="+mn-lt"/>
                          <a:ea typeface="+mn-ea"/>
                          <a:cs typeface="+mn-cs"/>
                        </a:rPr>
                        <a:t>CONTROL DE CALIDAD PARA LOS ORGANISMOS FISCALIZADORES</a:t>
                      </a:r>
                    </a:p>
                    <a:p>
                      <a:endParaRPr lang="x-none" sz="1600" dirty="0"/>
                    </a:p>
                  </a:txBody>
                  <a:tcPr anchor="ctr"/>
                </a:tc>
                <a:extLst>
                  <a:ext uri="{0D108BD9-81ED-4DB2-BD59-A6C34878D82A}">
                    <a16:rowId xmlns:a16="http://schemas.microsoft.com/office/drawing/2014/main" val="10005"/>
                  </a:ext>
                </a:extLst>
              </a:tr>
            </a:tbl>
          </a:graphicData>
        </a:graphic>
      </p:graphicFrame>
      <p:sp>
        <p:nvSpPr>
          <p:cNvPr id="8" name="Rectangle 1026"/>
          <p:cNvSpPr>
            <a:spLocks noChangeArrowheads="1"/>
          </p:cNvSpPr>
          <p:nvPr/>
        </p:nvSpPr>
        <p:spPr bwMode="auto">
          <a:xfrm>
            <a:off x="107504" y="4725144"/>
            <a:ext cx="1800200" cy="197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lgn="just"/>
            <a:endParaRPr lang="x-none" sz="1200" dirty="0">
              <a:solidFill>
                <a:srgbClr val="FF0000"/>
              </a:solidFill>
            </a:endParaRPr>
          </a:p>
        </p:txBody>
      </p:sp>
    </p:spTree>
    <p:extLst>
      <p:ext uri="{BB962C8B-B14F-4D97-AF65-F5344CB8AC3E}">
        <p14:creationId xmlns:p14="http://schemas.microsoft.com/office/powerpoint/2010/main" val="55542564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solidFill>
                  <a:schemeClr val="accent6">
                    <a:lumMod val="50000"/>
                  </a:schemeClr>
                </a:solidFill>
              </a:rPr>
              <a:pPr/>
              <a:t>47</a:t>
            </a:fld>
            <a:endParaRPr lang="en-US">
              <a:solidFill>
                <a:schemeClr val="accent6">
                  <a:lumMod val="50000"/>
                </a:schemeClr>
              </a:solidFill>
            </a:endParaRPr>
          </a:p>
        </p:txBody>
      </p:sp>
      <p:sp>
        <p:nvSpPr>
          <p:cNvPr id="4102" name="Rectangle 6"/>
          <p:cNvSpPr>
            <a:spLocks noGrp="1" noChangeArrowheads="1"/>
          </p:cNvSpPr>
          <p:nvPr>
            <p:ph type="ctrTitle"/>
          </p:nvPr>
        </p:nvSpPr>
        <p:spPr>
          <a:xfrm>
            <a:off x="533400" y="94495"/>
            <a:ext cx="7924800" cy="720080"/>
          </a:xfrm>
        </p:spPr>
        <p:txBody>
          <a:bodyPr/>
          <a:lstStyle/>
          <a:p>
            <a:r>
              <a:rPr lang="es-MX" sz="1800" dirty="0">
                <a:solidFill>
                  <a:schemeClr val="accent6">
                    <a:lumMod val="50000"/>
                  </a:schemeClr>
                </a:solidFill>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 –</a:t>
            </a:r>
            <a:r>
              <a:rPr lang="x-none" sz="1800" b="1" dirty="0">
                <a:solidFill>
                  <a:schemeClr val="accent6">
                    <a:lumMod val="50000"/>
                  </a:schemeClr>
                </a:solidFill>
              </a:rPr>
              <a:t>NPASNF-</a:t>
            </a:r>
            <a:endParaRPr lang="es-MX" sz="1800" dirty="0">
              <a:solidFill>
                <a:schemeClr val="accent6">
                  <a:lumMod val="50000"/>
                </a:schemeClr>
              </a:solidFill>
              <a:latin typeface="Arial" panose="020B0604020202020204" pitchFamily="34" charset="0"/>
              <a:cs typeface="Arial" panose="020B0604020202020204" pitchFamily="34" charset="0"/>
            </a:endParaRPr>
          </a:p>
        </p:txBody>
      </p:sp>
      <p:sp>
        <p:nvSpPr>
          <p:cNvPr id="9" name="Text Box 7"/>
          <p:cNvSpPr txBox="1">
            <a:spLocks noChangeArrowheads="1"/>
          </p:cNvSpPr>
          <p:nvPr/>
        </p:nvSpPr>
        <p:spPr bwMode="auto">
          <a:xfrm>
            <a:off x="499518" y="1585524"/>
            <a:ext cx="707886" cy="340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a:spAutoFit/>
          </a:bodyPr>
          <a:lstStyle/>
          <a:p>
            <a:r>
              <a:rPr lang="x-none" sz="1700" b="1" i="0" u="none" strike="noStrike" kern="1200" baseline="0" dirty="0">
                <a:solidFill>
                  <a:schemeClr val="dk1"/>
                </a:solidFill>
                <a:latin typeface="+mn-lt"/>
              </a:rPr>
              <a:t>LÍNEAS BÁSICAS DE FISCALIZACIÓN EN MÉXICO</a:t>
            </a:r>
            <a:endParaRPr lang="x-none" sz="1700" dirty="0"/>
          </a:p>
        </p:txBody>
      </p:sp>
      <p:sp>
        <p:nvSpPr>
          <p:cNvPr id="10" name="AutoShape 9"/>
          <p:cNvSpPr>
            <a:spLocks/>
          </p:cNvSpPr>
          <p:nvPr/>
        </p:nvSpPr>
        <p:spPr bwMode="auto">
          <a:xfrm>
            <a:off x="1425201" y="902077"/>
            <a:ext cx="360363" cy="5754441"/>
          </a:xfrm>
          <a:prstGeom prst="leftBrace">
            <a:avLst>
              <a:gd name="adj1" fmla="val 51615"/>
              <a:gd name="adj2" fmla="val 50000"/>
            </a:avLst>
          </a:prstGeom>
          <a:noFill/>
          <a:ln w="38100">
            <a:solidFill>
              <a:srgbClr val="66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a:solidFill>
                <a:schemeClr val="accent6">
                  <a:lumMod val="50000"/>
                </a:schemeClr>
              </a:solidFill>
            </a:endParaRPr>
          </a:p>
        </p:txBody>
      </p:sp>
      <p:sp>
        <p:nvSpPr>
          <p:cNvPr id="11" name="AutoShape 11"/>
          <p:cNvSpPr>
            <a:spLocks/>
          </p:cNvSpPr>
          <p:nvPr/>
        </p:nvSpPr>
        <p:spPr bwMode="auto">
          <a:xfrm>
            <a:off x="3982054" y="1011298"/>
            <a:ext cx="289760" cy="954107"/>
          </a:xfrm>
          <a:prstGeom prst="leftBrace">
            <a:avLst>
              <a:gd name="adj1" fmla="val 57968"/>
              <a:gd name="adj2" fmla="val 50000"/>
            </a:avLst>
          </a:prstGeom>
          <a:noFill/>
          <a:ln w="38100">
            <a:solidFill>
              <a:srgbClr val="66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a:solidFill>
                <a:schemeClr val="accent6">
                  <a:lumMod val="50000"/>
                </a:schemeClr>
              </a:solidFill>
            </a:endParaRPr>
          </a:p>
        </p:txBody>
      </p:sp>
      <p:sp>
        <p:nvSpPr>
          <p:cNvPr id="12" name="Text Box 12"/>
          <p:cNvSpPr txBox="1">
            <a:spLocks noChangeArrowheads="1"/>
          </p:cNvSpPr>
          <p:nvPr/>
        </p:nvSpPr>
        <p:spPr bwMode="auto">
          <a:xfrm>
            <a:off x="1947535" y="1303310"/>
            <a:ext cx="18567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spcBef>
                <a:spcPct val="0"/>
              </a:spcBef>
              <a:defRPr sz="2400">
                <a:solidFill>
                  <a:schemeClr val="tx1"/>
                </a:solidFill>
                <a:latin typeface="Times New Roman" panose="02020603050405020304" pitchFamily="18" charset="0"/>
              </a:defRPr>
            </a:lvl1pPr>
            <a:lvl2pPr marL="914400" indent="-457200" algn="l">
              <a:spcBef>
                <a:spcPct val="0"/>
              </a:spcBef>
              <a:defRPr sz="2400">
                <a:solidFill>
                  <a:schemeClr val="tx1"/>
                </a:solidFill>
                <a:latin typeface="Times New Roman" panose="02020603050405020304" pitchFamily="18" charset="0"/>
              </a:defRPr>
            </a:lvl2pPr>
            <a:lvl3pPr marL="1371600" indent="-457200" algn="l">
              <a:spcBef>
                <a:spcPct val="0"/>
              </a:spcBef>
              <a:defRPr sz="2400">
                <a:solidFill>
                  <a:schemeClr val="tx1"/>
                </a:solidFill>
                <a:latin typeface="Times New Roman" panose="02020603050405020304" pitchFamily="18" charset="0"/>
              </a:defRPr>
            </a:lvl3pPr>
            <a:lvl4pPr marL="1828800" indent="-457200" algn="l">
              <a:spcBef>
                <a:spcPct val="0"/>
              </a:spcBef>
              <a:defRPr sz="2400">
                <a:solidFill>
                  <a:schemeClr val="tx1"/>
                </a:solidFill>
                <a:latin typeface="Times New Roman" panose="02020603050405020304" pitchFamily="18" charset="0"/>
              </a:defRPr>
            </a:lvl4pPr>
            <a:lvl5pPr marL="2286000" indent="-457200" algn="l">
              <a:spcBef>
                <a:spcPct val="0"/>
              </a:spcBef>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1400" b="1" i="0" u="none" strike="noStrike" kern="1200" baseline="0" dirty="0">
                <a:solidFill>
                  <a:schemeClr val="dk1"/>
                </a:solidFill>
                <a:latin typeface="Arial Narrow" panose="020B0606020202030204" pitchFamily="34" charset="0"/>
                <a:ea typeface="+mn-ea"/>
                <a:cs typeface="+mn-cs"/>
              </a:rPr>
              <a:t>1. GENERALIDADES </a:t>
            </a:r>
          </a:p>
        </p:txBody>
      </p:sp>
      <p:sp>
        <p:nvSpPr>
          <p:cNvPr id="13" name="Text Box 13"/>
          <p:cNvSpPr txBox="1">
            <a:spLocks noChangeArrowheads="1"/>
          </p:cNvSpPr>
          <p:nvPr/>
        </p:nvSpPr>
        <p:spPr bwMode="auto">
          <a:xfrm>
            <a:off x="4488768" y="2065308"/>
            <a:ext cx="427113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indent="0">
              <a:lnSpc>
                <a:spcPct val="100000"/>
              </a:lnSpc>
              <a:spcBef>
                <a:spcPts val="0"/>
              </a:spcBef>
              <a:buClr>
                <a:srgbClr val="33CCCC"/>
              </a:buClr>
              <a:defRPr sz="1800">
                <a:solidFill>
                  <a:schemeClr val="accent6">
                    <a:lumMod val="50000"/>
                  </a:schemeClr>
                </a:solidFill>
                <a:latin typeface="Times New Roman" panose="02020603050405020304" pitchFamily="18" charset="0"/>
              </a:defRPr>
            </a:lvl1pPr>
            <a:lvl2pPr marL="914400" indent="-457200">
              <a:defRPr sz="2400">
                <a:latin typeface="Times New Roman" panose="02020603050405020304" pitchFamily="18" charset="0"/>
              </a:defRPr>
            </a:lvl2pPr>
            <a:lvl3pPr marL="1371600" indent="-457200">
              <a:defRPr sz="2400">
                <a:latin typeface="Times New Roman" panose="02020603050405020304" pitchFamily="18" charset="0"/>
              </a:defRPr>
            </a:lvl3pPr>
            <a:lvl4pPr marL="1828800" indent="-457200">
              <a:defRPr sz="2400">
                <a:latin typeface="Times New Roman" panose="02020603050405020304" pitchFamily="18" charset="0"/>
              </a:defRPr>
            </a:lvl4pPr>
            <a:lvl5pPr marL="2286000" indent="-457200">
              <a:defRPr sz="2400">
                <a:latin typeface="Times New Roman" panose="02020603050405020304" pitchFamily="18" charset="0"/>
              </a:defRPr>
            </a:lvl5pPr>
            <a:lvl6pPr marL="2743200" indent="-457200" fontAlgn="base">
              <a:spcBef>
                <a:spcPct val="0"/>
              </a:spcBef>
              <a:spcAft>
                <a:spcPct val="0"/>
              </a:spcAft>
              <a:defRPr sz="2400">
                <a:latin typeface="Times New Roman" panose="02020603050405020304" pitchFamily="18" charset="0"/>
              </a:defRPr>
            </a:lvl6pPr>
            <a:lvl7pPr marL="3200400" indent="-457200" fontAlgn="base">
              <a:spcBef>
                <a:spcPct val="0"/>
              </a:spcBef>
              <a:spcAft>
                <a:spcPct val="0"/>
              </a:spcAft>
              <a:defRPr sz="2400">
                <a:latin typeface="Times New Roman" panose="02020603050405020304" pitchFamily="18" charset="0"/>
              </a:defRPr>
            </a:lvl7pPr>
            <a:lvl8pPr marL="3657600" indent="-457200" fontAlgn="base">
              <a:spcBef>
                <a:spcPct val="0"/>
              </a:spcBef>
              <a:spcAft>
                <a:spcPct val="0"/>
              </a:spcAft>
              <a:defRPr sz="2400">
                <a:latin typeface="Times New Roman" panose="02020603050405020304" pitchFamily="18" charset="0"/>
              </a:defRPr>
            </a:lvl8pPr>
            <a:lvl9pPr marL="4114800" indent="-457200" fontAlgn="base">
              <a:spcBef>
                <a:spcPct val="0"/>
              </a:spcBef>
              <a:spcAft>
                <a:spcPct val="0"/>
              </a:spcAft>
              <a:defRPr sz="2400">
                <a:latin typeface="Times New Roman" panose="02020603050405020304" pitchFamily="18" charset="0"/>
              </a:defRPr>
            </a:lvl9pPr>
          </a:lstStyle>
          <a:p>
            <a:r>
              <a:rPr lang="x-none" sz="1300" b="1" i="0" u="none" strike="noStrike" kern="1200" baseline="0" dirty="0">
                <a:solidFill>
                  <a:schemeClr val="dk1"/>
                </a:solidFill>
                <a:latin typeface="Arial Narrow" panose="020B0606020202030204" pitchFamily="34" charset="0"/>
                <a:ea typeface="+mn-ea"/>
                <a:cs typeface="+mn-cs"/>
              </a:rPr>
              <a:t>2.1 Autonomía de los Organismos Fiscalizadores. </a:t>
            </a:r>
          </a:p>
          <a:p>
            <a:r>
              <a:rPr lang="x-none" sz="1300" b="1" i="0" u="none" strike="noStrike" kern="1200" baseline="0" dirty="0">
                <a:solidFill>
                  <a:schemeClr val="dk1"/>
                </a:solidFill>
                <a:latin typeface="Arial Narrow" panose="020B0606020202030204" pitchFamily="34" charset="0"/>
                <a:ea typeface="+mn-ea"/>
                <a:cs typeface="+mn-cs"/>
              </a:rPr>
              <a:t>2.2 Independencia de los titulares de los Organismos Fiscalizadores. </a:t>
            </a:r>
          </a:p>
          <a:p>
            <a:r>
              <a:rPr lang="x-none" sz="1300" b="1" i="0" u="none" strike="noStrike" kern="1200" baseline="0" dirty="0">
                <a:solidFill>
                  <a:schemeClr val="dk1"/>
                </a:solidFill>
                <a:latin typeface="Arial Narrow" panose="020B0606020202030204" pitchFamily="34" charset="0"/>
                <a:ea typeface="+mn-ea"/>
                <a:cs typeface="+mn-cs"/>
              </a:rPr>
              <a:t>2.3 Independencia financiera de los organismos fiscalizadores. </a:t>
            </a:r>
          </a:p>
        </p:txBody>
      </p:sp>
      <p:sp>
        <p:nvSpPr>
          <p:cNvPr id="14" name="Text Box 14"/>
          <p:cNvSpPr txBox="1">
            <a:spLocks noChangeArrowheads="1"/>
          </p:cNvSpPr>
          <p:nvPr/>
        </p:nvSpPr>
        <p:spPr bwMode="auto">
          <a:xfrm>
            <a:off x="2010080" y="2304311"/>
            <a:ext cx="18567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x-none" sz="1400" b="1" i="0" u="none" strike="noStrike" kern="1200" baseline="0" dirty="0">
                <a:solidFill>
                  <a:schemeClr val="dk1"/>
                </a:solidFill>
                <a:latin typeface="Arial Narrow" panose="020B0606020202030204" pitchFamily="34" charset="0"/>
                <a:ea typeface="+mn-ea"/>
                <a:cs typeface="+mn-cs"/>
              </a:rPr>
              <a:t>2. AUTONOMÍA </a:t>
            </a:r>
          </a:p>
        </p:txBody>
      </p:sp>
      <p:sp>
        <p:nvSpPr>
          <p:cNvPr id="15" name="Text Box 15"/>
          <p:cNvSpPr txBox="1">
            <a:spLocks noChangeArrowheads="1"/>
          </p:cNvSpPr>
          <p:nvPr/>
        </p:nvSpPr>
        <p:spPr bwMode="auto">
          <a:xfrm>
            <a:off x="2081729" y="3041732"/>
            <a:ext cx="2048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x-none" sz="1200" b="1" i="0" u="none" strike="noStrike" kern="1200" baseline="0" dirty="0">
                <a:solidFill>
                  <a:schemeClr val="dk1"/>
                </a:solidFill>
                <a:latin typeface="Arial Narrow" panose="020B0606020202030204" pitchFamily="34" charset="0"/>
                <a:ea typeface="+mn-ea"/>
                <a:cs typeface="+mn-cs"/>
              </a:rPr>
              <a:t>3. RELACIONES INTERINSTITUCIONALES </a:t>
            </a:r>
          </a:p>
        </p:txBody>
      </p:sp>
      <p:sp>
        <p:nvSpPr>
          <p:cNvPr id="16" name="AutoShape 16"/>
          <p:cNvSpPr>
            <a:spLocks/>
          </p:cNvSpPr>
          <p:nvPr/>
        </p:nvSpPr>
        <p:spPr bwMode="auto">
          <a:xfrm>
            <a:off x="4091348" y="2125909"/>
            <a:ext cx="234949" cy="720081"/>
          </a:xfrm>
          <a:prstGeom prst="leftBrace">
            <a:avLst>
              <a:gd name="adj1" fmla="val 50000"/>
              <a:gd name="adj2" fmla="val 50000"/>
            </a:avLst>
          </a:prstGeom>
          <a:noFill/>
          <a:ln w="38100">
            <a:solidFill>
              <a:srgbClr val="66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a:solidFill>
                <a:schemeClr val="accent6">
                  <a:lumMod val="50000"/>
                </a:schemeClr>
              </a:solidFill>
            </a:endParaRPr>
          </a:p>
        </p:txBody>
      </p:sp>
      <p:sp>
        <p:nvSpPr>
          <p:cNvPr id="17" name="Text Box 17"/>
          <p:cNvSpPr txBox="1">
            <a:spLocks noChangeArrowheads="1"/>
          </p:cNvSpPr>
          <p:nvPr/>
        </p:nvSpPr>
        <p:spPr bwMode="auto">
          <a:xfrm>
            <a:off x="4426744" y="3121649"/>
            <a:ext cx="37992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indent="0">
              <a:lnSpc>
                <a:spcPct val="100000"/>
              </a:lnSpc>
              <a:spcBef>
                <a:spcPts val="0"/>
              </a:spcBef>
              <a:buClr>
                <a:srgbClr val="33CCCC"/>
              </a:buClr>
              <a:defRPr sz="1800">
                <a:solidFill>
                  <a:schemeClr val="accent6">
                    <a:lumMod val="50000"/>
                  </a:schemeClr>
                </a:solidFill>
                <a:latin typeface="Times New Roman" panose="02020603050405020304" pitchFamily="18" charset="0"/>
              </a:defRPr>
            </a:lvl1pPr>
            <a:lvl2pPr marL="914400" indent="-457200">
              <a:defRPr sz="2400">
                <a:latin typeface="Times New Roman" panose="02020603050405020304" pitchFamily="18" charset="0"/>
              </a:defRPr>
            </a:lvl2pPr>
            <a:lvl3pPr marL="1371600" indent="-457200">
              <a:defRPr sz="2400">
                <a:latin typeface="Times New Roman" panose="02020603050405020304" pitchFamily="18" charset="0"/>
              </a:defRPr>
            </a:lvl3pPr>
            <a:lvl4pPr marL="1828800" indent="-457200">
              <a:defRPr sz="2400">
                <a:latin typeface="Times New Roman" panose="02020603050405020304" pitchFamily="18" charset="0"/>
              </a:defRPr>
            </a:lvl4pPr>
            <a:lvl5pPr marL="2286000" indent="-457200">
              <a:defRPr sz="2400">
                <a:latin typeface="Times New Roman" panose="02020603050405020304" pitchFamily="18" charset="0"/>
              </a:defRPr>
            </a:lvl5pPr>
            <a:lvl6pPr marL="2743200" indent="-457200" fontAlgn="base">
              <a:spcBef>
                <a:spcPct val="0"/>
              </a:spcBef>
              <a:spcAft>
                <a:spcPct val="0"/>
              </a:spcAft>
              <a:defRPr sz="2400">
                <a:latin typeface="Times New Roman" panose="02020603050405020304" pitchFamily="18" charset="0"/>
              </a:defRPr>
            </a:lvl6pPr>
            <a:lvl7pPr marL="3200400" indent="-457200" fontAlgn="base">
              <a:spcBef>
                <a:spcPct val="0"/>
              </a:spcBef>
              <a:spcAft>
                <a:spcPct val="0"/>
              </a:spcAft>
              <a:defRPr sz="2400">
                <a:latin typeface="Times New Roman" panose="02020603050405020304" pitchFamily="18" charset="0"/>
              </a:defRPr>
            </a:lvl7pPr>
            <a:lvl8pPr marL="3657600" indent="-457200" fontAlgn="base">
              <a:spcBef>
                <a:spcPct val="0"/>
              </a:spcBef>
              <a:spcAft>
                <a:spcPct val="0"/>
              </a:spcAft>
              <a:defRPr sz="2400">
                <a:latin typeface="Times New Roman" panose="02020603050405020304" pitchFamily="18" charset="0"/>
              </a:defRPr>
            </a:lvl8pPr>
            <a:lvl9pPr marL="4114800" indent="-457200" fontAlgn="base">
              <a:spcBef>
                <a:spcPct val="0"/>
              </a:spcBef>
              <a:spcAft>
                <a:spcPct val="0"/>
              </a:spcAft>
              <a:defRPr sz="2400">
                <a:latin typeface="Times New Roman" panose="02020603050405020304" pitchFamily="18" charset="0"/>
              </a:defRPr>
            </a:lvl9pPr>
          </a:lstStyle>
          <a:p>
            <a:r>
              <a:rPr lang="x-none" sz="1300" b="1" i="0" u="none" strike="noStrike" kern="1200" baseline="0" dirty="0">
                <a:solidFill>
                  <a:schemeClr val="dk1"/>
                </a:solidFill>
                <a:latin typeface="Arial Narrow" panose="020B0606020202030204" pitchFamily="34" charset="0"/>
                <a:ea typeface="+mn-ea"/>
                <a:cs typeface="+mn-cs"/>
              </a:rPr>
              <a:t>3.1 Concepto general de relaciones interinstitucionales. </a:t>
            </a:r>
          </a:p>
        </p:txBody>
      </p:sp>
      <p:sp>
        <p:nvSpPr>
          <p:cNvPr id="19" name="CuadroTexto 18">
            <a:extLst>
              <a:ext uri="{FF2B5EF4-FFF2-40B4-BE49-F238E27FC236}">
                <a16:creationId xmlns:a16="http://schemas.microsoft.com/office/drawing/2014/main" id="{849940D3-5671-4781-8E37-A5F8C7720573}"/>
              </a:ext>
            </a:extLst>
          </p:cNvPr>
          <p:cNvSpPr txBox="1"/>
          <p:nvPr/>
        </p:nvSpPr>
        <p:spPr>
          <a:xfrm>
            <a:off x="4410330" y="1038931"/>
            <a:ext cx="3782789" cy="892552"/>
          </a:xfrm>
          <a:prstGeom prst="rect">
            <a:avLst/>
          </a:prstGeom>
          <a:noFill/>
        </p:spPr>
        <p:txBody>
          <a:bodyPr wrap="square">
            <a:spAutoFit/>
          </a:bodyPr>
          <a:lstStyle/>
          <a:p>
            <a:r>
              <a:rPr lang="x-none" sz="1300" b="1" i="0" u="none" strike="noStrike" kern="1200" baseline="0" dirty="0">
                <a:solidFill>
                  <a:schemeClr val="dk1"/>
                </a:solidFill>
                <a:latin typeface="Arial Narrow" panose="020B0606020202030204" pitchFamily="34" charset="0"/>
                <a:ea typeface="+mn-ea"/>
                <a:cs typeface="+mn-cs"/>
              </a:rPr>
              <a:t>1.1 Finalidad de la labor fiscalizadora. </a:t>
            </a:r>
          </a:p>
          <a:p>
            <a:r>
              <a:rPr lang="x-none" sz="1300" b="1" i="0" u="none" strike="noStrike" kern="1200" baseline="0" dirty="0">
                <a:solidFill>
                  <a:schemeClr val="dk1"/>
                </a:solidFill>
                <a:latin typeface="Arial Narrow" panose="020B0606020202030204" pitchFamily="34" charset="0"/>
                <a:ea typeface="+mn-ea"/>
                <a:cs typeface="+mn-cs"/>
              </a:rPr>
              <a:t>1.2 Fiscalización Previa y Posterior. </a:t>
            </a:r>
          </a:p>
          <a:p>
            <a:r>
              <a:rPr lang="x-none" sz="1300" b="1" i="0" u="none" strike="noStrike" kern="1200" baseline="0" dirty="0">
                <a:solidFill>
                  <a:schemeClr val="dk1"/>
                </a:solidFill>
                <a:latin typeface="Arial Narrow" panose="020B0606020202030204" pitchFamily="34" charset="0"/>
                <a:ea typeface="+mn-ea"/>
                <a:cs typeface="+mn-cs"/>
              </a:rPr>
              <a:t>1.3 Auditoría Interna y Fiscalización Externa. </a:t>
            </a:r>
          </a:p>
          <a:p>
            <a:r>
              <a:rPr lang="x-none" sz="1300" b="1" i="0" u="none" strike="noStrike" kern="1200" baseline="0" dirty="0">
                <a:solidFill>
                  <a:schemeClr val="dk1"/>
                </a:solidFill>
                <a:latin typeface="Arial Narrow" panose="020B0606020202030204" pitchFamily="34" charset="0"/>
                <a:ea typeface="+mn-ea"/>
                <a:cs typeface="+mn-cs"/>
              </a:rPr>
              <a:t>1.4 Tipos de Auditoría. </a:t>
            </a:r>
          </a:p>
        </p:txBody>
      </p:sp>
      <p:sp>
        <p:nvSpPr>
          <p:cNvPr id="20" name="AutoShape 11">
            <a:extLst>
              <a:ext uri="{FF2B5EF4-FFF2-40B4-BE49-F238E27FC236}">
                <a16:creationId xmlns:a16="http://schemas.microsoft.com/office/drawing/2014/main" id="{D357AD9E-C26A-4364-809B-F7FA53BF18F0}"/>
              </a:ext>
            </a:extLst>
          </p:cNvPr>
          <p:cNvSpPr>
            <a:spLocks/>
          </p:cNvSpPr>
          <p:nvPr/>
        </p:nvSpPr>
        <p:spPr bwMode="auto">
          <a:xfrm>
            <a:off x="4194556" y="3016673"/>
            <a:ext cx="125008" cy="461286"/>
          </a:xfrm>
          <a:prstGeom prst="leftBrace">
            <a:avLst>
              <a:gd name="adj1" fmla="val 57968"/>
              <a:gd name="adj2" fmla="val 50000"/>
            </a:avLst>
          </a:prstGeom>
          <a:noFill/>
          <a:ln w="38100">
            <a:solidFill>
              <a:srgbClr val="66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a:solidFill>
                <a:schemeClr val="accent6">
                  <a:lumMod val="50000"/>
                </a:schemeClr>
              </a:solidFill>
            </a:endParaRPr>
          </a:p>
        </p:txBody>
      </p:sp>
      <p:sp>
        <p:nvSpPr>
          <p:cNvPr id="21" name="Text Box 15">
            <a:extLst>
              <a:ext uri="{FF2B5EF4-FFF2-40B4-BE49-F238E27FC236}">
                <a16:creationId xmlns:a16="http://schemas.microsoft.com/office/drawing/2014/main" id="{AD18C09B-B6BF-4352-9D77-B5672698B475}"/>
              </a:ext>
            </a:extLst>
          </p:cNvPr>
          <p:cNvSpPr txBox="1">
            <a:spLocks noChangeArrowheads="1"/>
          </p:cNvSpPr>
          <p:nvPr/>
        </p:nvSpPr>
        <p:spPr bwMode="auto">
          <a:xfrm>
            <a:off x="2105189" y="3915534"/>
            <a:ext cx="166703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x-none" sz="1400" b="1" i="0" u="none" strike="noStrike" kern="1200" baseline="0" dirty="0">
                <a:solidFill>
                  <a:schemeClr val="dk1"/>
                </a:solidFill>
                <a:latin typeface="Arial Narrow" panose="020B0606020202030204" pitchFamily="34" charset="0"/>
                <a:ea typeface="+mn-ea"/>
                <a:cs typeface="+mn-cs"/>
              </a:rPr>
              <a:t>4. FACULTADES </a:t>
            </a:r>
          </a:p>
        </p:txBody>
      </p:sp>
      <p:sp>
        <p:nvSpPr>
          <p:cNvPr id="22" name="Text Box 15">
            <a:extLst>
              <a:ext uri="{FF2B5EF4-FFF2-40B4-BE49-F238E27FC236}">
                <a16:creationId xmlns:a16="http://schemas.microsoft.com/office/drawing/2014/main" id="{4C06C964-3A6B-427A-9BE1-E71BF701E951}"/>
              </a:ext>
            </a:extLst>
          </p:cNvPr>
          <p:cNvSpPr txBox="1">
            <a:spLocks noChangeArrowheads="1"/>
          </p:cNvSpPr>
          <p:nvPr/>
        </p:nvSpPr>
        <p:spPr bwMode="auto">
          <a:xfrm>
            <a:off x="4495800" y="3556529"/>
            <a:ext cx="4160072"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x-none" sz="1300" b="1" i="0" u="none" strike="noStrike" kern="1200" baseline="0" dirty="0">
                <a:solidFill>
                  <a:schemeClr val="dk1"/>
                </a:solidFill>
                <a:latin typeface="Arial Narrow" panose="020B0606020202030204" pitchFamily="34" charset="0"/>
                <a:ea typeface="+mn-ea"/>
                <a:cs typeface="+mn-cs"/>
              </a:rPr>
              <a:t>4.1 Facultad de Investigación, Supervisión y/o Revisión. </a:t>
            </a:r>
          </a:p>
          <a:p>
            <a:r>
              <a:rPr lang="x-none" sz="1300" b="1" i="0" u="none" strike="noStrike" kern="1200" baseline="0" dirty="0">
                <a:solidFill>
                  <a:schemeClr val="dk1"/>
                </a:solidFill>
                <a:latin typeface="Arial Narrow" panose="020B0606020202030204" pitchFamily="34" charset="0"/>
                <a:ea typeface="+mn-ea"/>
                <a:cs typeface="+mn-cs"/>
              </a:rPr>
              <a:t>4.2 Respuesta a las Observaciones y Recomendaciones del Organismo Fiscalizador. </a:t>
            </a:r>
          </a:p>
          <a:p>
            <a:r>
              <a:rPr lang="x-none" sz="1300" b="1" i="0" u="none" strike="noStrike" kern="1200" baseline="0" dirty="0">
                <a:solidFill>
                  <a:schemeClr val="dk1"/>
                </a:solidFill>
                <a:latin typeface="Arial Narrow" panose="020B0606020202030204" pitchFamily="34" charset="0"/>
                <a:ea typeface="+mn-ea"/>
                <a:cs typeface="+mn-cs"/>
              </a:rPr>
              <a:t>4.3 Servicios Periciales y de Asesoría. </a:t>
            </a:r>
          </a:p>
        </p:txBody>
      </p:sp>
      <p:sp>
        <p:nvSpPr>
          <p:cNvPr id="23" name="AutoShape 11">
            <a:extLst>
              <a:ext uri="{FF2B5EF4-FFF2-40B4-BE49-F238E27FC236}">
                <a16:creationId xmlns:a16="http://schemas.microsoft.com/office/drawing/2014/main" id="{9627F2E8-741E-4AC6-B894-7BFD5BC2A50A}"/>
              </a:ext>
            </a:extLst>
          </p:cNvPr>
          <p:cNvSpPr>
            <a:spLocks/>
          </p:cNvSpPr>
          <p:nvPr/>
        </p:nvSpPr>
        <p:spPr bwMode="auto">
          <a:xfrm>
            <a:off x="4178292" y="3677163"/>
            <a:ext cx="234949" cy="720080"/>
          </a:xfrm>
          <a:prstGeom prst="leftBrace">
            <a:avLst>
              <a:gd name="adj1" fmla="val 57968"/>
              <a:gd name="adj2" fmla="val 50000"/>
            </a:avLst>
          </a:prstGeom>
          <a:noFill/>
          <a:ln w="38100">
            <a:solidFill>
              <a:srgbClr val="66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a:solidFill>
                <a:schemeClr val="accent6">
                  <a:lumMod val="50000"/>
                </a:schemeClr>
              </a:solidFill>
            </a:endParaRPr>
          </a:p>
        </p:txBody>
      </p:sp>
      <p:sp>
        <p:nvSpPr>
          <p:cNvPr id="24" name="Text Box 15">
            <a:extLst>
              <a:ext uri="{FF2B5EF4-FFF2-40B4-BE49-F238E27FC236}">
                <a16:creationId xmlns:a16="http://schemas.microsoft.com/office/drawing/2014/main" id="{AE45C700-98E9-4936-8543-02526C54BDCF}"/>
              </a:ext>
            </a:extLst>
          </p:cNvPr>
          <p:cNvSpPr txBox="1">
            <a:spLocks noChangeArrowheads="1"/>
          </p:cNvSpPr>
          <p:nvPr/>
        </p:nvSpPr>
        <p:spPr bwMode="auto">
          <a:xfrm>
            <a:off x="4488768" y="4576825"/>
            <a:ext cx="4072091"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x-none" sz="1300" b="1" i="0" u="none" strike="noStrike" kern="1200" baseline="0" dirty="0">
                <a:solidFill>
                  <a:schemeClr val="dk1"/>
                </a:solidFill>
                <a:latin typeface="Arial Narrow" panose="020B0606020202030204" pitchFamily="34" charset="0"/>
                <a:ea typeface="+mn-ea"/>
                <a:cs typeface="+mn-cs"/>
              </a:rPr>
              <a:t>5.1 Metodología y Procedimientos para la Fiscalización. </a:t>
            </a:r>
          </a:p>
          <a:p>
            <a:r>
              <a:rPr lang="x-none" sz="1300" b="1" i="0" u="none" strike="noStrike" kern="1200" baseline="0" dirty="0">
                <a:solidFill>
                  <a:schemeClr val="dk1"/>
                </a:solidFill>
                <a:latin typeface="Arial Narrow" panose="020B0606020202030204" pitchFamily="34" charset="0"/>
                <a:ea typeface="+mn-ea"/>
                <a:cs typeface="+mn-cs"/>
              </a:rPr>
              <a:t>5.2 Personal Fiscalizador. </a:t>
            </a:r>
          </a:p>
          <a:p>
            <a:r>
              <a:rPr lang="x-none" sz="1300" b="1" i="0" u="none" strike="noStrike" kern="1200" baseline="0" dirty="0">
                <a:solidFill>
                  <a:schemeClr val="dk1"/>
                </a:solidFill>
                <a:latin typeface="Arial Narrow" panose="020B0606020202030204" pitchFamily="34" charset="0"/>
                <a:ea typeface="+mn-ea"/>
                <a:cs typeface="+mn-cs"/>
              </a:rPr>
              <a:t>5.3 Intercambio de Experiencias </a:t>
            </a:r>
          </a:p>
        </p:txBody>
      </p:sp>
      <p:sp>
        <p:nvSpPr>
          <p:cNvPr id="25" name="Text Box 15">
            <a:extLst>
              <a:ext uri="{FF2B5EF4-FFF2-40B4-BE49-F238E27FC236}">
                <a16:creationId xmlns:a16="http://schemas.microsoft.com/office/drawing/2014/main" id="{A6CFAD4E-A30B-4AED-AA8E-2CB6959B8DC0}"/>
              </a:ext>
            </a:extLst>
          </p:cNvPr>
          <p:cNvSpPr txBox="1">
            <a:spLocks noChangeArrowheads="1"/>
          </p:cNvSpPr>
          <p:nvPr/>
        </p:nvSpPr>
        <p:spPr bwMode="auto">
          <a:xfrm>
            <a:off x="2105188" y="4571215"/>
            <a:ext cx="218013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x-none" sz="1100" b="1" i="0" u="none" strike="noStrike" kern="1200" baseline="0" dirty="0">
                <a:solidFill>
                  <a:schemeClr val="dk1"/>
                </a:solidFill>
                <a:latin typeface="Arial Narrow" panose="020B0606020202030204" pitchFamily="34" charset="0"/>
                <a:ea typeface="+mn-ea"/>
                <a:cs typeface="+mn-cs"/>
              </a:rPr>
              <a:t>5. METODOLOGÍA PARA LA FISCALIZACIÓN, PERSONAL AUDITOR E INTERCAMBIO DE EXPERIENCIAS </a:t>
            </a:r>
          </a:p>
        </p:txBody>
      </p:sp>
      <p:sp>
        <p:nvSpPr>
          <p:cNvPr id="26" name="Text Box 15">
            <a:extLst>
              <a:ext uri="{FF2B5EF4-FFF2-40B4-BE49-F238E27FC236}">
                <a16:creationId xmlns:a16="http://schemas.microsoft.com/office/drawing/2014/main" id="{5F6CB9D0-44F7-4F95-AA8A-B4FBC01D07CA}"/>
              </a:ext>
            </a:extLst>
          </p:cNvPr>
          <p:cNvSpPr txBox="1">
            <a:spLocks noChangeArrowheads="1"/>
          </p:cNvSpPr>
          <p:nvPr/>
        </p:nvSpPr>
        <p:spPr bwMode="auto">
          <a:xfrm>
            <a:off x="4572000" y="5411814"/>
            <a:ext cx="4176463"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x-none" sz="1300" b="1" i="0" u="none" strike="noStrike" kern="1200" baseline="0" dirty="0">
                <a:solidFill>
                  <a:schemeClr val="dk1"/>
                </a:solidFill>
                <a:latin typeface="Arial Narrow" panose="020B0606020202030204" pitchFamily="34" charset="0"/>
                <a:ea typeface="+mn-ea"/>
                <a:cs typeface="+mn-cs"/>
              </a:rPr>
              <a:t>6.1 Informes a las Autoridades Correspondientes y al Público en General. </a:t>
            </a:r>
          </a:p>
          <a:p>
            <a:r>
              <a:rPr lang="x-none" sz="1300" b="1" i="0" u="none" strike="noStrike" kern="1200" baseline="0" dirty="0">
                <a:solidFill>
                  <a:schemeClr val="dk1"/>
                </a:solidFill>
                <a:latin typeface="Arial Narrow" panose="020B0606020202030204" pitchFamily="34" charset="0"/>
                <a:ea typeface="+mn-ea"/>
                <a:cs typeface="+mn-cs"/>
              </a:rPr>
              <a:t>6.2 Metodología para la Rendición de Informes. </a:t>
            </a:r>
          </a:p>
        </p:txBody>
      </p:sp>
      <p:sp>
        <p:nvSpPr>
          <p:cNvPr id="27" name="Text Box 15">
            <a:extLst>
              <a:ext uri="{FF2B5EF4-FFF2-40B4-BE49-F238E27FC236}">
                <a16:creationId xmlns:a16="http://schemas.microsoft.com/office/drawing/2014/main" id="{85E37C84-F912-4233-B6DB-672BFCCDD788}"/>
              </a:ext>
            </a:extLst>
          </p:cNvPr>
          <p:cNvSpPr txBox="1">
            <a:spLocks noChangeArrowheads="1"/>
          </p:cNvSpPr>
          <p:nvPr/>
        </p:nvSpPr>
        <p:spPr bwMode="auto">
          <a:xfrm>
            <a:off x="2129442" y="5582061"/>
            <a:ext cx="20488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x-none" sz="1400" b="1" i="0" u="none" strike="noStrike" kern="1200" baseline="0" dirty="0">
                <a:solidFill>
                  <a:schemeClr val="dk1"/>
                </a:solidFill>
                <a:latin typeface="Arial Narrow" panose="020B0606020202030204" pitchFamily="34" charset="0"/>
                <a:ea typeface="+mn-ea"/>
                <a:cs typeface="+mn-cs"/>
              </a:rPr>
              <a:t>6. RENDICIÓN DE CUENTAS </a:t>
            </a:r>
          </a:p>
        </p:txBody>
      </p:sp>
      <p:sp>
        <p:nvSpPr>
          <p:cNvPr id="28" name="Text Box 15">
            <a:extLst>
              <a:ext uri="{FF2B5EF4-FFF2-40B4-BE49-F238E27FC236}">
                <a16:creationId xmlns:a16="http://schemas.microsoft.com/office/drawing/2014/main" id="{78B67900-C43A-468E-9ABF-F699C68F85CB}"/>
              </a:ext>
            </a:extLst>
          </p:cNvPr>
          <p:cNvSpPr txBox="1">
            <a:spLocks noChangeArrowheads="1"/>
          </p:cNvSpPr>
          <p:nvPr/>
        </p:nvSpPr>
        <p:spPr bwMode="auto">
          <a:xfrm>
            <a:off x="2150536" y="6134681"/>
            <a:ext cx="2121277"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x-none" sz="1100" b="1" i="0" u="none" strike="noStrike" kern="1200" baseline="0" dirty="0">
                <a:solidFill>
                  <a:schemeClr val="dk1"/>
                </a:solidFill>
                <a:latin typeface="Arial Narrow" panose="020B0606020202030204" pitchFamily="34" charset="0"/>
                <a:ea typeface="+mn-ea"/>
                <a:cs typeface="+mn-cs"/>
              </a:rPr>
              <a:t>7. FACULTADES Y ALCANCES DE LOS ORGANISMOS FISCALIZADORES </a:t>
            </a:r>
          </a:p>
        </p:txBody>
      </p:sp>
      <p:sp>
        <p:nvSpPr>
          <p:cNvPr id="29" name="Text Box 15">
            <a:extLst>
              <a:ext uri="{FF2B5EF4-FFF2-40B4-BE49-F238E27FC236}">
                <a16:creationId xmlns:a16="http://schemas.microsoft.com/office/drawing/2014/main" id="{B5D9261D-1845-4C6A-9E97-274B89F0CF47}"/>
              </a:ext>
            </a:extLst>
          </p:cNvPr>
          <p:cNvSpPr txBox="1">
            <a:spLocks noChangeArrowheads="1"/>
          </p:cNvSpPr>
          <p:nvPr/>
        </p:nvSpPr>
        <p:spPr bwMode="auto">
          <a:xfrm>
            <a:off x="4599842" y="6194853"/>
            <a:ext cx="359327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x-none" sz="1300" b="1" i="0" u="none" strike="noStrike" kern="1200" baseline="0" dirty="0">
                <a:solidFill>
                  <a:schemeClr val="dk1"/>
                </a:solidFill>
                <a:latin typeface="Arial Narrow" panose="020B0606020202030204" pitchFamily="34" charset="0"/>
                <a:ea typeface="+mn-ea"/>
                <a:cs typeface="+mn-cs"/>
              </a:rPr>
              <a:t>7.1 Base Jurídica de las Facultades de Fiscalización; Fiscalización de la Gestión Pública. </a:t>
            </a:r>
          </a:p>
        </p:txBody>
      </p:sp>
      <p:sp>
        <p:nvSpPr>
          <p:cNvPr id="30" name="AutoShape 11">
            <a:extLst>
              <a:ext uri="{FF2B5EF4-FFF2-40B4-BE49-F238E27FC236}">
                <a16:creationId xmlns:a16="http://schemas.microsoft.com/office/drawing/2014/main" id="{48668856-8398-446C-A124-5A5AAE036815}"/>
              </a:ext>
            </a:extLst>
          </p:cNvPr>
          <p:cNvSpPr>
            <a:spLocks/>
          </p:cNvSpPr>
          <p:nvPr/>
        </p:nvSpPr>
        <p:spPr bwMode="auto">
          <a:xfrm>
            <a:off x="4177647" y="4629849"/>
            <a:ext cx="178061" cy="586451"/>
          </a:xfrm>
          <a:prstGeom prst="leftBrace">
            <a:avLst>
              <a:gd name="adj1" fmla="val 57968"/>
              <a:gd name="adj2" fmla="val 50000"/>
            </a:avLst>
          </a:prstGeom>
          <a:noFill/>
          <a:ln w="38100">
            <a:solidFill>
              <a:srgbClr val="66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a:solidFill>
                <a:schemeClr val="accent6">
                  <a:lumMod val="50000"/>
                </a:schemeClr>
              </a:solidFill>
            </a:endParaRPr>
          </a:p>
        </p:txBody>
      </p:sp>
      <p:sp>
        <p:nvSpPr>
          <p:cNvPr id="31" name="AutoShape 11">
            <a:extLst>
              <a:ext uri="{FF2B5EF4-FFF2-40B4-BE49-F238E27FC236}">
                <a16:creationId xmlns:a16="http://schemas.microsoft.com/office/drawing/2014/main" id="{5EAA635D-B73E-4EE9-BDEC-D8A450EB22C8}"/>
              </a:ext>
            </a:extLst>
          </p:cNvPr>
          <p:cNvSpPr>
            <a:spLocks/>
          </p:cNvSpPr>
          <p:nvPr/>
        </p:nvSpPr>
        <p:spPr bwMode="auto">
          <a:xfrm>
            <a:off x="4228657" y="5441755"/>
            <a:ext cx="178061" cy="586451"/>
          </a:xfrm>
          <a:prstGeom prst="leftBrace">
            <a:avLst>
              <a:gd name="adj1" fmla="val 57968"/>
              <a:gd name="adj2" fmla="val 50000"/>
            </a:avLst>
          </a:prstGeom>
          <a:noFill/>
          <a:ln w="38100">
            <a:solidFill>
              <a:srgbClr val="66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a:solidFill>
                <a:schemeClr val="accent6">
                  <a:lumMod val="50000"/>
                </a:schemeClr>
              </a:solidFill>
            </a:endParaRPr>
          </a:p>
        </p:txBody>
      </p:sp>
      <p:sp>
        <p:nvSpPr>
          <p:cNvPr id="32" name="AutoShape 11">
            <a:extLst>
              <a:ext uri="{FF2B5EF4-FFF2-40B4-BE49-F238E27FC236}">
                <a16:creationId xmlns:a16="http://schemas.microsoft.com/office/drawing/2014/main" id="{CDC9A878-3DFB-44FC-91A8-832ADD8F8083}"/>
              </a:ext>
            </a:extLst>
          </p:cNvPr>
          <p:cNvSpPr>
            <a:spLocks/>
          </p:cNvSpPr>
          <p:nvPr/>
        </p:nvSpPr>
        <p:spPr bwMode="auto">
          <a:xfrm>
            <a:off x="4228657" y="6174224"/>
            <a:ext cx="178061" cy="586451"/>
          </a:xfrm>
          <a:prstGeom prst="leftBrace">
            <a:avLst>
              <a:gd name="adj1" fmla="val 57968"/>
              <a:gd name="adj2" fmla="val 50000"/>
            </a:avLst>
          </a:prstGeom>
          <a:noFill/>
          <a:ln w="38100">
            <a:solidFill>
              <a:srgbClr val="66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a:solidFill>
                <a:schemeClr val="accent6">
                  <a:lumMod val="50000"/>
                </a:schemeClr>
              </a:solidFill>
            </a:endParaRPr>
          </a:p>
        </p:txBody>
      </p:sp>
    </p:spTree>
    <p:extLst>
      <p:ext uri="{BB962C8B-B14F-4D97-AF65-F5344CB8AC3E}">
        <p14:creationId xmlns:p14="http://schemas.microsoft.com/office/powerpoint/2010/main" val="144807968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48</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800068859"/>
              </p:ext>
            </p:extLst>
          </p:nvPr>
        </p:nvGraphicFramePr>
        <p:xfrm>
          <a:off x="545386" y="1662077"/>
          <a:ext cx="7912814" cy="5034280"/>
        </p:xfrm>
        <a:graphic>
          <a:graphicData uri="http://schemas.openxmlformats.org/drawingml/2006/table">
            <a:tbl>
              <a:tblPr firstRow="1" bandRow="1">
                <a:tableStyleId>{5C22544A-7EE6-4342-B048-85BDC9FD1C3A}</a:tableStyleId>
              </a:tblPr>
              <a:tblGrid>
                <a:gridCol w="2638431">
                  <a:extLst>
                    <a:ext uri="{9D8B030D-6E8A-4147-A177-3AD203B41FA5}">
                      <a16:colId xmlns:a16="http://schemas.microsoft.com/office/drawing/2014/main" val="20000"/>
                    </a:ext>
                  </a:extLst>
                </a:gridCol>
                <a:gridCol w="5274383">
                  <a:extLst>
                    <a:ext uri="{9D8B030D-6E8A-4147-A177-3AD203B41FA5}">
                      <a16:colId xmlns:a16="http://schemas.microsoft.com/office/drawing/2014/main" val="20001"/>
                    </a:ext>
                  </a:extLst>
                </a:gridCol>
              </a:tblGrid>
              <a:tr h="370840">
                <a:tc>
                  <a:txBody>
                    <a:bodyPr/>
                    <a:lstStyle/>
                    <a:p>
                      <a:pPr algn="ctr"/>
                      <a:r>
                        <a:rPr lang="x-none" sz="1400" dirty="0">
                          <a:latin typeface="Arial Narrow" panose="020B0606020202030204" pitchFamily="34" charset="0"/>
                        </a:rPr>
                        <a:t>Contenido</a:t>
                      </a:r>
                    </a:p>
                  </a:txBody>
                  <a:tcPr/>
                </a:tc>
                <a:tc>
                  <a:txBody>
                    <a:bodyPr/>
                    <a:lstStyle/>
                    <a:p>
                      <a:pPr algn="ctr"/>
                      <a:r>
                        <a:rPr lang="x-none" sz="1400" dirty="0">
                          <a:latin typeface="Arial Narrow" panose="020B0606020202030204" pitchFamily="34" charset="0"/>
                        </a:rPr>
                        <a:t>Concepto</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1400" b="1" i="0" u="none" strike="noStrike" kern="1200" baseline="0" dirty="0">
                          <a:solidFill>
                            <a:schemeClr val="dk1"/>
                          </a:solidFill>
                          <a:latin typeface="Arial Narrow" panose="020B0606020202030204" pitchFamily="34" charset="0"/>
                          <a:ea typeface="+mn-ea"/>
                          <a:cs typeface="+mn-cs"/>
                        </a:rPr>
                        <a:t>1. GENERALIDADES </a:t>
                      </a:r>
                    </a:p>
                    <a:p>
                      <a:r>
                        <a:rPr lang="x-none" sz="1400" b="1" i="0" u="none" strike="noStrike" kern="1200" baseline="0" dirty="0">
                          <a:solidFill>
                            <a:schemeClr val="dk1"/>
                          </a:solidFill>
                          <a:latin typeface="Arial Narrow" panose="020B0606020202030204" pitchFamily="34" charset="0"/>
                          <a:ea typeface="+mn-ea"/>
                          <a:cs typeface="+mn-cs"/>
                        </a:rPr>
                        <a:t>1.1 Finalidad de la labor fiscalizadora. </a:t>
                      </a:r>
                    </a:p>
                    <a:p>
                      <a:endParaRPr lang="x-none" sz="1400" b="1" i="0" u="none" strike="noStrike" kern="1200" baseline="0" dirty="0">
                        <a:solidFill>
                          <a:schemeClr val="dk1"/>
                        </a:solidFill>
                        <a:latin typeface="Arial Narrow" panose="020B0606020202030204" pitchFamily="34" charset="0"/>
                        <a:ea typeface="+mn-ea"/>
                        <a:cs typeface="+mn-cs"/>
                      </a:endParaRPr>
                    </a:p>
                    <a:p>
                      <a:r>
                        <a:rPr lang="x-none" sz="1400" b="1" i="0" u="none" strike="noStrike" kern="1200" baseline="0" dirty="0">
                          <a:solidFill>
                            <a:schemeClr val="dk1"/>
                          </a:solidFill>
                          <a:latin typeface="Arial Narrow" panose="020B0606020202030204" pitchFamily="34" charset="0"/>
                          <a:ea typeface="+mn-ea"/>
                          <a:cs typeface="+mn-cs"/>
                        </a:rPr>
                        <a:t>1.2 Fiscalización Previa y Posterior. </a:t>
                      </a:r>
                    </a:p>
                    <a:p>
                      <a:endParaRPr lang="x-none" sz="1400" b="1" i="0" u="none" strike="noStrike" kern="1200" baseline="0" dirty="0">
                        <a:solidFill>
                          <a:schemeClr val="dk1"/>
                        </a:solidFill>
                        <a:latin typeface="Arial Narrow" panose="020B0606020202030204" pitchFamily="34" charset="0"/>
                        <a:ea typeface="+mn-ea"/>
                        <a:cs typeface="+mn-cs"/>
                      </a:endParaRPr>
                    </a:p>
                    <a:p>
                      <a:r>
                        <a:rPr lang="x-none" sz="1400" b="1" i="0" u="none" strike="noStrike" kern="1200" baseline="0" dirty="0">
                          <a:solidFill>
                            <a:schemeClr val="dk1"/>
                          </a:solidFill>
                          <a:latin typeface="Arial Narrow" panose="020B0606020202030204" pitchFamily="34" charset="0"/>
                          <a:ea typeface="+mn-ea"/>
                          <a:cs typeface="+mn-cs"/>
                        </a:rPr>
                        <a:t>1.3 Auditoría Interna y Fiscalización Externa. </a:t>
                      </a:r>
                    </a:p>
                    <a:p>
                      <a:r>
                        <a:rPr lang="x-none" sz="1400" b="1" i="0" u="none" strike="noStrike" kern="1200" baseline="0" dirty="0">
                          <a:solidFill>
                            <a:schemeClr val="dk1"/>
                          </a:solidFill>
                          <a:latin typeface="Arial Narrow" panose="020B0606020202030204" pitchFamily="34" charset="0"/>
                          <a:ea typeface="+mn-ea"/>
                          <a:cs typeface="+mn-cs"/>
                        </a:rPr>
                        <a:t>1.4 Tipos de Auditoría. </a:t>
                      </a:r>
                    </a:p>
                    <a:p>
                      <a:endParaRPr lang="x-none" sz="1400" dirty="0">
                        <a:latin typeface="Arial Narrow" panose="020B0606020202030204" pitchFamily="34" charset="0"/>
                      </a:endParaRPr>
                    </a:p>
                  </a:txBody>
                  <a:tcPr/>
                </a:tc>
                <a:tc>
                  <a:txBody>
                    <a:bodyPr/>
                    <a:lstStyle/>
                    <a:p>
                      <a:pPr algn="just"/>
                      <a:r>
                        <a:rPr lang="x-none" sz="1400" b="0" i="0" u="none" strike="noStrike" kern="1200" baseline="0" dirty="0">
                          <a:solidFill>
                            <a:schemeClr val="dk1"/>
                          </a:solidFill>
                          <a:latin typeface="Arial Narrow" panose="020B0606020202030204" pitchFamily="34" charset="0"/>
                          <a:ea typeface="+mn-ea"/>
                          <a:cs typeface="+mn-cs"/>
                        </a:rPr>
                        <a:t>- </a:t>
                      </a:r>
                      <a:r>
                        <a:rPr lang="x-none" sz="1400" b="0" i="0" u="sng" strike="noStrike" kern="1200" baseline="0" dirty="0">
                          <a:solidFill>
                            <a:schemeClr val="dk1"/>
                          </a:solidFill>
                          <a:latin typeface="Arial Narrow" panose="020B0606020202030204" pitchFamily="34" charset="0"/>
                          <a:ea typeface="+mn-ea"/>
                          <a:cs typeface="+mn-cs"/>
                        </a:rPr>
                        <a:t>Señalar, oportunamente, las desviaciones normativas y las violaciones de los principios que rigen la gestión gubernamental</a:t>
                      </a:r>
                      <a:r>
                        <a:rPr lang="x-none" sz="1400" b="0" i="0" u="none" strike="noStrike" kern="1200" baseline="0" dirty="0">
                          <a:solidFill>
                            <a:schemeClr val="dk1"/>
                          </a:solidFill>
                          <a:latin typeface="Arial Narrow" panose="020B0606020202030204" pitchFamily="34" charset="0"/>
                          <a:ea typeface="+mn-ea"/>
                          <a:cs typeface="+mn-cs"/>
                        </a:rPr>
                        <a:t>, de tal modo que puedan adoptarse las medidas preventivas y correctivas procedentes, y determinar o promover las responsabilidades y sanciones que, en su caso, correspondan. </a:t>
                      </a:r>
                    </a:p>
                    <a:p>
                      <a:pPr algn="just"/>
                      <a:r>
                        <a:rPr lang="x-none" sz="1400" b="0" i="0" u="none" strike="noStrike" kern="1200" baseline="0" dirty="0">
                          <a:solidFill>
                            <a:schemeClr val="dk1"/>
                          </a:solidFill>
                          <a:latin typeface="Arial Narrow" panose="020B0606020202030204" pitchFamily="34" charset="0"/>
                          <a:ea typeface="+mn-ea"/>
                          <a:cs typeface="+mn-cs"/>
                        </a:rPr>
                        <a:t>- Cuando la labor fiscalizadora se lleva a cabo </a:t>
                      </a:r>
                      <a:r>
                        <a:rPr lang="x-none" sz="1400" b="0" i="0" u="sng" strike="noStrike" kern="1200" baseline="0" dirty="0">
                          <a:solidFill>
                            <a:schemeClr val="dk1"/>
                          </a:solidFill>
                          <a:latin typeface="Arial Narrow" panose="020B0606020202030204" pitchFamily="34" charset="0"/>
                          <a:ea typeface="+mn-ea"/>
                          <a:cs typeface="+mn-cs"/>
                        </a:rPr>
                        <a:t>antes y durante la realización de las operaciones</a:t>
                      </a:r>
                      <a:r>
                        <a:rPr lang="x-none" sz="1400" b="0" i="0" u="none" strike="noStrike" kern="1200" baseline="0" dirty="0">
                          <a:solidFill>
                            <a:schemeClr val="dk1"/>
                          </a:solidFill>
                          <a:latin typeface="Arial Narrow" panose="020B0606020202030204" pitchFamily="34" charset="0"/>
                          <a:ea typeface="+mn-ea"/>
                          <a:cs typeface="+mn-cs"/>
                        </a:rPr>
                        <a:t> financieras o administrativas, y cuando se efectúa después de su realización. </a:t>
                      </a:r>
                    </a:p>
                    <a:p>
                      <a:pPr marL="0" algn="just" defTabSz="914400" rtl="0" eaLnBrk="1" latinLnBrk="0" hangingPunct="1"/>
                      <a:endParaRPr lang="x-none" sz="1400" b="0" i="0" u="none" strike="noStrike" kern="1200" baseline="0" dirty="0">
                        <a:solidFill>
                          <a:schemeClr val="dk1"/>
                        </a:solidFill>
                        <a:latin typeface="Arial Narrow" panose="020B0606020202030204" pitchFamily="34" charset="0"/>
                        <a:ea typeface="+mn-ea"/>
                        <a:cs typeface="+mn-cs"/>
                      </a:endParaRPr>
                    </a:p>
                    <a:p>
                      <a:pPr marL="0" algn="just" defTabSz="914400" rtl="0" eaLnBrk="1" latinLnBrk="0" hangingPunct="1"/>
                      <a:r>
                        <a:rPr lang="x-none" sz="1400" b="0" i="0" u="none" strike="noStrike" kern="1200" baseline="0" dirty="0">
                          <a:solidFill>
                            <a:schemeClr val="dk1"/>
                          </a:solidFill>
                          <a:latin typeface="Arial Narrow" panose="020B0606020202030204" pitchFamily="34" charset="0"/>
                          <a:ea typeface="+mn-ea"/>
                          <a:cs typeface="+mn-cs"/>
                        </a:rPr>
                        <a:t>- La labor de los organismos fiscalizadores puede clasificarse, según el mandato que les corresponda, en tres vertientes principales: </a:t>
                      </a:r>
                      <a:r>
                        <a:rPr lang="x-none" sz="1400" b="0" i="0" u="sng" strike="noStrike" kern="1200" baseline="0" dirty="0">
                          <a:solidFill>
                            <a:schemeClr val="dk1"/>
                          </a:solidFill>
                          <a:latin typeface="Arial Narrow" panose="020B0606020202030204" pitchFamily="34" charset="0"/>
                          <a:ea typeface="+mn-ea"/>
                          <a:cs typeface="+mn-cs"/>
                        </a:rPr>
                        <a:t>auditorías financieras, de cumplimiento y de desempeño</a:t>
                      </a:r>
                      <a:r>
                        <a:rPr lang="x-none" sz="1400" b="0" i="0" u="none" strike="noStrike" kern="1200" baseline="0" dirty="0">
                          <a:solidFill>
                            <a:schemeClr val="dk1"/>
                          </a:solidFill>
                          <a:latin typeface="Arial Narrow" panose="020B0606020202030204" pitchFamily="34" charset="0"/>
                          <a:ea typeface="+mn-ea"/>
                          <a:cs typeface="+mn-cs"/>
                        </a:rPr>
                        <a:t>. </a:t>
                      </a:r>
                    </a:p>
                  </a:txBody>
                  <a:tcPr/>
                </a:tc>
                <a:extLst>
                  <a:ext uri="{0D108BD9-81ED-4DB2-BD59-A6C34878D82A}">
                    <a16:rowId xmlns:a16="http://schemas.microsoft.com/office/drawing/2014/main" val="10001"/>
                  </a:ext>
                </a:extLst>
              </a:tr>
              <a:tr h="370840">
                <a:tc>
                  <a:txBody>
                    <a:bodyPr/>
                    <a:lstStyle/>
                    <a:p>
                      <a:r>
                        <a:rPr lang="x-none" sz="1400" b="1" i="0" u="none" strike="noStrike" kern="1200" baseline="0" dirty="0">
                          <a:solidFill>
                            <a:schemeClr val="dk1"/>
                          </a:solidFill>
                          <a:latin typeface="Arial Narrow" panose="020B0606020202030204" pitchFamily="34" charset="0"/>
                          <a:ea typeface="+mn-ea"/>
                          <a:cs typeface="+mn-cs"/>
                        </a:rPr>
                        <a:t>2. AUTONOMÍA </a:t>
                      </a:r>
                    </a:p>
                    <a:p>
                      <a:r>
                        <a:rPr lang="x-none" sz="1400" b="1" i="0" u="none" strike="noStrike" kern="1200" baseline="0" dirty="0">
                          <a:solidFill>
                            <a:schemeClr val="dk1"/>
                          </a:solidFill>
                          <a:latin typeface="Arial Narrow" panose="020B0606020202030204" pitchFamily="34" charset="0"/>
                          <a:ea typeface="+mn-ea"/>
                          <a:cs typeface="+mn-cs"/>
                        </a:rPr>
                        <a:t>2.1 Autonomía de los Organismos Fiscalizadores. </a:t>
                      </a:r>
                    </a:p>
                    <a:p>
                      <a:r>
                        <a:rPr lang="x-none" sz="1400" b="1" i="0" u="none" strike="noStrike" kern="1200" baseline="0" dirty="0">
                          <a:solidFill>
                            <a:schemeClr val="dk1"/>
                          </a:solidFill>
                          <a:latin typeface="Arial Narrow" panose="020B0606020202030204" pitchFamily="34" charset="0"/>
                          <a:ea typeface="+mn-ea"/>
                          <a:cs typeface="+mn-cs"/>
                        </a:rPr>
                        <a:t>2.2 Independencia de los titulares de los Organismos Fiscalizadores. </a:t>
                      </a:r>
                    </a:p>
                    <a:p>
                      <a:r>
                        <a:rPr lang="x-none" sz="1400" b="1" i="0" u="none" strike="noStrike" kern="1200" baseline="0" dirty="0">
                          <a:solidFill>
                            <a:schemeClr val="dk1"/>
                          </a:solidFill>
                          <a:latin typeface="Arial Narrow" panose="020B0606020202030204" pitchFamily="34" charset="0"/>
                          <a:ea typeface="+mn-ea"/>
                          <a:cs typeface="+mn-cs"/>
                        </a:rPr>
                        <a:t>2.3 Independencia financiera de los organismos fiscalizadores. </a:t>
                      </a:r>
                    </a:p>
                    <a:p>
                      <a:endParaRPr lang="x-none" sz="1400" dirty="0">
                        <a:latin typeface="Arial Narrow" panose="020B0606020202030204" pitchFamily="34" charset="0"/>
                      </a:endParaRPr>
                    </a:p>
                  </a:txBody>
                  <a:tcPr/>
                </a:tc>
                <a:tc>
                  <a:txBody>
                    <a:bodyPr/>
                    <a:lstStyle/>
                    <a:p>
                      <a:pPr algn="just"/>
                      <a:r>
                        <a:rPr lang="x-none" sz="1400" b="0" i="0" u="none" strike="noStrike" kern="1200" baseline="0" dirty="0">
                          <a:solidFill>
                            <a:schemeClr val="dk1"/>
                          </a:solidFill>
                          <a:latin typeface="Arial Narrow" panose="020B0606020202030204" pitchFamily="34" charset="0"/>
                          <a:ea typeface="+mn-ea"/>
                          <a:cs typeface="+mn-cs"/>
                        </a:rPr>
                        <a:t>- Los organismos fiscalizadores sólo pueden cumplir objetiva y eficazmente con sus atribuciones si son independientes del ente fiscalizado, y están protegidos contra influencias externas; deben gozar de autonomía técnica y de gestión para cumplir cabalmente sus mandatos.</a:t>
                      </a:r>
                    </a:p>
                    <a:p>
                      <a:pPr algn="just"/>
                      <a:r>
                        <a:rPr lang="x-none" sz="1400" b="0" i="0" u="none" strike="noStrike" kern="1200" baseline="0" dirty="0">
                          <a:solidFill>
                            <a:schemeClr val="dk1"/>
                          </a:solidFill>
                          <a:latin typeface="Arial Narrow" panose="020B0606020202030204" pitchFamily="34" charset="0"/>
                          <a:ea typeface="+mn-ea"/>
                          <a:cs typeface="+mn-cs"/>
                        </a:rPr>
                        <a:t>- La independencia de los titulares debe estar garantizada desde la Constitución o por la legislación aplicable, misma que debe determinar, en cada ámbito de competencia, las autoridades facultadas para su designación y remoción así como las causales que se deben cumplir para estos efectos. </a:t>
                      </a:r>
                    </a:p>
                    <a:p>
                      <a:pPr algn="just"/>
                      <a:r>
                        <a:rPr lang="x-none" sz="1400" b="0" i="0" u="none" strike="noStrike" kern="1200" baseline="0" dirty="0">
                          <a:solidFill>
                            <a:schemeClr val="dk1"/>
                          </a:solidFill>
                          <a:latin typeface="Arial Narrow" panose="020B0606020202030204" pitchFamily="34" charset="0"/>
                          <a:ea typeface="+mn-ea"/>
                          <a:cs typeface="+mn-cs"/>
                        </a:rPr>
                        <a:t>- Los recursos financieros que les sean asignados deben ser administrados bajo su propia responsabilidad. </a:t>
                      </a:r>
                    </a:p>
                  </a:txBody>
                  <a:tcPr/>
                </a:tc>
                <a:extLst>
                  <a:ext uri="{0D108BD9-81ED-4DB2-BD59-A6C34878D82A}">
                    <a16:rowId xmlns:a16="http://schemas.microsoft.com/office/drawing/2014/main" val="10002"/>
                  </a:ext>
                </a:extLst>
              </a:tr>
            </a:tbl>
          </a:graphicData>
        </a:graphic>
      </p:graphicFrame>
      <p:sp>
        <p:nvSpPr>
          <p:cNvPr id="5" name="Rectangle 1026"/>
          <p:cNvSpPr>
            <a:spLocks noChangeArrowheads="1"/>
          </p:cNvSpPr>
          <p:nvPr/>
        </p:nvSpPr>
        <p:spPr bwMode="auto">
          <a:xfrm>
            <a:off x="827584" y="1268760"/>
            <a:ext cx="7776864"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x-none" sz="1600" b="1" dirty="0">
                <a:solidFill>
                  <a:schemeClr val="accent6">
                    <a:lumMod val="50000"/>
                  </a:schemeClr>
                </a:solidFill>
              </a:rPr>
              <a:t>NPASNF 1: </a:t>
            </a:r>
            <a:r>
              <a:rPr lang="x-none" sz="1600" b="1" dirty="0">
                <a:solidFill>
                  <a:schemeClr val="dk1"/>
                </a:solidFill>
              </a:rPr>
              <a:t>LÍNEAS BÁSICAS DE FISCALIZACIÓN EN MÉXICO.</a:t>
            </a:r>
            <a:endParaRPr lang="x-none" sz="1600" dirty="0">
              <a:solidFill>
                <a:schemeClr val="accent6">
                  <a:lumMod val="50000"/>
                </a:schemeClr>
              </a:solidFill>
            </a:endParaRPr>
          </a:p>
        </p:txBody>
      </p:sp>
    </p:spTree>
    <p:extLst>
      <p:ext uri="{BB962C8B-B14F-4D97-AF65-F5344CB8AC3E}">
        <p14:creationId xmlns:p14="http://schemas.microsoft.com/office/powerpoint/2010/main" val="383784312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49</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nvGraphicFramePr>
        <p:xfrm>
          <a:off x="545386" y="1662077"/>
          <a:ext cx="7912814" cy="4820920"/>
        </p:xfrm>
        <a:graphic>
          <a:graphicData uri="http://schemas.openxmlformats.org/drawingml/2006/table">
            <a:tbl>
              <a:tblPr firstRow="1" bandRow="1">
                <a:tableStyleId>{5C22544A-7EE6-4342-B048-85BDC9FD1C3A}</a:tableStyleId>
              </a:tblPr>
              <a:tblGrid>
                <a:gridCol w="2638431">
                  <a:extLst>
                    <a:ext uri="{9D8B030D-6E8A-4147-A177-3AD203B41FA5}">
                      <a16:colId xmlns:a16="http://schemas.microsoft.com/office/drawing/2014/main" val="20000"/>
                    </a:ext>
                  </a:extLst>
                </a:gridCol>
                <a:gridCol w="5274383">
                  <a:extLst>
                    <a:ext uri="{9D8B030D-6E8A-4147-A177-3AD203B41FA5}">
                      <a16:colId xmlns:a16="http://schemas.microsoft.com/office/drawing/2014/main" val="20001"/>
                    </a:ext>
                  </a:extLst>
                </a:gridCol>
              </a:tblGrid>
              <a:tr h="370840">
                <a:tc>
                  <a:txBody>
                    <a:bodyPr/>
                    <a:lstStyle/>
                    <a:p>
                      <a:pPr algn="ctr"/>
                      <a:r>
                        <a:rPr lang="x-none" sz="1400" dirty="0">
                          <a:latin typeface="Arial Narrow" panose="020B0606020202030204" pitchFamily="34" charset="0"/>
                        </a:rPr>
                        <a:t>Contenido</a:t>
                      </a:r>
                    </a:p>
                  </a:txBody>
                  <a:tcPr/>
                </a:tc>
                <a:tc>
                  <a:txBody>
                    <a:bodyPr/>
                    <a:lstStyle/>
                    <a:p>
                      <a:pPr algn="ctr"/>
                      <a:r>
                        <a:rPr lang="x-none" sz="1400" dirty="0">
                          <a:latin typeface="Arial Narrow" panose="020B0606020202030204" pitchFamily="34" charset="0"/>
                        </a:rPr>
                        <a:t>Concepto</a:t>
                      </a:r>
                    </a:p>
                  </a:txBody>
                  <a:tcPr/>
                </a:tc>
                <a:extLst>
                  <a:ext uri="{0D108BD9-81ED-4DB2-BD59-A6C34878D82A}">
                    <a16:rowId xmlns:a16="http://schemas.microsoft.com/office/drawing/2014/main" val="10000"/>
                  </a:ext>
                </a:extLst>
              </a:tr>
              <a:tr h="370840">
                <a:tc>
                  <a:txBody>
                    <a:bodyPr/>
                    <a:lstStyle/>
                    <a:p>
                      <a:r>
                        <a:rPr lang="x-none" sz="1400" b="1" i="0" u="none" strike="noStrike" kern="1200" baseline="0" dirty="0">
                          <a:solidFill>
                            <a:schemeClr val="dk1"/>
                          </a:solidFill>
                          <a:latin typeface="Arial Narrow" panose="020B0606020202030204" pitchFamily="34" charset="0"/>
                          <a:ea typeface="+mn-ea"/>
                          <a:cs typeface="+mn-cs"/>
                        </a:rPr>
                        <a:t>3. RELACIONES INTERINSTITUCIONALES </a:t>
                      </a:r>
                    </a:p>
                    <a:p>
                      <a:r>
                        <a:rPr lang="x-none" sz="1400" b="1" i="0" u="none" strike="noStrike" kern="1200" baseline="0" dirty="0">
                          <a:solidFill>
                            <a:schemeClr val="dk1"/>
                          </a:solidFill>
                          <a:latin typeface="Arial Narrow" panose="020B0606020202030204" pitchFamily="34" charset="0"/>
                          <a:ea typeface="+mn-ea"/>
                          <a:cs typeface="+mn-cs"/>
                        </a:rPr>
                        <a:t>3.1 Concepto general de relaciones interinstitucionales. </a:t>
                      </a:r>
                    </a:p>
                    <a:p>
                      <a:endParaRPr lang="x-none" sz="1400" dirty="0">
                        <a:latin typeface="Arial Narrow" panose="020B0606020202030204" pitchFamily="34" charset="0"/>
                      </a:endParaRPr>
                    </a:p>
                  </a:txBody>
                  <a:tcPr/>
                </a:tc>
                <a:tc>
                  <a:txBody>
                    <a:bodyPr/>
                    <a:lstStyle/>
                    <a:p>
                      <a:pPr algn="just"/>
                      <a:r>
                        <a:rPr lang="x-none" sz="1400" b="1" i="0" u="none" strike="noStrike" kern="1200" baseline="0" dirty="0">
                          <a:solidFill>
                            <a:schemeClr val="dk1"/>
                          </a:solidFill>
                          <a:latin typeface="Arial Narrow" panose="020B0606020202030204" pitchFamily="34" charset="0"/>
                          <a:ea typeface="+mn-ea"/>
                          <a:cs typeface="+mn-cs"/>
                        </a:rPr>
                        <a:t>- Los organismos fiscalizadores, independientemente de su naturaleza – interna o externa –, en el ejercicio de sus atribuciones mantienen un conjunto de relaciones con los distintos Poderes y Entes Públicos. Este conjunto de relaciones debe delimitarse con precisión en el marco normativo correspondiente. </a:t>
                      </a:r>
                    </a:p>
                    <a:p>
                      <a:pPr algn="just"/>
                      <a:endParaRPr lang="x-none" sz="1400" b="1" i="0" u="none" strike="noStrike" kern="1200" baseline="0" dirty="0">
                        <a:solidFill>
                          <a:schemeClr val="dk1"/>
                        </a:solidFill>
                        <a:latin typeface="Arial Narrow" panose="020B0606020202030204" pitchFamily="34" charset="0"/>
                        <a:ea typeface="+mn-ea"/>
                        <a:cs typeface="+mn-cs"/>
                      </a:endParaRPr>
                    </a:p>
                  </a:txBody>
                  <a:tcPr/>
                </a:tc>
                <a:extLst>
                  <a:ext uri="{0D108BD9-81ED-4DB2-BD59-A6C34878D82A}">
                    <a16:rowId xmlns:a16="http://schemas.microsoft.com/office/drawing/2014/main" val="10001"/>
                  </a:ext>
                </a:extLst>
              </a:tr>
              <a:tr h="370840">
                <a:tc>
                  <a:txBody>
                    <a:bodyPr/>
                    <a:lstStyle/>
                    <a:p>
                      <a:r>
                        <a:rPr lang="x-none" sz="1400" b="1" i="0" u="none" strike="noStrike" kern="1200" baseline="0" dirty="0">
                          <a:solidFill>
                            <a:schemeClr val="dk1"/>
                          </a:solidFill>
                          <a:latin typeface="Arial Narrow" panose="020B0606020202030204" pitchFamily="34" charset="0"/>
                          <a:ea typeface="+mn-ea"/>
                          <a:cs typeface="+mn-cs"/>
                        </a:rPr>
                        <a:t>4. FACULTADES </a:t>
                      </a:r>
                    </a:p>
                    <a:p>
                      <a:r>
                        <a:rPr lang="x-none" sz="1400" b="1" i="0" u="none" strike="noStrike" kern="1200" baseline="0" dirty="0">
                          <a:solidFill>
                            <a:schemeClr val="dk1"/>
                          </a:solidFill>
                          <a:latin typeface="Arial Narrow" panose="020B0606020202030204" pitchFamily="34" charset="0"/>
                          <a:ea typeface="+mn-ea"/>
                          <a:cs typeface="+mn-cs"/>
                        </a:rPr>
                        <a:t>4.1 Facultad de Investigación, Supervisión y/o Revisión. </a:t>
                      </a:r>
                    </a:p>
                    <a:p>
                      <a:r>
                        <a:rPr lang="x-none" sz="1400" b="1" i="0" u="none" strike="noStrike" kern="1200" baseline="0" dirty="0">
                          <a:solidFill>
                            <a:schemeClr val="dk1"/>
                          </a:solidFill>
                          <a:latin typeface="Arial Narrow" panose="020B0606020202030204" pitchFamily="34" charset="0"/>
                          <a:ea typeface="+mn-ea"/>
                          <a:cs typeface="+mn-cs"/>
                        </a:rPr>
                        <a:t>4.2 Respuesta a las Observaciones y Recomendaciones del Organismo Fiscalizador. </a:t>
                      </a:r>
                    </a:p>
                    <a:p>
                      <a:r>
                        <a:rPr lang="x-none" sz="1400" b="1" i="0" u="none" strike="noStrike" kern="1200" baseline="0" dirty="0">
                          <a:solidFill>
                            <a:schemeClr val="dk1"/>
                          </a:solidFill>
                          <a:latin typeface="Arial Narrow" panose="020B0606020202030204" pitchFamily="34" charset="0"/>
                          <a:ea typeface="+mn-ea"/>
                          <a:cs typeface="+mn-cs"/>
                        </a:rPr>
                        <a:t>4.3 Servicios Periciales y de Asesoría. </a:t>
                      </a:r>
                    </a:p>
                    <a:p>
                      <a:endParaRPr lang="x-none" sz="1400" dirty="0">
                        <a:latin typeface="Arial Narrow" panose="020B0606020202030204" pitchFamily="34" charset="0"/>
                      </a:endParaRPr>
                    </a:p>
                  </a:txBody>
                  <a:tcPr/>
                </a:tc>
                <a:tc>
                  <a:txBody>
                    <a:bodyPr/>
                    <a:lstStyle/>
                    <a:p>
                      <a:r>
                        <a:rPr lang="x-none" sz="1400" b="1" i="0" u="none" strike="noStrike" kern="1200" baseline="0" dirty="0">
                          <a:solidFill>
                            <a:schemeClr val="dk1"/>
                          </a:solidFill>
                          <a:latin typeface="Arial Narrow" panose="020B0606020202030204" pitchFamily="34" charset="0"/>
                          <a:ea typeface="+mn-ea"/>
                          <a:cs typeface="+mn-cs"/>
                        </a:rPr>
                        <a:t>- Los organismos fiscalizadores deben tener acceso a todos los registros y documentos relacionados con la gestión gubernamental de los entes públicos, así como el derecho de requerir a los mismos toda la información que consideren necesaria para llevar a cabo sus labores de fiscalización. </a:t>
                      </a:r>
                    </a:p>
                    <a:p>
                      <a:r>
                        <a:rPr lang="x-none" sz="1400" b="1" i="0" u="none" strike="noStrike" kern="1200" baseline="0" dirty="0">
                          <a:solidFill>
                            <a:schemeClr val="dk1"/>
                          </a:solidFill>
                          <a:latin typeface="Arial Narrow" panose="020B0606020202030204" pitchFamily="34" charset="0"/>
                          <a:ea typeface="+mn-ea"/>
                          <a:cs typeface="+mn-cs"/>
                        </a:rPr>
                        <a:t>- Los entes fiscalizados deben responder, dentro de los plazos legalmente establecidos, a las observaciones y recomendaciones resultantes de las auditorías además, deben informar sobre las medidas adoptadas para atender las observaciones y recomendaciones reportadas. </a:t>
                      </a:r>
                    </a:p>
                    <a:p>
                      <a:r>
                        <a:rPr lang="x-none" sz="1400" b="1" i="0" u="none" strike="noStrike" kern="1200" baseline="0" dirty="0">
                          <a:solidFill>
                            <a:schemeClr val="dk1"/>
                          </a:solidFill>
                          <a:latin typeface="Arial Narrow" panose="020B0606020202030204" pitchFamily="34" charset="0"/>
                          <a:ea typeface="+mn-ea"/>
                          <a:cs typeface="+mn-cs"/>
                        </a:rPr>
                        <a:t>- Los organismos fiscalizadores pueden, cuando así se les requiera, en el marco de sus atribuciones, y sin interferir en la eficacia de sus labores de fiscalización, brindar al Poder Legislativo y a la Administración Pública, sus conocimientos técnicos en forma de opiniones. </a:t>
                      </a:r>
                    </a:p>
                  </a:txBody>
                  <a:tcPr/>
                </a:tc>
                <a:extLst>
                  <a:ext uri="{0D108BD9-81ED-4DB2-BD59-A6C34878D82A}">
                    <a16:rowId xmlns:a16="http://schemas.microsoft.com/office/drawing/2014/main" val="10002"/>
                  </a:ext>
                </a:extLst>
              </a:tr>
            </a:tbl>
          </a:graphicData>
        </a:graphic>
      </p:graphicFrame>
      <p:sp>
        <p:nvSpPr>
          <p:cNvPr id="5" name="Rectangle 1026"/>
          <p:cNvSpPr>
            <a:spLocks noChangeArrowheads="1"/>
          </p:cNvSpPr>
          <p:nvPr/>
        </p:nvSpPr>
        <p:spPr bwMode="auto">
          <a:xfrm>
            <a:off x="827584" y="1268760"/>
            <a:ext cx="7776864"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x-none" sz="1600" b="1" dirty="0">
                <a:solidFill>
                  <a:schemeClr val="accent6">
                    <a:lumMod val="50000"/>
                  </a:schemeClr>
                </a:solidFill>
              </a:rPr>
              <a:t>NPASNF 1: </a:t>
            </a:r>
            <a:r>
              <a:rPr lang="x-none" sz="1600" b="1" dirty="0">
                <a:solidFill>
                  <a:schemeClr val="dk1"/>
                </a:solidFill>
              </a:rPr>
              <a:t>LÍNEAS BÁSICAS DE FISCALIZACIÓN EN MÉXICO.</a:t>
            </a:r>
            <a:endParaRPr lang="x-none" sz="1600" dirty="0">
              <a:solidFill>
                <a:schemeClr val="accent6">
                  <a:lumMod val="50000"/>
                </a:schemeClr>
              </a:solidFill>
            </a:endParaRPr>
          </a:p>
        </p:txBody>
      </p:sp>
    </p:spTree>
    <p:extLst>
      <p:ext uri="{BB962C8B-B14F-4D97-AF65-F5344CB8AC3E}">
        <p14:creationId xmlns:p14="http://schemas.microsoft.com/office/powerpoint/2010/main" val="415758648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5</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endParaRPr lang="es-MX" sz="1800" dirty="0">
              <a:latin typeface="Arial" panose="020B0604020202020204" pitchFamily="34" charset="0"/>
              <a:cs typeface="Arial" panose="020B0604020202020204" pitchFamily="34" charset="0"/>
            </a:endParaRPr>
          </a:p>
        </p:txBody>
      </p:sp>
      <p:graphicFrame>
        <p:nvGraphicFramePr>
          <p:cNvPr id="5" name="Marcador de contenido 4"/>
          <p:cNvGraphicFramePr>
            <a:graphicFrameLocks/>
          </p:cNvGraphicFramePr>
          <p:nvPr>
            <p:extLst>
              <p:ext uri="{D42A27DB-BD31-4B8C-83A1-F6EECF244321}">
                <p14:modId xmlns:p14="http://schemas.microsoft.com/office/powerpoint/2010/main" val="368337605"/>
              </p:ext>
            </p:extLst>
          </p:nvPr>
        </p:nvGraphicFramePr>
        <p:xfrm>
          <a:off x="304800" y="1268760"/>
          <a:ext cx="8610600" cy="4979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1026"/>
          <p:cNvSpPr>
            <a:spLocks noChangeArrowheads="1"/>
          </p:cNvSpPr>
          <p:nvPr/>
        </p:nvSpPr>
        <p:spPr bwMode="auto">
          <a:xfrm>
            <a:off x="7431578" y="2276872"/>
            <a:ext cx="169168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s-ES" sz="1200" dirty="0">
                <a:solidFill>
                  <a:srgbClr val="FF0000"/>
                </a:solidFill>
              </a:rPr>
              <a:t>El </a:t>
            </a:r>
            <a:r>
              <a:rPr lang="es-ES" sz="1200" b="1" dirty="0">
                <a:solidFill>
                  <a:srgbClr val="FF0000"/>
                </a:solidFill>
              </a:rPr>
              <a:t>SNF</a:t>
            </a:r>
            <a:r>
              <a:rPr lang="es-ES" sz="1200" dirty="0">
                <a:solidFill>
                  <a:srgbClr val="FF0000"/>
                </a:solidFill>
              </a:rPr>
              <a:t> tiene por objeto establecer acciones y mecanismos de coordinación entre los integrantes del mismo, en el ámbito de sus respectivas competencias, promoverán el intercambio de información, ideas y experiencias encaminadas a avanzar en el desarrollo de la fiscalización de los recursos públicos. (</a:t>
            </a:r>
            <a:r>
              <a:rPr lang="es-ES" sz="1200" b="1" dirty="0">
                <a:solidFill>
                  <a:srgbClr val="FF0000"/>
                </a:solidFill>
              </a:rPr>
              <a:t>Art. 37)</a:t>
            </a:r>
          </a:p>
          <a:p>
            <a:pPr algn="just"/>
            <a:endParaRPr lang="x-none" sz="1100" dirty="0">
              <a:solidFill>
                <a:srgbClr val="FF0000"/>
              </a:solidFill>
            </a:endParaRPr>
          </a:p>
        </p:txBody>
      </p:sp>
    </p:spTree>
    <p:extLst>
      <p:ext uri="{BB962C8B-B14F-4D97-AF65-F5344CB8AC3E}">
        <p14:creationId xmlns:p14="http://schemas.microsoft.com/office/powerpoint/2010/main" val="246678405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50</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nvGraphicFramePr>
        <p:xfrm>
          <a:off x="545386" y="1662077"/>
          <a:ext cx="7912814" cy="4394200"/>
        </p:xfrm>
        <a:graphic>
          <a:graphicData uri="http://schemas.openxmlformats.org/drawingml/2006/table">
            <a:tbl>
              <a:tblPr firstRow="1" bandRow="1">
                <a:tableStyleId>{5C22544A-7EE6-4342-B048-85BDC9FD1C3A}</a:tableStyleId>
              </a:tblPr>
              <a:tblGrid>
                <a:gridCol w="2638431">
                  <a:extLst>
                    <a:ext uri="{9D8B030D-6E8A-4147-A177-3AD203B41FA5}">
                      <a16:colId xmlns:a16="http://schemas.microsoft.com/office/drawing/2014/main" val="20000"/>
                    </a:ext>
                  </a:extLst>
                </a:gridCol>
                <a:gridCol w="5274383">
                  <a:extLst>
                    <a:ext uri="{9D8B030D-6E8A-4147-A177-3AD203B41FA5}">
                      <a16:colId xmlns:a16="http://schemas.microsoft.com/office/drawing/2014/main" val="20001"/>
                    </a:ext>
                  </a:extLst>
                </a:gridCol>
              </a:tblGrid>
              <a:tr h="370840">
                <a:tc>
                  <a:txBody>
                    <a:bodyPr/>
                    <a:lstStyle/>
                    <a:p>
                      <a:pPr algn="ctr"/>
                      <a:r>
                        <a:rPr lang="x-none" sz="1400" dirty="0">
                          <a:latin typeface="Arial Narrow" panose="020B0606020202030204" pitchFamily="34" charset="0"/>
                        </a:rPr>
                        <a:t>Contenido</a:t>
                      </a:r>
                    </a:p>
                  </a:txBody>
                  <a:tcPr/>
                </a:tc>
                <a:tc>
                  <a:txBody>
                    <a:bodyPr/>
                    <a:lstStyle/>
                    <a:p>
                      <a:pPr algn="ctr"/>
                      <a:r>
                        <a:rPr lang="x-none" sz="1400" dirty="0">
                          <a:latin typeface="Arial Narrow" panose="020B0606020202030204" pitchFamily="34" charset="0"/>
                        </a:rPr>
                        <a:t>Concepto</a:t>
                      </a:r>
                    </a:p>
                  </a:txBody>
                  <a:tcPr/>
                </a:tc>
                <a:extLst>
                  <a:ext uri="{0D108BD9-81ED-4DB2-BD59-A6C34878D82A}">
                    <a16:rowId xmlns:a16="http://schemas.microsoft.com/office/drawing/2014/main" val="10000"/>
                  </a:ext>
                </a:extLst>
              </a:tr>
              <a:tr h="370840">
                <a:tc>
                  <a:txBody>
                    <a:bodyPr/>
                    <a:lstStyle/>
                    <a:p>
                      <a:r>
                        <a:rPr lang="x-none" sz="1400" b="1" i="0" u="none" strike="noStrike" kern="1200" baseline="0" dirty="0">
                          <a:solidFill>
                            <a:schemeClr val="dk1"/>
                          </a:solidFill>
                          <a:latin typeface="Arial Narrow" panose="020B0606020202030204" pitchFamily="34" charset="0"/>
                          <a:ea typeface="+mn-ea"/>
                          <a:cs typeface="+mn-cs"/>
                        </a:rPr>
                        <a:t>5. METODOLOGÍA PARA LA FISCALIZACIÓN, PERSONAL AUDITOR E INTERCAMBIO DE EXPERIENCIAS </a:t>
                      </a:r>
                    </a:p>
                    <a:p>
                      <a:r>
                        <a:rPr lang="x-none" sz="1400" b="1" i="0" u="none" strike="noStrike" kern="1200" baseline="0" dirty="0">
                          <a:solidFill>
                            <a:schemeClr val="dk1"/>
                          </a:solidFill>
                          <a:latin typeface="Arial Narrow" panose="020B0606020202030204" pitchFamily="34" charset="0"/>
                          <a:ea typeface="+mn-ea"/>
                          <a:cs typeface="+mn-cs"/>
                        </a:rPr>
                        <a:t>5.1 Metodología y Procedimientos para la Fiscalización. </a:t>
                      </a:r>
                    </a:p>
                    <a:p>
                      <a:r>
                        <a:rPr lang="x-none" sz="1400" b="1" i="0" u="none" strike="noStrike" kern="1200" baseline="0" dirty="0">
                          <a:solidFill>
                            <a:schemeClr val="dk1"/>
                          </a:solidFill>
                          <a:latin typeface="Arial Narrow" panose="020B0606020202030204" pitchFamily="34" charset="0"/>
                          <a:ea typeface="+mn-ea"/>
                          <a:cs typeface="+mn-cs"/>
                        </a:rPr>
                        <a:t>5.2 Personal Fiscalizador. </a:t>
                      </a:r>
                    </a:p>
                    <a:p>
                      <a:r>
                        <a:rPr lang="x-none" sz="1400" b="1" i="0" u="none" strike="noStrike" kern="1200" baseline="0" dirty="0">
                          <a:solidFill>
                            <a:schemeClr val="dk1"/>
                          </a:solidFill>
                          <a:latin typeface="Arial Narrow" panose="020B0606020202030204" pitchFamily="34" charset="0"/>
                          <a:ea typeface="+mn-ea"/>
                          <a:cs typeface="+mn-cs"/>
                        </a:rPr>
                        <a:t>5.3 Intercambio de Experiencias </a:t>
                      </a:r>
                    </a:p>
                    <a:p>
                      <a:endParaRPr lang="x-none" sz="1400" dirty="0">
                        <a:latin typeface="Arial Narrow" panose="020B0606020202030204" pitchFamily="34" charset="0"/>
                      </a:endParaRPr>
                    </a:p>
                  </a:txBody>
                  <a:tcPr/>
                </a:tc>
                <a:tc>
                  <a:txBody>
                    <a:bodyPr/>
                    <a:lstStyle/>
                    <a:p>
                      <a:pPr algn="just"/>
                      <a:r>
                        <a:rPr lang="x-none" sz="1400" b="1" i="0" u="none" strike="noStrike" kern="1200" baseline="0" dirty="0">
                          <a:solidFill>
                            <a:schemeClr val="dk1"/>
                          </a:solidFill>
                          <a:latin typeface="Arial Narrow" panose="020B0606020202030204" pitchFamily="34" charset="0"/>
                          <a:ea typeface="+mn-ea"/>
                          <a:cs typeface="+mn-cs"/>
                        </a:rPr>
                        <a:t>Los organismos fiscalizadores deben realizar sus auditorías con base en un programa anual. </a:t>
                      </a:r>
                    </a:p>
                    <a:p>
                      <a:pPr algn="just"/>
                      <a:r>
                        <a:rPr lang="x-none" sz="1400" b="1" i="0" u="none" strike="noStrike" kern="1200" baseline="0" dirty="0">
                          <a:solidFill>
                            <a:schemeClr val="dk1"/>
                          </a:solidFill>
                          <a:latin typeface="Arial Narrow" panose="020B0606020202030204" pitchFamily="34" charset="0"/>
                          <a:ea typeface="+mn-ea"/>
                          <a:cs typeface="+mn-cs"/>
                        </a:rPr>
                        <a:t>La metodología empleada para realizar las auditorías deberá adaptarse continuamente a los progresos de la ciencia y técnica relacionados con la labor fiscalizadora </a:t>
                      </a:r>
                    </a:p>
                    <a:p>
                      <a:pPr algn="just"/>
                      <a:r>
                        <a:rPr lang="x-none" sz="1400" b="1" i="0" u="none" strike="noStrike" kern="1200" baseline="0" dirty="0">
                          <a:solidFill>
                            <a:schemeClr val="dk1"/>
                          </a:solidFill>
                          <a:latin typeface="Arial Narrow" panose="020B0606020202030204" pitchFamily="34" charset="0"/>
                          <a:ea typeface="+mn-ea"/>
                          <a:cs typeface="+mn-cs"/>
                        </a:rPr>
                        <a:t>Es conveniente que se elaboren manuales y procedimientos de auditoría. </a:t>
                      </a:r>
                    </a:p>
                    <a:p>
                      <a:pPr algn="just"/>
                      <a:r>
                        <a:rPr lang="x-none" sz="1400" b="1" i="0" u="none" strike="noStrike" kern="1200" baseline="0" dirty="0">
                          <a:solidFill>
                            <a:schemeClr val="dk1"/>
                          </a:solidFill>
                          <a:latin typeface="Arial Narrow" panose="020B0606020202030204" pitchFamily="34" charset="0"/>
                          <a:ea typeface="+mn-ea"/>
                          <a:cs typeface="+mn-cs"/>
                        </a:rPr>
                        <a:t>El personal fiscalizador debe poseer el perfil requerido para el adecuado cumplimiento de sus funciones, tanto en el aspecto de competencias técnicas como de la integridad profesional. </a:t>
                      </a:r>
                    </a:p>
                    <a:p>
                      <a:pPr algn="just"/>
                      <a:endParaRPr lang="x-none" sz="1400" b="1" i="0" u="none" strike="noStrike" kern="1200" baseline="0" dirty="0">
                        <a:solidFill>
                          <a:schemeClr val="dk1"/>
                        </a:solidFill>
                        <a:latin typeface="Arial Narrow" panose="020B0606020202030204" pitchFamily="34" charset="0"/>
                        <a:ea typeface="+mn-ea"/>
                        <a:cs typeface="+mn-cs"/>
                      </a:endParaRPr>
                    </a:p>
                  </a:txBody>
                  <a:tcPr/>
                </a:tc>
                <a:extLst>
                  <a:ext uri="{0D108BD9-81ED-4DB2-BD59-A6C34878D82A}">
                    <a16:rowId xmlns:a16="http://schemas.microsoft.com/office/drawing/2014/main" val="10001"/>
                  </a:ext>
                </a:extLst>
              </a:tr>
              <a:tr h="370840">
                <a:tc>
                  <a:txBody>
                    <a:bodyPr/>
                    <a:lstStyle/>
                    <a:p>
                      <a:r>
                        <a:rPr lang="x-none" sz="1400" b="1" i="0" u="none" strike="noStrike" kern="1200" baseline="0" dirty="0">
                          <a:solidFill>
                            <a:schemeClr val="dk1"/>
                          </a:solidFill>
                          <a:latin typeface="Arial Narrow" panose="020B0606020202030204" pitchFamily="34" charset="0"/>
                          <a:ea typeface="+mn-ea"/>
                          <a:cs typeface="+mn-cs"/>
                        </a:rPr>
                        <a:t>6. RENDICIÓN DE CUENTAS </a:t>
                      </a:r>
                    </a:p>
                    <a:p>
                      <a:r>
                        <a:rPr lang="x-none" sz="1400" b="1" i="0" u="none" strike="noStrike" kern="1200" baseline="0" dirty="0">
                          <a:solidFill>
                            <a:schemeClr val="dk1"/>
                          </a:solidFill>
                          <a:latin typeface="Arial Narrow" panose="020B0606020202030204" pitchFamily="34" charset="0"/>
                          <a:ea typeface="+mn-ea"/>
                          <a:cs typeface="+mn-cs"/>
                        </a:rPr>
                        <a:t>6.1 Informes a las Autoridades Correspondientes y al Público en General. </a:t>
                      </a:r>
                    </a:p>
                    <a:p>
                      <a:r>
                        <a:rPr lang="x-none" sz="1400" b="1" i="0" u="none" strike="noStrike" kern="1200" baseline="0" dirty="0">
                          <a:solidFill>
                            <a:schemeClr val="dk1"/>
                          </a:solidFill>
                          <a:latin typeface="Arial Narrow" panose="020B0606020202030204" pitchFamily="34" charset="0"/>
                          <a:ea typeface="+mn-ea"/>
                          <a:cs typeface="+mn-cs"/>
                        </a:rPr>
                        <a:t>6.2 Metodología para la Rendición de Informes. </a:t>
                      </a:r>
                    </a:p>
                    <a:p>
                      <a:endParaRPr lang="x-none" sz="1400" dirty="0">
                        <a:latin typeface="Arial Narrow" panose="020B0606020202030204" pitchFamily="34" charset="0"/>
                      </a:endParaRPr>
                    </a:p>
                  </a:txBody>
                  <a:tcPr/>
                </a:tc>
                <a:tc>
                  <a:txBody>
                    <a:bodyPr/>
                    <a:lstStyle/>
                    <a:p>
                      <a:pPr algn="just"/>
                      <a:r>
                        <a:rPr lang="x-none" sz="1400" b="1" i="0" u="none" strike="noStrike" kern="1200" baseline="0" dirty="0">
                          <a:solidFill>
                            <a:schemeClr val="dk1"/>
                          </a:solidFill>
                          <a:latin typeface="Arial Narrow" panose="020B0606020202030204" pitchFamily="34" charset="0"/>
                          <a:ea typeface="+mn-ea"/>
                          <a:cs typeface="+mn-cs"/>
                        </a:rPr>
                        <a:t>Los organismos fiscalizadores deben informar a la autoridad competente, sobre sus hallazgos, priorizando observaciones o hechos de particular importancia y trascendencia.</a:t>
                      </a:r>
                    </a:p>
                    <a:p>
                      <a:pPr algn="just"/>
                      <a:r>
                        <a:rPr lang="x-none" sz="1400" b="1" i="0" u="none" strike="noStrike" kern="1200" baseline="0" dirty="0">
                          <a:solidFill>
                            <a:schemeClr val="dk1"/>
                          </a:solidFill>
                          <a:latin typeface="Arial Narrow" panose="020B0606020202030204" pitchFamily="34" charset="0"/>
                          <a:ea typeface="+mn-ea"/>
                          <a:cs typeface="+mn-cs"/>
                        </a:rPr>
                        <a:t>Los informes deben presentar los hechos y su evaluación de manera objetiva, clara y acotada a los elementos esenciales. Su redacción debe ser precisa y comprensible. </a:t>
                      </a:r>
                    </a:p>
                  </a:txBody>
                  <a:tcPr/>
                </a:tc>
                <a:extLst>
                  <a:ext uri="{0D108BD9-81ED-4DB2-BD59-A6C34878D82A}">
                    <a16:rowId xmlns:a16="http://schemas.microsoft.com/office/drawing/2014/main" val="10002"/>
                  </a:ext>
                </a:extLst>
              </a:tr>
            </a:tbl>
          </a:graphicData>
        </a:graphic>
      </p:graphicFrame>
      <p:sp>
        <p:nvSpPr>
          <p:cNvPr id="5" name="Rectangle 1026"/>
          <p:cNvSpPr>
            <a:spLocks noChangeArrowheads="1"/>
          </p:cNvSpPr>
          <p:nvPr/>
        </p:nvSpPr>
        <p:spPr bwMode="auto">
          <a:xfrm>
            <a:off x="827584" y="1268760"/>
            <a:ext cx="7776864"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x-none" sz="1600" b="1" dirty="0">
                <a:solidFill>
                  <a:schemeClr val="accent6">
                    <a:lumMod val="50000"/>
                  </a:schemeClr>
                </a:solidFill>
              </a:rPr>
              <a:t>NPASNF 1: </a:t>
            </a:r>
            <a:r>
              <a:rPr lang="x-none" sz="1600" b="1" dirty="0">
                <a:solidFill>
                  <a:schemeClr val="dk1"/>
                </a:solidFill>
              </a:rPr>
              <a:t>LÍNEAS BÁSICAS DE FISCALIZACIÓN EN MÉXICO.</a:t>
            </a:r>
            <a:endParaRPr lang="x-none" sz="1600" dirty="0">
              <a:solidFill>
                <a:schemeClr val="accent6">
                  <a:lumMod val="50000"/>
                </a:schemeClr>
              </a:solidFill>
            </a:endParaRPr>
          </a:p>
        </p:txBody>
      </p:sp>
    </p:spTree>
    <p:extLst>
      <p:ext uri="{BB962C8B-B14F-4D97-AF65-F5344CB8AC3E}">
        <p14:creationId xmlns:p14="http://schemas.microsoft.com/office/powerpoint/2010/main" val="358772221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51</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987228137"/>
              </p:ext>
            </p:extLst>
          </p:nvPr>
        </p:nvGraphicFramePr>
        <p:xfrm>
          <a:off x="545386" y="1662077"/>
          <a:ext cx="7912814" cy="2113280"/>
        </p:xfrm>
        <a:graphic>
          <a:graphicData uri="http://schemas.openxmlformats.org/drawingml/2006/table">
            <a:tbl>
              <a:tblPr firstRow="1" bandRow="1">
                <a:tableStyleId>{5C22544A-7EE6-4342-B048-85BDC9FD1C3A}</a:tableStyleId>
              </a:tblPr>
              <a:tblGrid>
                <a:gridCol w="2638431">
                  <a:extLst>
                    <a:ext uri="{9D8B030D-6E8A-4147-A177-3AD203B41FA5}">
                      <a16:colId xmlns:a16="http://schemas.microsoft.com/office/drawing/2014/main" val="20000"/>
                    </a:ext>
                  </a:extLst>
                </a:gridCol>
                <a:gridCol w="5274383">
                  <a:extLst>
                    <a:ext uri="{9D8B030D-6E8A-4147-A177-3AD203B41FA5}">
                      <a16:colId xmlns:a16="http://schemas.microsoft.com/office/drawing/2014/main" val="20001"/>
                    </a:ext>
                  </a:extLst>
                </a:gridCol>
              </a:tblGrid>
              <a:tr h="370840">
                <a:tc>
                  <a:txBody>
                    <a:bodyPr/>
                    <a:lstStyle/>
                    <a:p>
                      <a:pPr algn="ctr"/>
                      <a:r>
                        <a:rPr lang="x-none" sz="1400" dirty="0">
                          <a:latin typeface="Arial Narrow" panose="020B0606020202030204" pitchFamily="34" charset="0"/>
                        </a:rPr>
                        <a:t>Contenido</a:t>
                      </a:r>
                    </a:p>
                  </a:txBody>
                  <a:tcPr/>
                </a:tc>
                <a:tc>
                  <a:txBody>
                    <a:bodyPr/>
                    <a:lstStyle/>
                    <a:p>
                      <a:pPr algn="ctr"/>
                      <a:r>
                        <a:rPr lang="x-none" sz="1400" dirty="0">
                          <a:latin typeface="Arial Narrow" panose="020B0606020202030204" pitchFamily="34" charset="0"/>
                        </a:rPr>
                        <a:t>Concepto</a:t>
                      </a:r>
                    </a:p>
                  </a:txBody>
                  <a:tcPr/>
                </a:tc>
                <a:extLst>
                  <a:ext uri="{0D108BD9-81ED-4DB2-BD59-A6C34878D82A}">
                    <a16:rowId xmlns:a16="http://schemas.microsoft.com/office/drawing/2014/main" val="10000"/>
                  </a:ext>
                </a:extLst>
              </a:tr>
              <a:tr h="370840">
                <a:tc>
                  <a:txBody>
                    <a:bodyPr/>
                    <a:lstStyle/>
                    <a:p>
                      <a:r>
                        <a:rPr lang="x-none" sz="1400" b="1" i="0" u="none" strike="noStrike" kern="1200" baseline="0" dirty="0">
                          <a:solidFill>
                            <a:schemeClr val="dk1"/>
                          </a:solidFill>
                          <a:latin typeface="Arial Narrow" panose="020B0606020202030204" pitchFamily="34" charset="0"/>
                          <a:ea typeface="+mn-ea"/>
                          <a:cs typeface="+mn-cs"/>
                        </a:rPr>
                        <a:t>7. FACULTADES Y ALCANCES DE LOS ORGANISMOS FISCALIZADORES </a:t>
                      </a:r>
                    </a:p>
                    <a:p>
                      <a:r>
                        <a:rPr lang="x-none" sz="1400" b="1" i="0" u="none" strike="noStrike" kern="1200" baseline="0" dirty="0">
                          <a:solidFill>
                            <a:schemeClr val="dk1"/>
                          </a:solidFill>
                          <a:latin typeface="Arial Narrow" panose="020B0606020202030204" pitchFamily="34" charset="0"/>
                          <a:ea typeface="+mn-ea"/>
                          <a:cs typeface="+mn-cs"/>
                        </a:rPr>
                        <a:t>7.1 Base Jurídica de las Facultades de Fiscalización; Fiscalización de la Gestión Pública. </a:t>
                      </a:r>
                      <a:endParaRPr lang="x-none" sz="1400" dirty="0">
                        <a:latin typeface="Arial Narrow" panose="020B0606020202030204" pitchFamily="34" charset="0"/>
                      </a:endParaRPr>
                    </a:p>
                  </a:txBody>
                  <a:tcPr/>
                </a:tc>
                <a:tc>
                  <a:txBody>
                    <a:bodyPr/>
                    <a:lstStyle/>
                    <a:p>
                      <a:r>
                        <a:rPr lang="x-none" sz="1400" b="1" i="0" u="none" strike="noStrike" kern="1200" baseline="0" dirty="0">
                          <a:solidFill>
                            <a:schemeClr val="dk1"/>
                          </a:solidFill>
                          <a:latin typeface="Arial Narrow" panose="020B0606020202030204" pitchFamily="34" charset="0"/>
                          <a:ea typeface="+mn-ea"/>
                          <a:cs typeface="+mn-cs"/>
                        </a:rPr>
                        <a:t>Las facultades fundamentales de los organismos de fiscalización externa deberán estar incorporadas en la Constitución, mientras que sus aspectos específicos estarán regulados por la Ley Reglamentaria. </a:t>
                      </a:r>
                    </a:p>
                    <a:p>
                      <a:endParaRPr lang="x-none" sz="1400" b="1" i="0" u="none" strike="noStrike" kern="1200" baseline="0" dirty="0">
                        <a:solidFill>
                          <a:schemeClr val="dk1"/>
                        </a:solidFill>
                        <a:latin typeface="Arial Narrow" panose="020B0606020202030204" pitchFamily="34" charset="0"/>
                        <a:ea typeface="+mn-ea"/>
                        <a:cs typeface="+mn-cs"/>
                      </a:endParaRPr>
                    </a:p>
                    <a:p>
                      <a:r>
                        <a:rPr lang="x-none" sz="1400" b="1" i="0" u="none" strike="noStrike" kern="1200" baseline="0" dirty="0">
                          <a:solidFill>
                            <a:schemeClr val="dk1"/>
                          </a:solidFill>
                          <a:latin typeface="Arial Narrow" panose="020B0606020202030204" pitchFamily="34" charset="0"/>
                          <a:ea typeface="+mn-ea"/>
                          <a:cs typeface="+mn-cs"/>
                        </a:rPr>
                        <a:t>En el caso de los organismos de fiscalización interna, dichas facultades deberán tener igualmente un sustento jurídico o reglamentario. </a:t>
                      </a:r>
                    </a:p>
                  </a:txBody>
                  <a:tcPr/>
                </a:tc>
                <a:extLst>
                  <a:ext uri="{0D108BD9-81ED-4DB2-BD59-A6C34878D82A}">
                    <a16:rowId xmlns:a16="http://schemas.microsoft.com/office/drawing/2014/main" val="10001"/>
                  </a:ext>
                </a:extLst>
              </a:tr>
              <a:tr h="370840">
                <a:tc>
                  <a:txBody>
                    <a:bodyPr/>
                    <a:lstStyle/>
                    <a:p>
                      <a:endParaRPr lang="x-none" sz="1400">
                        <a:latin typeface="Arial Narrow" panose="020B0606020202030204" pitchFamily="34" charset="0"/>
                      </a:endParaRPr>
                    </a:p>
                  </a:txBody>
                  <a:tcPr/>
                </a:tc>
                <a:tc>
                  <a:txBody>
                    <a:bodyPr/>
                    <a:lstStyle/>
                    <a:p>
                      <a:endParaRPr lang="x-none" sz="1400" dirty="0">
                        <a:latin typeface="Arial Narrow" panose="020B0606020202030204" pitchFamily="34" charset="0"/>
                      </a:endParaRPr>
                    </a:p>
                  </a:txBody>
                  <a:tcPr/>
                </a:tc>
                <a:extLst>
                  <a:ext uri="{0D108BD9-81ED-4DB2-BD59-A6C34878D82A}">
                    <a16:rowId xmlns:a16="http://schemas.microsoft.com/office/drawing/2014/main" val="10002"/>
                  </a:ext>
                </a:extLst>
              </a:tr>
            </a:tbl>
          </a:graphicData>
        </a:graphic>
      </p:graphicFrame>
      <p:sp>
        <p:nvSpPr>
          <p:cNvPr id="5" name="Rectangle 1026"/>
          <p:cNvSpPr>
            <a:spLocks noChangeArrowheads="1"/>
          </p:cNvSpPr>
          <p:nvPr/>
        </p:nvSpPr>
        <p:spPr bwMode="auto">
          <a:xfrm>
            <a:off x="827584" y="1268760"/>
            <a:ext cx="7776864"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x-none" sz="1600" b="1" dirty="0">
                <a:solidFill>
                  <a:schemeClr val="accent6">
                    <a:lumMod val="50000"/>
                  </a:schemeClr>
                </a:solidFill>
              </a:rPr>
              <a:t>NPASNF 1: </a:t>
            </a:r>
            <a:r>
              <a:rPr lang="x-none" sz="1600" b="1" dirty="0">
                <a:solidFill>
                  <a:schemeClr val="dk1"/>
                </a:solidFill>
              </a:rPr>
              <a:t>LÍNEAS BÁSICAS DE FISCALIZACIÓN EN MÉXICO.</a:t>
            </a:r>
            <a:endParaRPr lang="x-none" sz="1600" dirty="0">
              <a:solidFill>
                <a:schemeClr val="accent6">
                  <a:lumMod val="50000"/>
                </a:schemeClr>
              </a:solidFill>
            </a:endParaRPr>
          </a:p>
        </p:txBody>
      </p:sp>
    </p:spTree>
    <p:extLst>
      <p:ext uri="{BB962C8B-B14F-4D97-AF65-F5344CB8AC3E}">
        <p14:creationId xmlns:p14="http://schemas.microsoft.com/office/powerpoint/2010/main" val="143430804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52</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nvGraphicFramePr>
        <p:xfrm>
          <a:off x="827584" y="1772816"/>
          <a:ext cx="7122958" cy="4394200"/>
        </p:xfrm>
        <a:graphic>
          <a:graphicData uri="http://schemas.openxmlformats.org/drawingml/2006/table">
            <a:tbl>
              <a:tblPr firstRow="1" bandRow="1">
                <a:tableStyleId>{5C22544A-7EE6-4342-B048-85BDC9FD1C3A}</a:tableStyleId>
              </a:tblPr>
              <a:tblGrid>
                <a:gridCol w="7122958">
                  <a:extLst>
                    <a:ext uri="{9D8B030D-6E8A-4147-A177-3AD203B41FA5}">
                      <a16:colId xmlns:a16="http://schemas.microsoft.com/office/drawing/2014/main" val="20000"/>
                    </a:ext>
                  </a:extLst>
                </a:gridCol>
              </a:tblGrid>
              <a:tr h="370840">
                <a:tc>
                  <a:txBody>
                    <a:bodyPr/>
                    <a:lstStyle/>
                    <a:p>
                      <a:pPr algn="ctr"/>
                      <a:r>
                        <a:rPr lang="x-none" sz="1400" dirty="0">
                          <a:latin typeface="Arial Narrow" panose="020B0606020202030204" pitchFamily="34" charset="0"/>
                        </a:rPr>
                        <a:t>Contenido</a:t>
                      </a:r>
                    </a:p>
                  </a:txBody>
                  <a:tcPr/>
                </a:tc>
                <a:extLst>
                  <a:ext uri="{0D108BD9-81ED-4DB2-BD59-A6C34878D82A}">
                    <a16:rowId xmlns:a16="http://schemas.microsoft.com/office/drawing/2014/main" val="10000"/>
                  </a:ext>
                </a:extLst>
              </a:tr>
              <a:tr h="370840">
                <a:tc>
                  <a:txBody>
                    <a:bodyPr/>
                    <a:lstStyle/>
                    <a:p>
                      <a:r>
                        <a:rPr lang="x-none" sz="1400" b="1" i="0" u="none" strike="noStrike" kern="1200" baseline="0" dirty="0">
                          <a:solidFill>
                            <a:schemeClr val="dk1"/>
                          </a:solidFill>
                          <a:latin typeface="Arial Narrow" panose="020B0606020202030204" pitchFamily="34" charset="0"/>
                          <a:ea typeface="+mn-ea"/>
                          <a:cs typeface="+mn-cs"/>
                        </a:rPr>
                        <a:t>1. GENERALIDADES </a:t>
                      </a:r>
                    </a:p>
                    <a:p>
                      <a:pPr marL="0" marR="0" indent="0" algn="l" defTabSz="914400" rtl="0" eaLnBrk="1" fontAlgn="auto" latinLnBrk="0" hangingPunct="1">
                        <a:lnSpc>
                          <a:spcPct val="100000"/>
                        </a:lnSpc>
                        <a:spcBef>
                          <a:spcPts val="0"/>
                        </a:spcBef>
                        <a:spcAft>
                          <a:spcPts val="0"/>
                        </a:spcAft>
                        <a:buClrTx/>
                        <a:buSzTx/>
                        <a:buFontTx/>
                        <a:buNone/>
                        <a:tabLst/>
                        <a:defRPr/>
                      </a:pPr>
                      <a:r>
                        <a:rPr lang="x-none" sz="1400" b="1" i="0" u="none" strike="noStrike" kern="1200" baseline="0" dirty="0">
                          <a:solidFill>
                            <a:schemeClr val="dk1"/>
                          </a:solidFill>
                          <a:latin typeface="Arial Narrow" panose="020B0606020202030204" pitchFamily="34" charset="0"/>
                          <a:ea typeface="+mn-ea"/>
                          <a:cs typeface="+mn-cs"/>
                        </a:rPr>
                        <a:t>La autonomía de los organismos fiscalizadores requisito esencial para la correcta fiscalización de la gestión pública.</a:t>
                      </a:r>
                    </a:p>
                    <a:p>
                      <a:endParaRPr lang="x-none" sz="1400" b="1" i="0" u="none" strike="noStrike" kern="1200" baseline="0" dirty="0">
                        <a:solidFill>
                          <a:schemeClr val="dk1"/>
                        </a:solidFill>
                        <a:latin typeface="Arial Narrow" panose="020B0606020202030204" pitchFamily="34" charset="0"/>
                        <a:ea typeface="+mn-ea"/>
                        <a:cs typeface="+mn-cs"/>
                      </a:endParaRPr>
                    </a:p>
                  </a:txBody>
                  <a:tcPr/>
                </a:tc>
                <a:extLst>
                  <a:ext uri="{0D108BD9-81ED-4DB2-BD59-A6C34878D82A}">
                    <a16:rowId xmlns:a16="http://schemas.microsoft.com/office/drawing/2014/main" val="10001"/>
                  </a:ext>
                </a:extLst>
              </a:tr>
              <a:tr h="370840">
                <a:tc>
                  <a:txBody>
                    <a:bodyPr/>
                    <a:lstStyle/>
                    <a:p>
                      <a:r>
                        <a:rPr lang="x-none" sz="1400" b="1" i="0" u="none" strike="noStrike" kern="1200" baseline="0" dirty="0">
                          <a:solidFill>
                            <a:schemeClr val="dk1"/>
                          </a:solidFill>
                          <a:latin typeface="Arial Narrow" panose="020B0606020202030204" pitchFamily="34" charset="0"/>
                          <a:ea typeface="+mn-ea"/>
                          <a:cs typeface="+mn-cs"/>
                        </a:rPr>
                        <a:t>2. PRINCIPIOS DE AUTONOMÍA </a:t>
                      </a:r>
                      <a:endParaRPr lang="x-none" sz="1400" b="0" i="0" u="none" strike="noStrike" kern="1200" baseline="0" dirty="0">
                        <a:solidFill>
                          <a:schemeClr val="dk1"/>
                        </a:solidFill>
                        <a:latin typeface="Arial Narrow" panose="020B0606020202030204" pitchFamily="34" charset="0"/>
                        <a:ea typeface="+mn-ea"/>
                        <a:cs typeface="+mn-cs"/>
                      </a:endParaRPr>
                    </a:p>
                    <a:p>
                      <a:r>
                        <a:rPr lang="x-none" sz="1400" b="1" i="0" u="none" strike="noStrike" kern="1200" baseline="0" dirty="0">
                          <a:solidFill>
                            <a:schemeClr val="dk1"/>
                          </a:solidFill>
                          <a:latin typeface="Arial Narrow" panose="020B0606020202030204" pitchFamily="34" charset="0"/>
                          <a:ea typeface="+mn-ea"/>
                          <a:cs typeface="+mn-cs"/>
                        </a:rPr>
                        <a:t>2.1 Existencia de un marco normativo que respalde su autonomía. </a:t>
                      </a:r>
                    </a:p>
                    <a:p>
                      <a:r>
                        <a:rPr lang="x-none" sz="1400" b="1" i="0" u="none" strike="noStrike" kern="1200" baseline="0" dirty="0">
                          <a:solidFill>
                            <a:schemeClr val="dk1"/>
                          </a:solidFill>
                          <a:latin typeface="Arial Narrow" panose="020B0606020202030204" pitchFamily="34" charset="0"/>
                          <a:ea typeface="+mn-ea"/>
                          <a:cs typeface="+mn-cs"/>
                        </a:rPr>
                        <a:t>2.2 Autonomía del titular de los Organismos Fiscalizadores. </a:t>
                      </a:r>
                    </a:p>
                    <a:p>
                      <a:r>
                        <a:rPr lang="x-none" sz="1400" b="1" i="0" u="none" strike="noStrike" kern="1200" baseline="0" dirty="0">
                          <a:solidFill>
                            <a:schemeClr val="dk1"/>
                          </a:solidFill>
                          <a:latin typeface="Arial Narrow" panose="020B0606020202030204" pitchFamily="34" charset="0"/>
                          <a:ea typeface="+mn-ea"/>
                          <a:cs typeface="+mn-cs"/>
                        </a:rPr>
                        <a:t>2.3 Mandato y facultades suficientemente amplias en el cumplimiento de las atribuciones de los organismos fiscalizadores. </a:t>
                      </a:r>
                    </a:p>
                    <a:p>
                      <a:r>
                        <a:rPr lang="x-none" sz="1400" b="1" i="0" u="none" strike="noStrike" kern="1200" baseline="0" dirty="0">
                          <a:solidFill>
                            <a:schemeClr val="dk1"/>
                          </a:solidFill>
                          <a:latin typeface="Arial Narrow" panose="020B0606020202030204" pitchFamily="34" charset="0"/>
                          <a:ea typeface="+mn-ea"/>
                          <a:cs typeface="+mn-cs"/>
                        </a:rPr>
                        <a:t>2.4 Acceso irrestricto a la información. </a:t>
                      </a:r>
                    </a:p>
                    <a:p>
                      <a:r>
                        <a:rPr lang="x-none" sz="1400" b="1" i="0" u="none" strike="noStrike" kern="1200" baseline="0" dirty="0">
                          <a:solidFill>
                            <a:schemeClr val="dk1"/>
                          </a:solidFill>
                          <a:latin typeface="Arial Narrow" panose="020B0606020202030204" pitchFamily="34" charset="0"/>
                          <a:ea typeface="+mn-ea"/>
                          <a:cs typeface="+mn-cs"/>
                        </a:rPr>
                        <a:t>2.5 El derecho y la obligación de informar sobre su trabajo. </a:t>
                      </a:r>
                    </a:p>
                    <a:p>
                      <a:r>
                        <a:rPr lang="x-none" sz="1400" b="1" i="0" u="none" strike="noStrike" kern="1200" baseline="0" dirty="0">
                          <a:solidFill>
                            <a:schemeClr val="dk1"/>
                          </a:solidFill>
                          <a:latin typeface="Arial Narrow" panose="020B0606020202030204" pitchFamily="34" charset="0"/>
                          <a:ea typeface="+mn-ea"/>
                          <a:cs typeface="+mn-cs"/>
                        </a:rPr>
                        <a:t>2.6 Libertad de decidir el contenido y oportunidad de sus informes de auditoría y cumplir con su publicación y difusión en los términos que establezca la legislación aplicable. </a:t>
                      </a:r>
                    </a:p>
                    <a:p>
                      <a:r>
                        <a:rPr lang="x-none" sz="1400" b="1" i="0" u="none" strike="noStrike" kern="1200" baseline="0" dirty="0">
                          <a:solidFill>
                            <a:schemeClr val="dk1"/>
                          </a:solidFill>
                          <a:latin typeface="Arial Narrow" panose="020B0606020202030204" pitchFamily="34" charset="0"/>
                          <a:ea typeface="+mn-ea"/>
                          <a:cs typeface="+mn-cs"/>
                        </a:rPr>
                        <a:t>2.7 Existencia de mecanismos eficaces de seguimiento de las acciones emitidas por los organismos fiscalizadores. </a:t>
                      </a:r>
                    </a:p>
                    <a:p>
                      <a:r>
                        <a:rPr lang="x-none" sz="1400" b="1" i="0" u="none" strike="noStrike" kern="1200" baseline="0" dirty="0">
                          <a:solidFill>
                            <a:schemeClr val="dk1"/>
                          </a:solidFill>
                          <a:latin typeface="Arial Narrow" panose="020B0606020202030204" pitchFamily="34" charset="0"/>
                          <a:ea typeface="+mn-ea"/>
                          <a:cs typeface="+mn-cs"/>
                        </a:rPr>
                        <a:t>2.8 Autonomía de gestión, incluyendo disponibilidad de los recursos humanos, materiales y financieros apropiados. </a:t>
                      </a:r>
                    </a:p>
                    <a:p>
                      <a:endParaRPr lang="x-none" sz="1400" dirty="0">
                        <a:latin typeface="Arial Narrow" panose="020B0606020202030204" pitchFamily="34" charset="0"/>
                      </a:endParaRPr>
                    </a:p>
                  </a:txBody>
                  <a:tcPr/>
                </a:tc>
                <a:extLst>
                  <a:ext uri="{0D108BD9-81ED-4DB2-BD59-A6C34878D82A}">
                    <a16:rowId xmlns:a16="http://schemas.microsoft.com/office/drawing/2014/main" val="10002"/>
                  </a:ext>
                </a:extLst>
              </a:tr>
            </a:tbl>
          </a:graphicData>
        </a:graphic>
      </p:graphicFrame>
      <p:sp>
        <p:nvSpPr>
          <p:cNvPr id="5" name="Rectangle 1026"/>
          <p:cNvSpPr>
            <a:spLocks noChangeArrowheads="1"/>
          </p:cNvSpPr>
          <p:nvPr/>
        </p:nvSpPr>
        <p:spPr bwMode="auto">
          <a:xfrm>
            <a:off x="533400" y="1196752"/>
            <a:ext cx="8071048"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x-none" sz="1400" b="1" dirty="0">
                <a:solidFill>
                  <a:schemeClr val="accent6">
                    <a:lumMod val="50000"/>
                  </a:schemeClr>
                </a:solidFill>
              </a:rPr>
              <a:t>NPASNF 10: </a:t>
            </a:r>
            <a:r>
              <a:rPr lang="x-none" sz="1400" b="1" dirty="0">
                <a:solidFill>
                  <a:schemeClr val="dk1"/>
                </a:solidFill>
              </a:rPr>
              <a:t>PRINCIPIOS DE AUTONOMÍA DE LOS ORGANISMOS FISCALIZADORES.</a:t>
            </a:r>
            <a:endParaRPr lang="x-none" sz="1400" dirty="0">
              <a:solidFill>
                <a:schemeClr val="accent6">
                  <a:lumMod val="50000"/>
                </a:schemeClr>
              </a:solidFill>
            </a:endParaRPr>
          </a:p>
        </p:txBody>
      </p:sp>
    </p:spTree>
    <p:extLst>
      <p:ext uri="{BB962C8B-B14F-4D97-AF65-F5344CB8AC3E}">
        <p14:creationId xmlns:p14="http://schemas.microsoft.com/office/powerpoint/2010/main" val="279727103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53</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nvGraphicFramePr>
        <p:xfrm>
          <a:off x="827584" y="1772816"/>
          <a:ext cx="6906934" cy="4673600"/>
        </p:xfrm>
        <a:graphic>
          <a:graphicData uri="http://schemas.openxmlformats.org/drawingml/2006/table">
            <a:tbl>
              <a:tblPr firstRow="1" bandRow="1">
                <a:tableStyleId>{5C22544A-7EE6-4342-B048-85BDC9FD1C3A}</a:tableStyleId>
              </a:tblPr>
              <a:tblGrid>
                <a:gridCol w="6906934">
                  <a:extLst>
                    <a:ext uri="{9D8B030D-6E8A-4147-A177-3AD203B41FA5}">
                      <a16:colId xmlns:a16="http://schemas.microsoft.com/office/drawing/2014/main" val="20000"/>
                    </a:ext>
                  </a:extLst>
                </a:gridCol>
              </a:tblGrid>
              <a:tr h="370840">
                <a:tc>
                  <a:txBody>
                    <a:bodyPr/>
                    <a:lstStyle/>
                    <a:p>
                      <a:pPr algn="ctr"/>
                      <a:r>
                        <a:rPr lang="x-none" sz="1400" dirty="0">
                          <a:latin typeface="Arial Narrow" panose="020B0606020202030204" pitchFamily="34" charset="0"/>
                        </a:rPr>
                        <a:t>Contenido</a:t>
                      </a:r>
                    </a:p>
                  </a:txBody>
                  <a:tcPr/>
                </a:tc>
                <a:extLst>
                  <a:ext uri="{0D108BD9-81ED-4DB2-BD59-A6C34878D82A}">
                    <a16:rowId xmlns:a16="http://schemas.microsoft.com/office/drawing/2014/main" val="10000"/>
                  </a:ext>
                </a:extLst>
              </a:tr>
              <a:tr h="370840">
                <a:tc>
                  <a:txBody>
                    <a:bodyPr/>
                    <a:lstStyle/>
                    <a:p>
                      <a:pPr marL="0" algn="l" defTabSz="914400" rtl="0" eaLnBrk="1" latinLnBrk="0" hangingPunct="1"/>
                      <a:r>
                        <a:rPr lang="x-none" sz="1400" b="1" i="0" u="none" strike="noStrike" kern="1200" baseline="0" dirty="0">
                          <a:solidFill>
                            <a:schemeClr val="dk1"/>
                          </a:solidFill>
                          <a:latin typeface="Arial Narrow" panose="020B0606020202030204" pitchFamily="34" charset="0"/>
                          <a:ea typeface="+mn-ea"/>
                          <a:cs typeface="+mn-cs"/>
                        </a:rPr>
                        <a:t>1. CONCEPTOS DE TRANSPARENCIA Y RENDICIÓN DE CUENTAS </a:t>
                      </a:r>
                    </a:p>
                  </a:txBody>
                  <a:tcPr/>
                </a:tc>
                <a:extLst>
                  <a:ext uri="{0D108BD9-81ED-4DB2-BD59-A6C34878D82A}">
                    <a16:rowId xmlns:a16="http://schemas.microsoft.com/office/drawing/2014/main" val="10001"/>
                  </a:ext>
                </a:extLst>
              </a:tr>
              <a:tr h="370840">
                <a:tc>
                  <a:txBody>
                    <a:bodyPr/>
                    <a:lstStyle/>
                    <a:p>
                      <a:r>
                        <a:rPr lang="x-none" sz="1400" b="1" i="0" u="none" strike="noStrike" kern="1200" baseline="0" dirty="0">
                          <a:solidFill>
                            <a:schemeClr val="dk1"/>
                          </a:solidFill>
                          <a:latin typeface="Arial Narrow" panose="020B0606020202030204" pitchFamily="34" charset="0"/>
                          <a:ea typeface="+mn-ea"/>
                          <a:cs typeface="+mn-cs"/>
                        </a:rPr>
                        <a:t>2. PRINCIPIOS DE TRANSPARENCIA Y RENDICIÓN DE CUENTAS </a:t>
                      </a:r>
                      <a:endParaRPr lang="x-none" sz="1400" b="0" i="0" u="none" strike="noStrike" kern="1200" baseline="0" dirty="0">
                        <a:solidFill>
                          <a:schemeClr val="dk1"/>
                        </a:solidFill>
                        <a:latin typeface="Arial Narrow" panose="020B0606020202030204" pitchFamily="34" charset="0"/>
                        <a:ea typeface="+mn-ea"/>
                        <a:cs typeface="+mn-cs"/>
                      </a:endParaRPr>
                    </a:p>
                    <a:p>
                      <a:r>
                        <a:rPr lang="x-none" sz="1400" b="1" i="0" u="none" strike="noStrike" kern="1200" baseline="0" dirty="0">
                          <a:solidFill>
                            <a:schemeClr val="dk1"/>
                          </a:solidFill>
                          <a:latin typeface="Arial Narrow" panose="020B0606020202030204" pitchFamily="34" charset="0"/>
                          <a:ea typeface="+mn-ea"/>
                          <a:cs typeface="+mn-cs"/>
                        </a:rPr>
                        <a:t>2.1 Los organismos fiscalizadores cumplen con las disposiciones señaladas en el marco jurídico que les corresponda, en materia de transparencia y rendición de cuentas. </a:t>
                      </a:r>
                    </a:p>
                    <a:p>
                      <a:r>
                        <a:rPr lang="x-none" sz="1400" b="1" i="0" u="none" strike="noStrike" kern="1200" baseline="0" dirty="0">
                          <a:solidFill>
                            <a:schemeClr val="dk1"/>
                          </a:solidFill>
                          <a:latin typeface="Arial Narrow" panose="020B0606020202030204" pitchFamily="34" charset="0"/>
                          <a:ea typeface="+mn-ea"/>
                          <a:cs typeface="+mn-cs"/>
                        </a:rPr>
                        <a:t>2.2 Los organismos fiscalizadores hacen público su mandato, responsabilidades, misión, visión y estrategia. </a:t>
                      </a:r>
                    </a:p>
                    <a:p>
                      <a:r>
                        <a:rPr lang="x-none" sz="1400" b="1" i="0" u="none" strike="noStrike" kern="1200" baseline="0" dirty="0">
                          <a:solidFill>
                            <a:schemeClr val="dk1"/>
                          </a:solidFill>
                          <a:latin typeface="Arial Narrow" panose="020B0606020202030204" pitchFamily="34" charset="0"/>
                          <a:ea typeface="+mn-ea"/>
                          <a:cs typeface="+mn-cs"/>
                        </a:rPr>
                        <a:t>2.3 Los organismos fiscalizadores adoptan e instrumentan normas, procedimientos y metodologías de auditoría, objetivas y transparentes. </a:t>
                      </a:r>
                    </a:p>
                    <a:p>
                      <a:r>
                        <a:rPr lang="x-none" sz="1400" b="1" i="0" u="none" strike="noStrike" kern="1200" baseline="0" dirty="0">
                          <a:solidFill>
                            <a:schemeClr val="dk1"/>
                          </a:solidFill>
                          <a:latin typeface="Arial Narrow" panose="020B0606020202030204" pitchFamily="34" charset="0"/>
                          <a:ea typeface="+mn-ea"/>
                          <a:cs typeface="+mn-cs"/>
                        </a:rPr>
                        <a:t>2.4 Los organismos fiscalizadores aplican estándares de integridad y ética en todos los niveles de su personal. </a:t>
                      </a:r>
                    </a:p>
                    <a:p>
                      <a:r>
                        <a:rPr lang="x-none" sz="1400" b="1" i="0" u="none" strike="noStrike" kern="1200" baseline="0" dirty="0">
                          <a:solidFill>
                            <a:schemeClr val="dk1"/>
                          </a:solidFill>
                          <a:latin typeface="Arial Narrow" panose="020B0606020202030204" pitchFamily="34" charset="0"/>
                          <a:ea typeface="+mn-ea"/>
                          <a:cs typeface="+mn-cs"/>
                        </a:rPr>
                        <a:t>2.5 Los organismos fiscalizadores velan por el respeto de los principios de transparencia y rendición de cuentas cuando se contraten servicios externos. </a:t>
                      </a:r>
                    </a:p>
                    <a:p>
                      <a:r>
                        <a:rPr lang="x-none" sz="1400" b="1" i="0" u="none" strike="noStrike" kern="1200" baseline="0" dirty="0">
                          <a:solidFill>
                            <a:schemeClr val="dk1"/>
                          </a:solidFill>
                          <a:latin typeface="Arial Narrow" panose="020B0606020202030204" pitchFamily="34" charset="0"/>
                          <a:ea typeface="+mn-ea"/>
                          <a:cs typeface="+mn-cs"/>
                        </a:rPr>
                        <a:t>2.6 Los organismos fiscalizadores realizan sus operaciones con economía, eficiencia, eficacia, oportunidad y de conformidad con el marco jurídico, informando sobre estas materias. </a:t>
                      </a:r>
                    </a:p>
                    <a:p>
                      <a:r>
                        <a:rPr lang="x-none" sz="1400" b="1" i="0" u="none" strike="noStrike" kern="1200" baseline="0" dirty="0">
                          <a:solidFill>
                            <a:schemeClr val="dk1"/>
                          </a:solidFill>
                          <a:latin typeface="Arial Narrow" panose="020B0606020202030204" pitchFamily="34" charset="0"/>
                          <a:ea typeface="+mn-ea"/>
                          <a:cs typeface="+mn-cs"/>
                        </a:rPr>
                        <a:t>2.7 Los organismos fiscalizadores informan públicamente de los resultados de sus auditorías y de sus conclusiones sobre el desempeño gubernamental. </a:t>
                      </a:r>
                    </a:p>
                    <a:p>
                      <a:r>
                        <a:rPr lang="x-none" sz="1400" b="1" i="0" u="none" strike="noStrike" kern="1200" baseline="0" dirty="0">
                          <a:solidFill>
                            <a:schemeClr val="dk1"/>
                          </a:solidFill>
                          <a:latin typeface="Arial Narrow" panose="020B0606020202030204" pitchFamily="34" charset="0"/>
                          <a:ea typeface="+mn-ea"/>
                          <a:cs typeface="+mn-cs"/>
                        </a:rPr>
                        <a:t>2.8 Los organismos fiscalizadores comunican sus actividades y los resultados de las auditorías practicadas de manera amplia y oportuna. </a:t>
                      </a:r>
                    </a:p>
                    <a:p>
                      <a:endParaRPr lang="x-none" sz="1400" dirty="0">
                        <a:latin typeface="Arial Narrow" panose="020B0606020202030204" pitchFamily="34" charset="0"/>
                      </a:endParaRPr>
                    </a:p>
                  </a:txBody>
                  <a:tcPr/>
                </a:tc>
                <a:extLst>
                  <a:ext uri="{0D108BD9-81ED-4DB2-BD59-A6C34878D82A}">
                    <a16:rowId xmlns:a16="http://schemas.microsoft.com/office/drawing/2014/main" val="10002"/>
                  </a:ext>
                </a:extLst>
              </a:tr>
            </a:tbl>
          </a:graphicData>
        </a:graphic>
      </p:graphicFrame>
      <p:sp>
        <p:nvSpPr>
          <p:cNvPr id="5" name="Rectangle 1026"/>
          <p:cNvSpPr>
            <a:spLocks noChangeArrowheads="1"/>
          </p:cNvSpPr>
          <p:nvPr/>
        </p:nvSpPr>
        <p:spPr bwMode="auto">
          <a:xfrm>
            <a:off x="533400" y="1196752"/>
            <a:ext cx="8071048"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x-none" sz="1400" b="1" dirty="0">
                <a:solidFill>
                  <a:schemeClr val="accent6">
                    <a:lumMod val="50000"/>
                  </a:schemeClr>
                </a:solidFill>
              </a:rPr>
              <a:t>NPASNF 20: </a:t>
            </a:r>
            <a:r>
              <a:rPr lang="x-none" sz="1400" b="1" dirty="0">
                <a:solidFill>
                  <a:schemeClr val="dk1"/>
                </a:solidFill>
              </a:rPr>
              <a:t>PRINCIPIOS DE TRANSPARENCIA Y RENDICIÓN DE CUENTAS.</a:t>
            </a:r>
          </a:p>
        </p:txBody>
      </p:sp>
    </p:spTree>
    <p:extLst>
      <p:ext uri="{BB962C8B-B14F-4D97-AF65-F5344CB8AC3E}">
        <p14:creationId xmlns:p14="http://schemas.microsoft.com/office/powerpoint/2010/main" val="243441896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54</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4072788847"/>
              </p:ext>
            </p:extLst>
          </p:nvPr>
        </p:nvGraphicFramePr>
        <p:xfrm>
          <a:off x="545386" y="1662077"/>
          <a:ext cx="7912814" cy="3967480"/>
        </p:xfrm>
        <a:graphic>
          <a:graphicData uri="http://schemas.openxmlformats.org/drawingml/2006/table">
            <a:tbl>
              <a:tblPr firstRow="1" bandRow="1">
                <a:tableStyleId>{5C22544A-7EE6-4342-B048-85BDC9FD1C3A}</a:tableStyleId>
              </a:tblPr>
              <a:tblGrid>
                <a:gridCol w="3162518">
                  <a:extLst>
                    <a:ext uri="{9D8B030D-6E8A-4147-A177-3AD203B41FA5}">
                      <a16:colId xmlns:a16="http://schemas.microsoft.com/office/drawing/2014/main" val="20000"/>
                    </a:ext>
                  </a:extLst>
                </a:gridCol>
                <a:gridCol w="4750296">
                  <a:extLst>
                    <a:ext uri="{9D8B030D-6E8A-4147-A177-3AD203B41FA5}">
                      <a16:colId xmlns:a16="http://schemas.microsoft.com/office/drawing/2014/main" val="20001"/>
                    </a:ext>
                  </a:extLst>
                </a:gridCol>
              </a:tblGrid>
              <a:tr h="370840">
                <a:tc>
                  <a:txBody>
                    <a:bodyPr/>
                    <a:lstStyle/>
                    <a:p>
                      <a:pPr algn="ctr"/>
                      <a:r>
                        <a:rPr lang="x-none" sz="1400" dirty="0">
                          <a:latin typeface="Arial Narrow" panose="020B0606020202030204" pitchFamily="34" charset="0"/>
                        </a:rPr>
                        <a:t>Contenido</a:t>
                      </a:r>
                    </a:p>
                  </a:txBody>
                  <a:tcPr/>
                </a:tc>
                <a:tc>
                  <a:txBody>
                    <a:bodyPr/>
                    <a:lstStyle/>
                    <a:p>
                      <a:pPr algn="ctr"/>
                      <a:r>
                        <a:rPr lang="x-none" sz="1400" dirty="0">
                          <a:latin typeface="Arial Narrow" panose="020B0606020202030204" pitchFamily="34" charset="0"/>
                        </a:rPr>
                        <a:t>Concepto</a:t>
                      </a:r>
                    </a:p>
                  </a:txBody>
                  <a:tcPr/>
                </a:tc>
                <a:extLst>
                  <a:ext uri="{0D108BD9-81ED-4DB2-BD59-A6C34878D82A}">
                    <a16:rowId xmlns:a16="http://schemas.microsoft.com/office/drawing/2014/main" val="10000"/>
                  </a:ext>
                </a:extLst>
              </a:tr>
              <a:tr h="370840">
                <a:tc>
                  <a:txBody>
                    <a:bodyPr/>
                    <a:lstStyle/>
                    <a:p>
                      <a:pPr marL="0" algn="l" defTabSz="914400" rtl="0" eaLnBrk="1" latinLnBrk="0" hangingPunct="1"/>
                      <a:r>
                        <a:rPr lang="x-none" sz="1400" b="1" i="0" u="none" strike="noStrike" kern="1200" baseline="0" dirty="0">
                          <a:solidFill>
                            <a:schemeClr val="dk1"/>
                          </a:solidFill>
                          <a:latin typeface="Arial Narrow" panose="020B0606020202030204" pitchFamily="34" charset="0"/>
                          <a:ea typeface="+mn-ea"/>
                          <a:cs typeface="+mn-cs"/>
                        </a:rPr>
                        <a:t>1. ALCANCE DE LA NPSNF 40 </a:t>
                      </a:r>
                    </a:p>
                    <a:p>
                      <a:pPr marL="0" algn="l" defTabSz="914400" rtl="0" eaLnBrk="1" latinLnBrk="0" hangingPunct="1"/>
                      <a:r>
                        <a:rPr lang="x-none" sz="1400" b="1" i="0" u="none" strike="noStrike" kern="1200" baseline="0" dirty="0">
                          <a:solidFill>
                            <a:schemeClr val="dk1"/>
                          </a:solidFill>
                          <a:latin typeface="Arial Narrow" panose="020B0606020202030204" pitchFamily="34" charset="0"/>
                          <a:ea typeface="+mn-ea"/>
                          <a:cs typeface="+mn-cs"/>
                        </a:rPr>
                        <a:t>2. ASPECTOS GENERALES </a:t>
                      </a:r>
                    </a:p>
                  </a:txBody>
                  <a:tcPr/>
                </a:tc>
                <a:tc>
                  <a:txBody>
                    <a:bodyPr/>
                    <a:lstStyle/>
                    <a:p>
                      <a:r>
                        <a:rPr lang="x-none" sz="1400" b="1" i="0" u="none" strike="noStrike" kern="1200" baseline="0" dirty="0">
                          <a:solidFill>
                            <a:schemeClr val="dk1"/>
                          </a:solidFill>
                          <a:latin typeface="Arial Narrow" panose="020B0606020202030204" pitchFamily="34" charset="0"/>
                          <a:ea typeface="+mn-ea"/>
                          <a:cs typeface="+mn-cs"/>
                        </a:rPr>
                        <a:t>Uno de los objetivos de los organismos fiscalizadores es establecer y mantener un sistema de control de calidad. </a:t>
                      </a:r>
                    </a:p>
                    <a:p>
                      <a:r>
                        <a:rPr lang="x-none" sz="1400" b="1" i="0" u="none" strike="noStrike" kern="1200" baseline="0" dirty="0">
                          <a:solidFill>
                            <a:schemeClr val="dk1"/>
                          </a:solidFill>
                          <a:latin typeface="Arial Narrow" panose="020B0606020202030204" pitchFamily="34" charset="0"/>
                          <a:ea typeface="+mn-ea"/>
                          <a:cs typeface="+mn-cs"/>
                        </a:rPr>
                        <a:t>La NPSNF 40 se enfoca en los aspectos organizacionales de la calidad en las auditorías de los organismos fiscalizadores.</a:t>
                      </a:r>
                    </a:p>
                    <a:p>
                      <a:endParaRPr lang="x-none" sz="1400" b="1" i="0" u="none" strike="noStrike" kern="1200" baseline="0" dirty="0">
                        <a:solidFill>
                          <a:schemeClr val="dk1"/>
                        </a:solidFill>
                        <a:latin typeface="Arial Narrow" panose="020B0606020202030204" pitchFamily="34" charset="0"/>
                        <a:ea typeface="+mn-ea"/>
                        <a:cs typeface="+mn-cs"/>
                      </a:endParaRPr>
                    </a:p>
                  </a:txBody>
                  <a:tcPr/>
                </a:tc>
                <a:extLst>
                  <a:ext uri="{0D108BD9-81ED-4DB2-BD59-A6C34878D82A}">
                    <a16:rowId xmlns:a16="http://schemas.microsoft.com/office/drawing/2014/main" val="10001"/>
                  </a:ext>
                </a:extLst>
              </a:tr>
              <a:tr h="370840">
                <a:tc>
                  <a:txBody>
                    <a:bodyPr/>
                    <a:lstStyle/>
                    <a:p>
                      <a:r>
                        <a:rPr lang="x-none" sz="1400" b="1" i="0" u="none" strike="noStrike" kern="1200" baseline="0" dirty="0">
                          <a:solidFill>
                            <a:schemeClr val="dk1"/>
                          </a:solidFill>
                          <a:latin typeface="Arial Narrow" panose="020B0606020202030204" pitchFamily="34" charset="0"/>
                          <a:ea typeface="+mn-ea"/>
                          <a:cs typeface="+mn-cs"/>
                        </a:rPr>
                        <a:t>3. ¿QUÉ ES UN SISTEMA DE CONTROL DE CALIDAD? </a:t>
                      </a:r>
                      <a:endParaRPr lang="x-none" sz="1400" dirty="0">
                        <a:latin typeface="Arial Narrow" panose="020B0606020202030204" pitchFamily="34" charset="0"/>
                      </a:endParaRPr>
                    </a:p>
                  </a:txBody>
                  <a:tcPr/>
                </a:tc>
                <a:tc>
                  <a:txBody>
                    <a:bodyPr/>
                    <a:lstStyle/>
                    <a:p>
                      <a:r>
                        <a:rPr lang="x-none" sz="1400" b="1" i="0" u="none" strike="noStrike" kern="1200" baseline="0" dirty="0">
                          <a:solidFill>
                            <a:schemeClr val="dk1"/>
                          </a:solidFill>
                          <a:latin typeface="Arial Narrow" panose="020B0606020202030204" pitchFamily="34" charset="0"/>
                          <a:ea typeface="+mn-ea"/>
                          <a:cs typeface="+mn-cs"/>
                        </a:rPr>
                        <a:t>Principales elementos del control de calidad:</a:t>
                      </a:r>
                    </a:p>
                    <a:p>
                      <a:r>
                        <a:rPr lang="x-none" sz="1400" b="1" i="0" u="none" strike="noStrike" kern="1200" baseline="0" dirty="0">
                          <a:solidFill>
                            <a:schemeClr val="dk1"/>
                          </a:solidFill>
                          <a:latin typeface="Arial Narrow" panose="020B0606020202030204" pitchFamily="34" charset="0"/>
                          <a:ea typeface="+mn-ea"/>
                          <a:cs typeface="+mn-cs"/>
                        </a:rPr>
                        <a:t> </a:t>
                      </a:r>
                    </a:p>
                    <a:p>
                      <a:r>
                        <a:rPr lang="x-none" sz="1400" b="1" i="0" u="none" strike="noStrike" kern="1200" baseline="0" dirty="0">
                          <a:solidFill>
                            <a:schemeClr val="dk1"/>
                          </a:solidFill>
                          <a:latin typeface="Arial Narrow" panose="020B0606020202030204" pitchFamily="34" charset="0"/>
                          <a:ea typeface="+mn-ea"/>
                          <a:cs typeface="+mn-cs"/>
                        </a:rPr>
                        <a:t>(a) responsabilidad del titular sobre la calidad en la entidad en cuestión; </a:t>
                      </a:r>
                    </a:p>
                    <a:p>
                      <a:r>
                        <a:rPr lang="x-none" sz="1400" b="1" i="0" u="none" strike="noStrike" kern="1200" baseline="0" dirty="0">
                          <a:solidFill>
                            <a:schemeClr val="dk1"/>
                          </a:solidFill>
                          <a:latin typeface="Arial Narrow" panose="020B0606020202030204" pitchFamily="34" charset="0"/>
                          <a:ea typeface="+mn-ea"/>
                          <a:cs typeface="+mn-cs"/>
                        </a:rPr>
                        <a:t>(b) requerimientos éticos relevantes; </a:t>
                      </a:r>
                    </a:p>
                    <a:p>
                      <a:r>
                        <a:rPr lang="x-none" sz="1400" b="1" i="0" u="none" strike="noStrike" kern="1200" baseline="0" dirty="0">
                          <a:solidFill>
                            <a:schemeClr val="dk1"/>
                          </a:solidFill>
                          <a:latin typeface="Arial Narrow" panose="020B0606020202030204" pitchFamily="34" charset="0"/>
                          <a:ea typeface="+mn-ea"/>
                          <a:cs typeface="+mn-cs"/>
                        </a:rPr>
                        <a:t>(c) generación y continuación de las relaciones con el ente fiscalizado y respecto a actividades específicas; </a:t>
                      </a:r>
                    </a:p>
                    <a:p>
                      <a:r>
                        <a:rPr lang="x-none" sz="1400" b="1" i="0" u="none" strike="noStrike" kern="1200" baseline="0" dirty="0">
                          <a:solidFill>
                            <a:schemeClr val="dk1"/>
                          </a:solidFill>
                          <a:latin typeface="Arial Narrow" panose="020B0606020202030204" pitchFamily="34" charset="0"/>
                          <a:ea typeface="+mn-ea"/>
                          <a:cs typeface="+mn-cs"/>
                        </a:rPr>
                        <a:t>(d) recursos humanos, financieros y materiales; </a:t>
                      </a:r>
                    </a:p>
                    <a:p>
                      <a:r>
                        <a:rPr lang="x-none" sz="1400" b="1" i="0" u="none" strike="noStrike" kern="1200" baseline="0" dirty="0">
                          <a:solidFill>
                            <a:schemeClr val="dk1"/>
                          </a:solidFill>
                          <a:latin typeface="Arial Narrow" panose="020B0606020202030204" pitchFamily="34" charset="0"/>
                          <a:ea typeface="+mn-ea"/>
                          <a:cs typeface="+mn-cs"/>
                        </a:rPr>
                        <a:t>(e) realización de actividades, y </a:t>
                      </a:r>
                    </a:p>
                    <a:p>
                      <a:r>
                        <a:rPr lang="x-none" sz="1400" b="1" i="0" u="none" strike="noStrike" kern="1200" baseline="0" dirty="0">
                          <a:solidFill>
                            <a:schemeClr val="dk1"/>
                          </a:solidFill>
                          <a:latin typeface="Arial Narrow" panose="020B0606020202030204" pitchFamily="34" charset="0"/>
                          <a:ea typeface="+mn-ea"/>
                          <a:cs typeface="+mn-cs"/>
                        </a:rPr>
                        <a:t>(f) monitoreo. </a:t>
                      </a:r>
                    </a:p>
                    <a:p>
                      <a:endParaRPr lang="x-none" sz="1400" b="1" i="0" u="none" strike="noStrike" kern="1200" baseline="0" dirty="0">
                        <a:solidFill>
                          <a:schemeClr val="dk1"/>
                        </a:solidFill>
                        <a:latin typeface="Arial Narrow" panose="020B0606020202030204" pitchFamily="34" charset="0"/>
                        <a:ea typeface="+mn-ea"/>
                        <a:cs typeface="+mn-cs"/>
                      </a:endParaRPr>
                    </a:p>
                  </a:txBody>
                  <a:tcPr/>
                </a:tc>
                <a:extLst>
                  <a:ext uri="{0D108BD9-81ED-4DB2-BD59-A6C34878D82A}">
                    <a16:rowId xmlns:a16="http://schemas.microsoft.com/office/drawing/2014/main" val="10002"/>
                  </a:ext>
                </a:extLst>
              </a:tr>
            </a:tbl>
          </a:graphicData>
        </a:graphic>
      </p:graphicFrame>
      <p:sp>
        <p:nvSpPr>
          <p:cNvPr id="5" name="Rectangle 1026"/>
          <p:cNvSpPr>
            <a:spLocks noChangeArrowheads="1"/>
          </p:cNvSpPr>
          <p:nvPr/>
        </p:nvSpPr>
        <p:spPr bwMode="auto">
          <a:xfrm>
            <a:off x="533400" y="1196752"/>
            <a:ext cx="8071048"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x-none" sz="1400" b="1" dirty="0">
                <a:solidFill>
                  <a:schemeClr val="accent6">
                    <a:lumMod val="50000"/>
                  </a:schemeClr>
                </a:solidFill>
              </a:rPr>
              <a:t>NPASNF 40: </a:t>
            </a:r>
            <a:r>
              <a:rPr lang="x-none" sz="1400" b="1" dirty="0">
                <a:solidFill>
                  <a:schemeClr val="dk1"/>
                </a:solidFill>
              </a:rPr>
              <a:t>CONTROL DE CALIDAD PARA LOS ORGANISMOS FISCALIZADORES.</a:t>
            </a:r>
          </a:p>
        </p:txBody>
      </p:sp>
    </p:spTree>
    <p:extLst>
      <p:ext uri="{BB962C8B-B14F-4D97-AF65-F5344CB8AC3E}">
        <p14:creationId xmlns:p14="http://schemas.microsoft.com/office/powerpoint/2010/main" val="301860033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55</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nvGraphicFramePr>
        <p:xfrm>
          <a:off x="545386" y="1556792"/>
          <a:ext cx="8059062" cy="4942840"/>
        </p:xfrm>
        <a:graphic>
          <a:graphicData uri="http://schemas.openxmlformats.org/drawingml/2006/table">
            <a:tbl>
              <a:tblPr firstRow="1" bandRow="1">
                <a:tableStyleId>{5C22544A-7EE6-4342-B048-85BDC9FD1C3A}</a:tableStyleId>
              </a:tblPr>
              <a:tblGrid>
                <a:gridCol w="2658462">
                  <a:extLst>
                    <a:ext uri="{9D8B030D-6E8A-4147-A177-3AD203B41FA5}">
                      <a16:colId xmlns:a16="http://schemas.microsoft.com/office/drawing/2014/main" val="20000"/>
                    </a:ext>
                  </a:extLst>
                </a:gridCol>
                <a:gridCol w="5400600">
                  <a:extLst>
                    <a:ext uri="{9D8B030D-6E8A-4147-A177-3AD203B41FA5}">
                      <a16:colId xmlns:a16="http://schemas.microsoft.com/office/drawing/2014/main" val="20001"/>
                    </a:ext>
                  </a:extLst>
                </a:gridCol>
              </a:tblGrid>
              <a:tr h="370840">
                <a:tc>
                  <a:txBody>
                    <a:bodyPr/>
                    <a:lstStyle/>
                    <a:p>
                      <a:pPr algn="ctr"/>
                      <a:r>
                        <a:rPr lang="x-none" sz="1400" dirty="0">
                          <a:latin typeface="Arial Narrow" panose="020B0606020202030204" pitchFamily="34" charset="0"/>
                        </a:rPr>
                        <a:t>Contenido</a:t>
                      </a:r>
                    </a:p>
                  </a:txBody>
                  <a:tcPr/>
                </a:tc>
                <a:tc>
                  <a:txBody>
                    <a:bodyPr/>
                    <a:lstStyle/>
                    <a:p>
                      <a:pPr algn="ctr"/>
                      <a:r>
                        <a:rPr lang="x-none" sz="1400" dirty="0">
                          <a:latin typeface="Arial Narrow" panose="020B0606020202030204" pitchFamily="34" charset="0"/>
                        </a:rPr>
                        <a:t>Concepto</a:t>
                      </a:r>
                    </a:p>
                  </a:txBody>
                  <a:tcPr/>
                </a:tc>
                <a:extLst>
                  <a:ext uri="{0D108BD9-81ED-4DB2-BD59-A6C34878D82A}">
                    <a16:rowId xmlns:a16="http://schemas.microsoft.com/office/drawing/2014/main" val="10000"/>
                  </a:ext>
                </a:extLst>
              </a:tr>
              <a:tr h="370840">
                <a:tc>
                  <a:txBody>
                    <a:bodyPr/>
                    <a:lstStyle/>
                    <a:p>
                      <a:r>
                        <a:rPr lang="x-none" sz="1400" b="1" i="0" u="none" strike="noStrike" kern="1200" baseline="0" dirty="0">
                          <a:solidFill>
                            <a:schemeClr val="dk1"/>
                          </a:solidFill>
                          <a:latin typeface="Arial Narrow" panose="020B0606020202030204" pitchFamily="34" charset="0"/>
                          <a:ea typeface="+mn-ea"/>
                          <a:cs typeface="+mn-cs"/>
                        </a:rPr>
                        <a:t>4. ESTRUCTURA DE LA NPSNF 40</a:t>
                      </a:r>
                    </a:p>
                    <a:p>
                      <a:endParaRPr lang="x-none" sz="1400" b="0" i="0" u="none" strike="noStrike" kern="1200" baseline="0" dirty="0">
                        <a:solidFill>
                          <a:schemeClr val="dk1"/>
                        </a:solidFill>
                        <a:latin typeface="Arial Narrow" panose="020B0606020202030204" pitchFamily="34" charset="0"/>
                        <a:ea typeface="+mn-ea"/>
                        <a:cs typeface="+mn-cs"/>
                      </a:endParaRPr>
                    </a:p>
                    <a:p>
                      <a:r>
                        <a:rPr lang="x-none" sz="1400" b="0" i="0" u="none" strike="noStrike" kern="1200" baseline="0" dirty="0">
                          <a:solidFill>
                            <a:schemeClr val="dk1"/>
                          </a:solidFill>
                          <a:latin typeface="Arial Narrow" panose="020B0606020202030204" pitchFamily="34" charset="0"/>
                          <a:ea typeface="+mn-ea"/>
                          <a:cs typeface="+mn-cs"/>
                        </a:rPr>
                        <a:t>Primer Elemento: Responsabilidad del Titular sobre la Calidad en el Organismo Fiscalizador. </a:t>
                      </a:r>
                    </a:p>
                    <a:p>
                      <a:endParaRPr lang="x-none" sz="1400" b="0" i="0" u="none" strike="noStrike" kern="1200" baseline="0" dirty="0">
                        <a:solidFill>
                          <a:schemeClr val="dk1"/>
                        </a:solidFill>
                        <a:latin typeface="Arial Narrow" panose="020B0606020202030204" pitchFamily="34" charset="0"/>
                        <a:ea typeface="+mn-ea"/>
                        <a:cs typeface="+mn-cs"/>
                      </a:endParaRPr>
                    </a:p>
                    <a:p>
                      <a:r>
                        <a:rPr lang="x-none" sz="1400" b="0" i="0" u="none" strike="noStrike" kern="1200" baseline="0" dirty="0">
                          <a:solidFill>
                            <a:schemeClr val="dk1"/>
                          </a:solidFill>
                          <a:latin typeface="Arial Narrow" panose="020B0606020202030204" pitchFamily="34" charset="0"/>
                          <a:ea typeface="+mn-ea"/>
                          <a:cs typeface="+mn-cs"/>
                        </a:rPr>
                        <a:t>Segundo Elemento: Requerimientos Éticos Relevantes </a:t>
                      </a:r>
                    </a:p>
                    <a:p>
                      <a:endParaRPr lang="x-none" sz="1400" b="0" i="0" u="none" strike="noStrike" kern="1200" baseline="0" dirty="0">
                        <a:solidFill>
                          <a:schemeClr val="dk1"/>
                        </a:solidFill>
                        <a:latin typeface="Arial Narrow" panose="020B0606020202030204" pitchFamily="34" charset="0"/>
                        <a:ea typeface="+mn-ea"/>
                        <a:cs typeface="+mn-cs"/>
                      </a:endParaRPr>
                    </a:p>
                    <a:p>
                      <a:r>
                        <a:rPr lang="x-none" sz="1400" b="0" i="0" u="none" strike="noStrike" kern="1200" baseline="0" dirty="0">
                          <a:solidFill>
                            <a:schemeClr val="dk1"/>
                          </a:solidFill>
                          <a:latin typeface="Arial Narrow" panose="020B0606020202030204" pitchFamily="34" charset="0"/>
                          <a:ea typeface="+mn-ea"/>
                          <a:cs typeface="+mn-cs"/>
                        </a:rPr>
                        <a:t>Tercer Elemento: Planeación y Establecimiento de relaciones con el Ente Fiscalizado </a:t>
                      </a:r>
                    </a:p>
                    <a:p>
                      <a:endParaRPr lang="x-none" sz="1400" b="0" i="0" u="none" strike="noStrike" kern="1200" baseline="0" dirty="0">
                        <a:solidFill>
                          <a:schemeClr val="dk1"/>
                        </a:solidFill>
                        <a:latin typeface="Arial Narrow" panose="020B0606020202030204" pitchFamily="34" charset="0"/>
                        <a:ea typeface="+mn-ea"/>
                        <a:cs typeface="+mn-cs"/>
                      </a:endParaRPr>
                    </a:p>
                    <a:p>
                      <a:r>
                        <a:rPr lang="x-none" sz="1400" b="0" i="0" u="none" strike="noStrike" kern="1200" baseline="0" dirty="0">
                          <a:solidFill>
                            <a:schemeClr val="dk1"/>
                          </a:solidFill>
                          <a:latin typeface="Arial Narrow" panose="020B0606020202030204" pitchFamily="34" charset="0"/>
                          <a:ea typeface="+mn-ea"/>
                          <a:cs typeface="+mn-cs"/>
                        </a:rPr>
                        <a:t>Cuarto Elemento: Recursos Humanos, Financieros y Materiales. </a:t>
                      </a:r>
                      <a:endParaRPr lang="x-none" sz="1400" b="0" dirty="0">
                        <a:latin typeface="Arial Narrow" panose="020B0606020202030204" pitchFamily="34" charset="0"/>
                      </a:endParaRPr>
                    </a:p>
                    <a:p>
                      <a:endParaRPr lang="x-none" sz="1400" b="0" i="0" u="none" strike="noStrike" kern="1200" baseline="0" dirty="0">
                        <a:solidFill>
                          <a:schemeClr val="dk1"/>
                        </a:solidFill>
                        <a:latin typeface="Arial Narrow" panose="020B0606020202030204" pitchFamily="34" charset="0"/>
                        <a:ea typeface="+mn-ea"/>
                        <a:cs typeface="+mn-cs"/>
                      </a:endParaRPr>
                    </a:p>
                    <a:p>
                      <a:r>
                        <a:rPr lang="x-none" sz="1400" b="0" i="0" u="none" strike="noStrike" kern="1200" baseline="0" dirty="0">
                          <a:solidFill>
                            <a:schemeClr val="dk1"/>
                          </a:solidFill>
                          <a:latin typeface="Arial Narrow" panose="020B0606020202030204" pitchFamily="34" charset="0"/>
                          <a:ea typeface="+mn-ea"/>
                          <a:cs typeface="+mn-cs"/>
                        </a:rPr>
                        <a:t>Quinto Elemento: Realización de Actividades </a:t>
                      </a:r>
                    </a:p>
                    <a:p>
                      <a:endParaRPr lang="x-none" sz="1400" b="0" i="0" u="none" strike="noStrike" kern="1200" baseline="0" dirty="0">
                        <a:solidFill>
                          <a:schemeClr val="dk1"/>
                        </a:solidFill>
                        <a:latin typeface="Arial Narrow" panose="020B0606020202030204" pitchFamily="34" charset="0"/>
                        <a:ea typeface="+mn-ea"/>
                        <a:cs typeface="+mn-cs"/>
                      </a:endParaRPr>
                    </a:p>
                    <a:p>
                      <a:r>
                        <a:rPr lang="x-none" sz="1400" b="0" i="0" u="none" strike="noStrike" kern="1200" baseline="0" dirty="0">
                          <a:solidFill>
                            <a:schemeClr val="dk1"/>
                          </a:solidFill>
                          <a:latin typeface="Arial Narrow" panose="020B0606020202030204" pitchFamily="34" charset="0"/>
                          <a:ea typeface="+mn-ea"/>
                          <a:cs typeface="+mn-cs"/>
                        </a:rPr>
                        <a:t>Sexto Elemento: Seguimiento  </a:t>
                      </a:r>
                      <a:endParaRPr lang="x-none" sz="1400" b="0" dirty="0">
                        <a:latin typeface="Arial Narrow" panose="020B0606020202030204" pitchFamily="34" charset="0"/>
                      </a:endParaRPr>
                    </a:p>
                  </a:txBody>
                  <a:tcPr/>
                </a:tc>
                <a:tc>
                  <a:txBody>
                    <a:bodyPr/>
                    <a:lstStyle/>
                    <a:p>
                      <a:r>
                        <a:rPr lang="x-none" sz="1400" b="0" i="0" u="none" strike="noStrike" kern="1200" baseline="0" dirty="0">
                          <a:solidFill>
                            <a:schemeClr val="dk1"/>
                          </a:solidFill>
                          <a:latin typeface="Arial Narrow" panose="020B0606020202030204" pitchFamily="34" charset="0"/>
                          <a:ea typeface="+mn-ea"/>
                          <a:cs typeface="+mn-cs"/>
                        </a:rPr>
                        <a:t>El organismo fiscalizador debe establecer:</a:t>
                      </a:r>
                    </a:p>
                    <a:p>
                      <a:r>
                        <a:rPr lang="x-none" sz="1400" b="0" i="0" u="none" strike="noStrike" kern="1200" baseline="0" dirty="0">
                          <a:solidFill>
                            <a:schemeClr val="dk1"/>
                          </a:solidFill>
                          <a:latin typeface="Arial Narrow" panose="020B0606020202030204" pitchFamily="34" charset="0"/>
                          <a:ea typeface="+mn-ea"/>
                          <a:cs typeface="+mn-cs"/>
                        </a:rPr>
                        <a:t>- Políticas y procedimientos diseñados para asegurar que se tenga una cultura interna que reconozca que la calidad es esencial en el desempeño de sus actividades y deben ser establecidas por el Titular del organismo fiscalizador, quien debe asumir la máxima responsabilidad por el sistema de control de calidad.</a:t>
                      </a:r>
                    </a:p>
                    <a:p>
                      <a:r>
                        <a:rPr lang="x-none" sz="1400" b="0" i="0" u="none" strike="noStrike" kern="1200" baseline="0" dirty="0">
                          <a:solidFill>
                            <a:schemeClr val="dk1"/>
                          </a:solidFill>
                          <a:latin typeface="Arial Narrow" panose="020B0606020202030204" pitchFamily="34" charset="0"/>
                          <a:ea typeface="+mn-ea"/>
                          <a:cs typeface="+mn-cs"/>
                        </a:rPr>
                        <a:t>- Políticas y procedimientos diseñados para asegurar de manera razonable que su personal y partes contratadas, realicen trabajos que cumplan con los requerimientos éticos relevantes. </a:t>
                      </a:r>
                    </a:p>
                    <a:p>
                      <a:r>
                        <a:rPr lang="x-none" sz="1400" b="0" i="0" u="none" strike="noStrike" kern="1200" baseline="0" dirty="0">
                          <a:solidFill>
                            <a:schemeClr val="dk1"/>
                          </a:solidFill>
                          <a:latin typeface="Arial Narrow" panose="020B0606020202030204" pitchFamily="34" charset="0"/>
                          <a:ea typeface="+mn-ea"/>
                          <a:cs typeface="+mn-cs"/>
                        </a:rPr>
                        <a:t>- Políticas y procedimientos diseñados para asegurar, de manera razonable, que se realizarán actividades de acuerdo a su marco legal de competencia.</a:t>
                      </a:r>
                    </a:p>
                    <a:p>
                      <a:r>
                        <a:rPr lang="x-none" sz="1400" b="0" i="0" u="none" strike="noStrike" kern="1200" baseline="0" dirty="0">
                          <a:solidFill>
                            <a:schemeClr val="dk1"/>
                          </a:solidFill>
                          <a:latin typeface="Arial Narrow" panose="020B0606020202030204" pitchFamily="34" charset="0"/>
                          <a:ea typeface="+mn-ea"/>
                          <a:cs typeface="+mn-cs"/>
                        </a:rPr>
                        <a:t>- Políticas y procedimientos diseñados para asegurar, de manera razonable, que se cuenta con los recursos suficientes (personal y, si es el caso, las partes que sean subcontratadas para realizar labores del organismo auditor), con las competencias, capacidades y compromiso con los principios éticos necesarios </a:t>
                      </a:r>
                    </a:p>
                    <a:p>
                      <a:r>
                        <a:rPr lang="x-none" sz="1400" b="0" i="0" u="none" strike="noStrike" kern="1200" baseline="0" dirty="0">
                          <a:solidFill>
                            <a:schemeClr val="dk1"/>
                          </a:solidFill>
                          <a:latin typeface="Arial Narrow" panose="020B0606020202030204" pitchFamily="34" charset="0"/>
                          <a:ea typeface="+mn-ea"/>
                          <a:cs typeface="+mn-cs"/>
                        </a:rPr>
                        <a:t>- Políticas y procedimientos diseñados para asegurar, de manera razonable, que sus actividades se lleven a cabo de conformidad con las normas profesionales y el marco normativo correspondiente. </a:t>
                      </a:r>
                    </a:p>
                    <a:p>
                      <a:r>
                        <a:rPr lang="x-none" sz="1400" b="0" i="0" u="none" strike="noStrike" kern="1200" baseline="0">
                          <a:solidFill>
                            <a:schemeClr val="dk1"/>
                          </a:solidFill>
                          <a:latin typeface="Arial Narrow" panose="020B0606020202030204" pitchFamily="34" charset="0"/>
                          <a:ea typeface="+mn-ea"/>
                          <a:cs typeface="+mn-cs"/>
                        </a:rPr>
                        <a:t>- Un </a:t>
                      </a:r>
                      <a:r>
                        <a:rPr lang="x-none" sz="1400" b="0" i="0" u="none" strike="noStrike" kern="1200" baseline="0" dirty="0">
                          <a:solidFill>
                            <a:schemeClr val="dk1"/>
                          </a:solidFill>
                          <a:latin typeface="Arial Narrow" panose="020B0606020202030204" pitchFamily="34" charset="0"/>
                          <a:ea typeface="+mn-ea"/>
                          <a:cs typeface="+mn-cs"/>
                        </a:rPr>
                        <a:t>proceso de seguimiento diseñado para asegurar, de manera razonable, que las políticas y procedimientos relacionados con el sistema de control de calidad sean relevantes, adecuados y operen eficazmente. </a:t>
                      </a:r>
                      <a:endParaRPr lang="x-none" sz="1400" dirty="0">
                        <a:latin typeface="Arial Narrow" panose="020B0606020202030204" pitchFamily="34" charset="0"/>
                      </a:endParaRPr>
                    </a:p>
                  </a:txBody>
                  <a:tcPr/>
                </a:tc>
                <a:extLst>
                  <a:ext uri="{0D108BD9-81ED-4DB2-BD59-A6C34878D82A}">
                    <a16:rowId xmlns:a16="http://schemas.microsoft.com/office/drawing/2014/main" val="10001"/>
                  </a:ext>
                </a:extLst>
              </a:tr>
            </a:tbl>
          </a:graphicData>
        </a:graphic>
      </p:graphicFrame>
      <p:sp>
        <p:nvSpPr>
          <p:cNvPr id="5" name="Rectangle 1026"/>
          <p:cNvSpPr>
            <a:spLocks noChangeArrowheads="1"/>
          </p:cNvSpPr>
          <p:nvPr/>
        </p:nvSpPr>
        <p:spPr bwMode="auto">
          <a:xfrm>
            <a:off x="533400" y="1196752"/>
            <a:ext cx="8071048"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x-none" sz="1400" b="1" dirty="0">
                <a:solidFill>
                  <a:schemeClr val="accent6">
                    <a:lumMod val="50000"/>
                  </a:schemeClr>
                </a:solidFill>
              </a:rPr>
              <a:t>NPASNF 40: </a:t>
            </a:r>
            <a:r>
              <a:rPr lang="x-none" sz="1400" b="1" dirty="0">
                <a:solidFill>
                  <a:schemeClr val="dk1"/>
                </a:solidFill>
              </a:rPr>
              <a:t>CONTROL DE CALIDAD PARA LOS ORGANISMOS FISCALIZADORES.</a:t>
            </a:r>
          </a:p>
        </p:txBody>
      </p:sp>
    </p:spTree>
    <p:extLst>
      <p:ext uri="{BB962C8B-B14F-4D97-AF65-F5344CB8AC3E}">
        <p14:creationId xmlns:p14="http://schemas.microsoft.com/office/powerpoint/2010/main" val="202241277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56</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Normas  SNF</a:t>
            </a:r>
            <a:endParaRPr lang="es-MX" sz="1800" dirty="0">
              <a:latin typeface="Arial" panose="020B0604020202020204" pitchFamily="34" charset="0"/>
              <a:cs typeface="Arial" panose="020B0604020202020204" pitchFamily="34" charset="0"/>
            </a:endParaRPr>
          </a:p>
        </p:txBody>
      </p:sp>
      <p:sp>
        <p:nvSpPr>
          <p:cNvPr id="8" name="Rectangle 1026"/>
          <p:cNvSpPr>
            <a:spLocks noChangeArrowheads="1"/>
          </p:cNvSpPr>
          <p:nvPr/>
        </p:nvSpPr>
        <p:spPr bwMode="auto">
          <a:xfrm>
            <a:off x="107504" y="4725144"/>
            <a:ext cx="1800200" cy="197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lgn="just"/>
            <a:endParaRPr lang="x-none" sz="1200" dirty="0">
              <a:solidFill>
                <a:srgbClr val="FF0000"/>
              </a:solidFill>
            </a:endParaRPr>
          </a:p>
        </p:txBody>
      </p:sp>
      <p:pic>
        <p:nvPicPr>
          <p:cNvPr id="7" name="Imagen 6" descr="Captura de pantalla de computadora&#10;&#10;Descripción generada automáticamente">
            <a:extLst>
              <a:ext uri="{FF2B5EF4-FFF2-40B4-BE49-F238E27FC236}">
                <a16:creationId xmlns:a16="http://schemas.microsoft.com/office/drawing/2014/main" id="{EA8C6B48-FC77-4772-8E39-8660B52E4C9F}"/>
              </a:ext>
            </a:extLst>
          </p:cNvPr>
          <p:cNvPicPr>
            <a:picLocks noChangeAspect="1"/>
          </p:cNvPicPr>
          <p:nvPr/>
        </p:nvPicPr>
        <p:blipFill rotWithShape="1">
          <a:blip r:embed="rId3"/>
          <a:srcRect l="33631" t="20916" r="34619" b="8805"/>
          <a:stretch/>
        </p:blipFill>
        <p:spPr bwMode="auto">
          <a:xfrm>
            <a:off x="1187624" y="1484784"/>
            <a:ext cx="6984776" cy="47636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4054119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solidFill>
                  <a:schemeClr val="accent6">
                    <a:lumMod val="50000"/>
                  </a:schemeClr>
                </a:solidFill>
              </a:rPr>
              <a:pPr/>
              <a:t>57</a:t>
            </a:fld>
            <a:endParaRPr lang="en-US">
              <a:solidFill>
                <a:schemeClr val="accent6">
                  <a:lumMod val="50000"/>
                </a:schemeClr>
              </a:solidFill>
            </a:endParaRPr>
          </a:p>
        </p:txBody>
      </p:sp>
      <p:sp>
        <p:nvSpPr>
          <p:cNvPr id="4102" name="Rectangle 6"/>
          <p:cNvSpPr>
            <a:spLocks noGrp="1" noChangeArrowheads="1"/>
          </p:cNvSpPr>
          <p:nvPr>
            <p:ph type="ctrTitle"/>
          </p:nvPr>
        </p:nvSpPr>
        <p:spPr>
          <a:xfrm>
            <a:off x="533400" y="94495"/>
            <a:ext cx="7924800" cy="720080"/>
          </a:xfrm>
        </p:spPr>
        <p:txBody>
          <a:bodyPr/>
          <a:lstStyle/>
          <a:p>
            <a:r>
              <a:rPr lang="es-MX" sz="1800" dirty="0">
                <a:solidFill>
                  <a:schemeClr val="accent6">
                    <a:lumMod val="50000"/>
                  </a:schemeClr>
                </a:solidFill>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solidFill>
                <a:schemeClr val="accent6">
                  <a:lumMod val="50000"/>
                </a:schemeClr>
              </a:solidFill>
              <a:latin typeface="Arial" panose="020B0604020202020204" pitchFamily="34" charset="0"/>
              <a:cs typeface="Arial" panose="020B0604020202020204" pitchFamily="34" charset="0"/>
            </a:endParaRPr>
          </a:p>
        </p:txBody>
      </p:sp>
      <p:sp>
        <p:nvSpPr>
          <p:cNvPr id="9" name="Text Box 7"/>
          <p:cNvSpPr txBox="1">
            <a:spLocks noChangeArrowheads="1"/>
          </p:cNvSpPr>
          <p:nvPr/>
        </p:nvSpPr>
        <p:spPr bwMode="auto">
          <a:xfrm>
            <a:off x="900113" y="1549400"/>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spcBef>
                <a:spcPct val="50000"/>
              </a:spcBef>
              <a:buClrTx/>
              <a:buFontTx/>
              <a:buNone/>
            </a:pPr>
            <a:r>
              <a:rPr lang="es-MX" altLang="x-none" sz="1800" b="1" dirty="0">
                <a:solidFill>
                  <a:schemeClr val="accent6">
                    <a:lumMod val="50000"/>
                  </a:schemeClr>
                </a:solidFill>
                <a:latin typeface="Arial" panose="020B0604020202020204" pitchFamily="34" charset="0"/>
              </a:rPr>
              <a:t>Personales:</a:t>
            </a:r>
            <a:endParaRPr lang="es-ES" altLang="x-none" sz="1800" b="1" dirty="0">
              <a:solidFill>
                <a:schemeClr val="accent6">
                  <a:lumMod val="50000"/>
                </a:schemeClr>
              </a:solidFill>
              <a:latin typeface="Arial" panose="020B0604020202020204" pitchFamily="34" charset="0"/>
            </a:endParaRPr>
          </a:p>
        </p:txBody>
      </p:sp>
      <p:sp>
        <p:nvSpPr>
          <p:cNvPr id="10" name="AutoShape 9"/>
          <p:cNvSpPr>
            <a:spLocks/>
          </p:cNvSpPr>
          <p:nvPr/>
        </p:nvSpPr>
        <p:spPr bwMode="auto">
          <a:xfrm>
            <a:off x="3203575" y="2492375"/>
            <a:ext cx="360363" cy="2232025"/>
          </a:xfrm>
          <a:prstGeom prst="leftBrace">
            <a:avLst>
              <a:gd name="adj1" fmla="val 51615"/>
              <a:gd name="adj2" fmla="val 50000"/>
            </a:avLst>
          </a:prstGeom>
          <a:noFill/>
          <a:ln w="38100">
            <a:solidFill>
              <a:srgbClr val="66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a:solidFill>
                <a:schemeClr val="accent6">
                  <a:lumMod val="50000"/>
                </a:schemeClr>
              </a:solidFill>
            </a:endParaRPr>
          </a:p>
        </p:txBody>
      </p:sp>
      <p:sp>
        <p:nvSpPr>
          <p:cNvPr id="11" name="AutoShape 11"/>
          <p:cNvSpPr>
            <a:spLocks/>
          </p:cNvSpPr>
          <p:nvPr/>
        </p:nvSpPr>
        <p:spPr bwMode="auto">
          <a:xfrm>
            <a:off x="3276600" y="908050"/>
            <a:ext cx="217488" cy="1512888"/>
          </a:xfrm>
          <a:prstGeom prst="leftBrace">
            <a:avLst>
              <a:gd name="adj1" fmla="val 57968"/>
              <a:gd name="adj2" fmla="val 50000"/>
            </a:avLst>
          </a:prstGeom>
          <a:noFill/>
          <a:ln w="38100">
            <a:solidFill>
              <a:srgbClr val="66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a:solidFill>
                <a:schemeClr val="accent6">
                  <a:lumMod val="50000"/>
                </a:schemeClr>
              </a:solidFill>
            </a:endParaRPr>
          </a:p>
        </p:txBody>
      </p:sp>
      <p:sp>
        <p:nvSpPr>
          <p:cNvPr id="12" name="Text Box 12"/>
          <p:cNvSpPr txBox="1">
            <a:spLocks noChangeArrowheads="1"/>
          </p:cNvSpPr>
          <p:nvPr/>
        </p:nvSpPr>
        <p:spPr bwMode="auto">
          <a:xfrm>
            <a:off x="3633788" y="962025"/>
            <a:ext cx="48260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imes New Roman" panose="02020603050405020304" pitchFamily="18" charset="0"/>
              </a:defRPr>
            </a:lvl1pPr>
            <a:lvl2pPr marL="914400" indent="-457200" algn="l">
              <a:spcBef>
                <a:spcPct val="0"/>
              </a:spcBef>
              <a:defRPr sz="2400">
                <a:solidFill>
                  <a:schemeClr val="tx1"/>
                </a:solidFill>
                <a:latin typeface="Times New Roman" panose="02020603050405020304" pitchFamily="18" charset="0"/>
              </a:defRPr>
            </a:lvl2pPr>
            <a:lvl3pPr marL="1371600" indent="-457200" algn="l">
              <a:spcBef>
                <a:spcPct val="0"/>
              </a:spcBef>
              <a:defRPr sz="2400">
                <a:solidFill>
                  <a:schemeClr val="tx1"/>
                </a:solidFill>
                <a:latin typeface="Times New Roman" panose="02020603050405020304" pitchFamily="18" charset="0"/>
              </a:defRPr>
            </a:lvl3pPr>
            <a:lvl4pPr marL="1828800" indent="-457200" algn="l">
              <a:spcBef>
                <a:spcPct val="0"/>
              </a:spcBef>
              <a:defRPr sz="2400">
                <a:solidFill>
                  <a:schemeClr val="tx1"/>
                </a:solidFill>
                <a:latin typeface="Times New Roman" panose="02020603050405020304" pitchFamily="18" charset="0"/>
              </a:defRPr>
            </a:lvl4pPr>
            <a:lvl5pPr marL="2286000" indent="-457200" algn="l">
              <a:spcBef>
                <a:spcPct val="0"/>
              </a:spcBef>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nSpc>
                <a:spcPct val="100000"/>
              </a:lnSpc>
              <a:spcBef>
                <a:spcPct val="50000"/>
              </a:spcBef>
              <a:buClr>
                <a:srgbClr val="33CCCC"/>
              </a:buClr>
              <a:buFont typeface="Wingdings" panose="05000000000000000000" pitchFamily="2" charset="2"/>
              <a:buAutoNum type="arabicPeriod"/>
            </a:pPr>
            <a:r>
              <a:rPr lang="es-MX" altLang="x-none" sz="1600" dirty="0">
                <a:solidFill>
                  <a:schemeClr val="accent6">
                    <a:lumMod val="50000"/>
                  </a:schemeClr>
                </a:solidFill>
                <a:latin typeface="Arial" panose="020B0604020202020204" pitchFamily="34" charset="0"/>
              </a:rPr>
              <a:t>Independencia </a:t>
            </a:r>
            <a:r>
              <a:rPr lang="es-MX" altLang="x-none" sz="1200" dirty="0">
                <a:solidFill>
                  <a:schemeClr val="accent6">
                    <a:lumMod val="50000"/>
                  </a:schemeClr>
                </a:solidFill>
                <a:latin typeface="Arial" panose="020B0604020202020204" pitchFamily="34" charset="0"/>
              </a:rPr>
              <a:t>(Primera)</a:t>
            </a:r>
          </a:p>
          <a:p>
            <a:pPr>
              <a:lnSpc>
                <a:spcPct val="100000"/>
              </a:lnSpc>
              <a:spcBef>
                <a:spcPct val="50000"/>
              </a:spcBef>
              <a:buClr>
                <a:srgbClr val="33CCCC"/>
              </a:buClr>
              <a:buFont typeface="Wingdings" panose="05000000000000000000" pitchFamily="2" charset="2"/>
              <a:buAutoNum type="arabicPeriod"/>
            </a:pPr>
            <a:r>
              <a:rPr lang="es-MX" altLang="x-none" sz="1600" dirty="0">
                <a:solidFill>
                  <a:schemeClr val="accent6">
                    <a:lumMod val="50000"/>
                  </a:schemeClr>
                </a:solidFill>
                <a:latin typeface="Arial" panose="020B0604020202020204" pitchFamily="34" charset="0"/>
              </a:rPr>
              <a:t>Conocimiento Técnico y Capacidad   Profesional.  </a:t>
            </a:r>
            <a:r>
              <a:rPr lang="es-MX" altLang="x-none" sz="1200" dirty="0">
                <a:solidFill>
                  <a:schemeClr val="accent6">
                    <a:lumMod val="50000"/>
                  </a:schemeClr>
                </a:solidFill>
                <a:latin typeface="Arial" panose="020B0604020202020204" pitchFamily="34" charset="0"/>
              </a:rPr>
              <a:t>(Segunda)</a:t>
            </a:r>
          </a:p>
          <a:p>
            <a:pPr>
              <a:lnSpc>
                <a:spcPct val="100000"/>
              </a:lnSpc>
              <a:spcBef>
                <a:spcPct val="50000"/>
              </a:spcBef>
              <a:buClr>
                <a:srgbClr val="33CCCC"/>
              </a:buClr>
              <a:buFont typeface="Wingdings" panose="05000000000000000000" pitchFamily="2" charset="2"/>
              <a:buAutoNum type="arabicPeriod"/>
            </a:pPr>
            <a:r>
              <a:rPr lang="es-MX" altLang="x-none" sz="1600" dirty="0">
                <a:solidFill>
                  <a:schemeClr val="accent6">
                    <a:lumMod val="50000"/>
                  </a:schemeClr>
                </a:solidFill>
                <a:latin typeface="Arial" panose="020B0604020202020204" pitchFamily="34" charset="0"/>
              </a:rPr>
              <a:t>Cuidado y Diligencia Profesionales  </a:t>
            </a:r>
            <a:r>
              <a:rPr lang="es-MX" altLang="x-none" sz="1200" dirty="0">
                <a:solidFill>
                  <a:schemeClr val="accent6">
                    <a:lumMod val="50000"/>
                  </a:schemeClr>
                </a:solidFill>
                <a:latin typeface="Arial" panose="020B0604020202020204" pitchFamily="34" charset="0"/>
              </a:rPr>
              <a:t>(Tercera)</a:t>
            </a:r>
            <a:endParaRPr lang="es-ES" altLang="x-none" sz="1200" dirty="0">
              <a:solidFill>
                <a:schemeClr val="accent6">
                  <a:lumMod val="50000"/>
                </a:schemeClr>
              </a:solidFill>
              <a:latin typeface="Arial" panose="020B0604020202020204" pitchFamily="34" charset="0"/>
            </a:endParaRPr>
          </a:p>
        </p:txBody>
      </p:sp>
      <p:sp>
        <p:nvSpPr>
          <p:cNvPr id="13" name="Text Box 13"/>
          <p:cNvSpPr txBox="1">
            <a:spLocks noChangeArrowheads="1"/>
          </p:cNvSpPr>
          <p:nvPr/>
        </p:nvSpPr>
        <p:spPr bwMode="auto">
          <a:xfrm>
            <a:off x="3706813" y="2492375"/>
            <a:ext cx="4897437"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imes New Roman" panose="02020603050405020304" pitchFamily="18" charset="0"/>
              </a:defRPr>
            </a:lvl1pPr>
            <a:lvl2pPr marL="914400" indent="-457200" algn="l">
              <a:spcBef>
                <a:spcPct val="0"/>
              </a:spcBef>
              <a:defRPr sz="2400">
                <a:solidFill>
                  <a:schemeClr val="tx1"/>
                </a:solidFill>
                <a:latin typeface="Times New Roman" panose="02020603050405020304" pitchFamily="18" charset="0"/>
              </a:defRPr>
            </a:lvl2pPr>
            <a:lvl3pPr marL="1371600" indent="-457200" algn="l">
              <a:spcBef>
                <a:spcPct val="0"/>
              </a:spcBef>
              <a:defRPr sz="2400">
                <a:solidFill>
                  <a:schemeClr val="tx1"/>
                </a:solidFill>
                <a:latin typeface="Times New Roman" panose="02020603050405020304" pitchFamily="18" charset="0"/>
              </a:defRPr>
            </a:lvl3pPr>
            <a:lvl4pPr marL="1828800" indent="-457200" algn="l">
              <a:spcBef>
                <a:spcPct val="0"/>
              </a:spcBef>
              <a:defRPr sz="2400">
                <a:solidFill>
                  <a:schemeClr val="tx1"/>
                </a:solidFill>
                <a:latin typeface="Times New Roman" panose="02020603050405020304" pitchFamily="18" charset="0"/>
              </a:defRPr>
            </a:lvl4pPr>
            <a:lvl5pPr marL="2286000" indent="-457200" algn="l">
              <a:spcBef>
                <a:spcPct val="0"/>
              </a:spcBef>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nSpc>
                <a:spcPct val="100000"/>
              </a:lnSpc>
              <a:spcBef>
                <a:spcPct val="50000"/>
              </a:spcBef>
              <a:buClr>
                <a:srgbClr val="33CCCC"/>
              </a:buClr>
              <a:buFont typeface="Wingdings" panose="05000000000000000000" pitchFamily="2" charset="2"/>
              <a:buAutoNum type="arabicPeriod" startAt="4"/>
            </a:pPr>
            <a:r>
              <a:rPr lang="es-MX" altLang="x-none" sz="1600" dirty="0">
                <a:solidFill>
                  <a:schemeClr val="accent6">
                    <a:lumMod val="50000"/>
                  </a:schemeClr>
                </a:solidFill>
                <a:latin typeface="Arial" panose="020B0604020202020204" pitchFamily="34" charset="0"/>
              </a:rPr>
              <a:t>Planeación </a:t>
            </a:r>
            <a:r>
              <a:rPr lang="es-MX" altLang="x-none" sz="1200" dirty="0">
                <a:solidFill>
                  <a:schemeClr val="accent6">
                    <a:lumMod val="50000"/>
                  </a:schemeClr>
                </a:solidFill>
                <a:latin typeface="Arial" panose="020B0604020202020204" pitchFamily="34" charset="0"/>
              </a:rPr>
              <a:t>(Cuarta)</a:t>
            </a:r>
          </a:p>
          <a:p>
            <a:pPr>
              <a:lnSpc>
                <a:spcPct val="100000"/>
              </a:lnSpc>
              <a:spcBef>
                <a:spcPct val="50000"/>
              </a:spcBef>
              <a:buClr>
                <a:srgbClr val="33CCCC"/>
              </a:buClr>
              <a:buFont typeface="Wingdings" panose="05000000000000000000" pitchFamily="2" charset="2"/>
              <a:buAutoNum type="arabicPeriod" startAt="4"/>
            </a:pPr>
            <a:r>
              <a:rPr lang="es-MX" altLang="x-none" sz="1600" dirty="0">
                <a:solidFill>
                  <a:schemeClr val="accent6">
                    <a:lumMod val="50000"/>
                  </a:schemeClr>
                </a:solidFill>
                <a:latin typeface="Arial" panose="020B0604020202020204" pitchFamily="34" charset="0"/>
              </a:rPr>
              <a:t>Sistemas de Control Interno </a:t>
            </a:r>
            <a:r>
              <a:rPr lang="es-MX" altLang="x-none" sz="1200" dirty="0">
                <a:solidFill>
                  <a:schemeClr val="accent6">
                    <a:lumMod val="50000"/>
                  </a:schemeClr>
                </a:solidFill>
                <a:latin typeface="Arial" panose="020B0604020202020204" pitchFamily="34" charset="0"/>
              </a:rPr>
              <a:t>(Quinta)</a:t>
            </a:r>
          </a:p>
          <a:p>
            <a:pPr>
              <a:lnSpc>
                <a:spcPct val="100000"/>
              </a:lnSpc>
              <a:spcBef>
                <a:spcPct val="50000"/>
              </a:spcBef>
              <a:buClr>
                <a:srgbClr val="33CCCC"/>
              </a:buClr>
              <a:buFont typeface="Wingdings" panose="05000000000000000000" pitchFamily="2" charset="2"/>
              <a:buAutoNum type="arabicPeriod" startAt="4"/>
            </a:pPr>
            <a:r>
              <a:rPr lang="es-MX" altLang="x-none" sz="1600" dirty="0">
                <a:solidFill>
                  <a:schemeClr val="accent6">
                    <a:lumMod val="50000"/>
                  </a:schemeClr>
                </a:solidFill>
                <a:latin typeface="Arial" panose="020B0604020202020204" pitchFamily="34" charset="0"/>
              </a:rPr>
              <a:t>Supervisión del Trabajo de Auditoría </a:t>
            </a:r>
            <a:r>
              <a:rPr lang="es-MX" altLang="x-none" sz="1200" dirty="0">
                <a:solidFill>
                  <a:schemeClr val="accent6">
                    <a:lumMod val="50000"/>
                  </a:schemeClr>
                </a:solidFill>
                <a:latin typeface="Arial" panose="020B0604020202020204" pitchFamily="34" charset="0"/>
              </a:rPr>
              <a:t>(Sexta)</a:t>
            </a:r>
          </a:p>
          <a:p>
            <a:pPr>
              <a:lnSpc>
                <a:spcPct val="100000"/>
              </a:lnSpc>
              <a:spcBef>
                <a:spcPct val="50000"/>
              </a:spcBef>
              <a:buClr>
                <a:srgbClr val="33CCCC"/>
              </a:buClr>
              <a:buFont typeface="Wingdings" panose="05000000000000000000" pitchFamily="2" charset="2"/>
              <a:buAutoNum type="arabicPeriod" startAt="4"/>
            </a:pPr>
            <a:r>
              <a:rPr lang="es-MX" altLang="x-none" sz="1600" dirty="0">
                <a:solidFill>
                  <a:schemeClr val="accent6">
                    <a:lumMod val="50000"/>
                  </a:schemeClr>
                </a:solidFill>
                <a:latin typeface="Arial" panose="020B0604020202020204" pitchFamily="34" charset="0"/>
              </a:rPr>
              <a:t>Evidencia </a:t>
            </a:r>
            <a:r>
              <a:rPr lang="es-MX" altLang="x-none" sz="1200" dirty="0">
                <a:solidFill>
                  <a:schemeClr val="accent6">
                    <a:lumMod val="50000"/>
                  </a:schemeClr>
                </a:solidFill>
                <a:latin typeface="Arial" panose="020B0604020202020204" pitchFamily="34" charset="0"/>
              </a:rPr>
              <a:t>(Séptima)</a:t>
            </a:r>
          </a:p>
          <a:p>
            <a:pPr>
              <a:lnSpc>
                <a:spcPct val="100000"/>
              </a:lnSpc>
              <a:spcBef>
                <a:spcPct val="50000"/>
              </a:spcBef>
              <a:buClr>
                <a:srgbClr val="33CCCC"/>
              </a:buClr>
              <a:buFont typeface="Wingdings" panose="05000000000000000000" pitchFamily="2" charset="2"/>
              <a:buAutoNum type="arabicPeriod" startAt="4"/>
            </a:pPr>
            <a:r>
              <a:rPr lang="es-MX" altLang="x-none" sz="1600" dirty="0">
                <a:solidFill>
                  <a:schemeClr val="accent6">
                    <a:lumMod val="50000"/>
                  </a:schemeClr>
                </a:solidFill>
                <a:latin typeface="Arial" panose="020B0604020202020204" pitchFamily="34" charset="0"/>
              </a:rPr>
              <a:t>Papeles de Trabajo </a:t>
            </a:r>
            <a:r>
              <a:rPr lang="es-MX" altLang="x-none" sz="1200" dirty="0">
                <a:solidFill>
                  <a:schemeClr val="accent6">
                    <a:lumMod val="50000"/>
                  </a:schemeClr>
                </a:solidFill>
                <a:latin typeface="Arial" panose="020B0604020202020204" pitchFamily="34" charset="0"/>
              </a:rPr>
              <a:t>(Octava)</a:t>
            </a:r>
          </a:p>
          <a:p>
            <a:pPr>
              <a:lnSpc>
                <a:spcPct val="100000"/>
              </a:lnSpc>
              <a:spcBef>
                <a:spcPct val="50000"/>
              </a:spcBef>
              <a:buClr>
                <a:srgbClr val="33CCCC"/>
              </a:buClr>
              <a:buFont typeface="Wingdings" panose="05000000000000000000" pitchFamily="2" charset="2"/>
              <a:buAutoNum type="arabicPeriod" startAt="4"/>
            </a:pPr>
            <a:r>
              <a:rPr lang="es-MX" altLang="x-none" sz="1600" dirty="0">
                <a:solidFill>
                  <a:schemeClr val="accent6">
                    <a:lumMod val="50000"/>
                  </a:schemeClr>
                </a:solidFill>
                <a:latin typeface="Arial" panose="020B0604020202020204" pitchFamily="34" charset="0"/>
              </a:rPr>
              <a:t>Tratamiento de Irregularidades </a:t>
            </a:r>
            <a:r>
              <a:rPr lang="es-MX" altLang="x-none" sz="1200" dirty="0">
                <a:solidFill>
                  <a:schemeClr val="accent6">
                    <a:lumMod val="50000"/>
                  </a:schemeClr>
                </a:solidFill>
                <a:latin typeface="Arial" panose="020B0604020202020204" pitchFamily="34" charset="0"/>
              </a:rPr>
              <a:t>(Novena)</a:t>
            </a:r>
            <a:endParaRPr lang="es-ES" altLang="x-none" sz="1200" dirty="0">
              <a:solidFill>
                <a:schemeClr val="accent6">
                  <a:lumMod val="50000"/>
                </a:schemeClr>
              </a:solidFill>
              <a:latin typeface="Arial" panose="020B0604020202020204" pitchFamily="34" charset="0"/>
            </a:endParaRPr>
          </a:p>
        </p:txBody>
      </p:sp>
      <p:sp>
        <p:nvSpPr>
          <p:cNvPr id="14" name="Text Box 14"/>
          <p:cNvSpPr txBox="1">
            <a:spLocks noChangeArrowheads="1"/>
          </p:cNvSpPr>
          <p:nvPr/>
        </p:nvSpPr>
        <p:spPr bwMode="auto">
          <a:xfrm>
            <a:off x="971550" y="3363913"/>
            <a:ext cx="2016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spcBef>
                <a:spcPct val="50000"/>
              </a:spcBef>
              <a:buClrTx/>
              <a:buFontTx/>
              <a:buNone/>
            </a:pPr>
            <a:r>
              <a:rPr lang="es-MX" altLang="x-none" sz="1800" b="1">
                <a:solidFill>
                  <a:schemeClr val="accent6">
                    <a:lumMod val="50000"/>
                  </a:schemeClr>
                </a:solidFill>
                <a:latin typeface="Arial" panose="020B0604020202020204" pitchFamily="34" charset="0"/>
              </a:rPr>
              <a:t>De Ejecución del Trabajo:</a:t>
            </a:r>
            <a:endParaRPr lang="es-ES" altLang="x-none" sz="1800" b="1">
              <a:solidFill>
                <a:schemeClr val="accent6">
                  <a:lumMod val="50000"/>
                </a:schemeClr>
              </a:solidFill>
              <a:latin typeface="Arial" panose="020B0604020202020204" pitchFamily="34" charset="0"/>
            </a:endParaRPr>
          </a:p>
        </p:txBody>
      </p:sp>
      <p:sp>
        <p:nvSpPr>
          <p:cNvPr id="15" name="Text Box 15"/>
          <p:cNvSpPr txBox="1">
            <a:spLocks noChangeArrowheads="1"/>
          </p:cNvSpPr>
          <p:nvPr/>
        </p:nvSpPr>
        <p:spPr bwMode="auto">
          <a:xfrm>
            <a:off x="971550" y="4960938"/>
            <a:ext cx="23749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spcBef>
                <a:spcPct val="50000"/>
              </a:spcBef>
              <a:buClrTx/>
              <a:buFontTx/>
              <a:buNone/>
            </a:pPr>
            <a:r>
              <a:rPr lang="es-MX" altLang="x-none" sz="1800" b="1">
                <a:solidFill>
                  <a:schemeClr val="accent6">
                    <a:lumMod val="50000"/>
                  </a:schemeClr>
                </a:solidFill>
                <a:latin typeface="Arial" panose="020B0604020202020204" pitchFamily="34" charset="0"/>
              </a:rPr>
              <a:t>Sobre el Informe de Auditoría y su Seguimiento:</a:t>
            </a:r>
            <a:endParaRPr lang="es-ES" altLang="x-none" sz="1800" b="1">
              <a:solidFill>
                <a:schemeClr val="accent6">
                  <a:lumMod val="50000"/>
                </a:schemeClr>
              </a:solidFill>
              <a:latin typeface="Arial" panose="020B0604020202020204" pitchFamily="34" charset="0"/>
            </a:endParaRPr>
          </a:p>
        </p:txBody>
      </p:sp>
      <p:sp>
        <p:nvSpPr>
          <p:cNvPr id="16" name="AutoShape 16"/>
          <p:cNvSpPr>
            <a:spLocks/>
          </p:cNvSpPr>
          <p:nvPr/>
        </p:nvSpPr>
        <p:spPr bwMode="auto">
          <a:xfrm>
            <a:off x="3348038" y="4797425"/>
            <a:ext cx="215900" cy="1295400"/>
          </a:xfrm>
          <a:prstGeom prst="leftBrace">
            <a:avLst>
              <a:gd name="adj1" fmla="val 50000"/>
              <a:gd name="adj2" fmla="val 50000"/>
            </a:avLst>
          </a:prstGeom>
          <a:noFill/>
          <a:ln w="38100">
            <a:solidFill>
              <a:srgbClr val="66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a:solidFill>
                <a:schemeClr val="accent6">
                  <a:lumMod val="50000"/>
                </a:schemeClr>
              </a:solidFill>
            </a:endParaRPr>
          </a:p>
        </p:txBody>
      </p:sp>
      <p:sp>
        <p:nvSpPr>
          <p:cNvPr id="17" name="Text Box 17"/>
          <p:cNvSpPr txBox="1">
            <a:spLocks noChangeArrowheads="1"/>
          </p:cNvSpPr>
          <p:nvPr/>
        </p:nvSpPr>
        <p:spPr bwMode="auto">
          <a:xfrm>
            <a:off x="3706813" y="5157788"/>
            <a:ext cx="5186362"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imes New Roman" panose="02020603050405020304" pitchFamily="18" charset="0"/>
              </a:defRPr>
            </a:lvl1pPr>
            <a:lvl2pPr marL="914400" indent="-457200" algn="l">
              <a:spcBef>
                <a:spcPct val="0"/>
              </a:spcBef>
              <a:defRPr sz="2400">
                <a:solidFill>
                  <a:schemeClr val="tx1"/>
                </a:solidFill>
                <a:latin typeface="Times New Roman" panose="02020603050405020304" pitchFamily="18" charset="0"/>
              </a:defRPr>
            </a:lvl2pPr>
            <a:lvl3pPr marL="1371600" indent="-457200" algn="l">
              <a:spcBef>
                <a:spcPct val="0"/>
              </a:spcBef>
              <a:defRPr sz="2400">
                <a:solidFill>
                  <a:schemeClr val="tx1"/>
                </a:solidFill>
                <a:latin typeface="Times New Roman" panose="02020603050405020304" pitchFamily="18" charset="0"/>
              </a:defRPr>
            </a:lvl3pPr>
            <a:lvl4pPr marL="1828800" indent="-457200" algn="l">
              <a:spcBef>
                <a:spcPct val="0"/>
              </a:spcBef>
              <a:defRPr sz="2400">
                <a:solidFill>
                  <a:schemeClr val="tx1"/>
                </a:solidFill>
                <a:latin typeface="Times New Roman" panose="02020603050405020304" pitchFamily="18" charset="0"/>
              </a:defRPr>
            </a:lvl4pPr>
            <a:lvl5pPr marL="2286000" indent="-457200" algn="l">
              <a:spcBef>
                <a:spcPct val="0"/>
              </a:spcBef>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nSpc>
                <a:spcPct val="100000"/>
              </a:lnSpc>
              <a:spcBef>
                <a:spcPct val="50000"/>
              </a:spcBef>
              <a:buClr>
                <a:srgbClr val="33CCCC"/>
              </a:buClr>
              <a:buFont typeface="Wingdings" panose="05000000000000000000" pitchFamily="2" charset="2"/>
              <a:buAutoNum type="arabicPeriod" startAt="10"/>
            </a:pPr>
            <a:r>
              <a:rPr lang="es-MX" altLang="x-none" sz="1600">
                <a:solidFill>
                  <a:schemeClr val="accent6">
                    <a:lumMod val="50000"/>
                  </a:schemeClr>
                </a:solidFill>
                <a:latin typeface="Arial" panose="020B0604020202020204" pitchFamily="34" charset="0"/>
              </a:rPr>
              <a:t>Informe </a:t>
            </a:r>
            <a:r>
              <a:rPr lang="es-MX" altLang="x-none" sz="1200">
                <a:solidFill>
                  <a:schemeClr val="accent6">
                    <a:lumMod val="50000"/>
                  </a:schemeClr>
                </a:solidFill>
                <a:latin typeface="Arial" panose="020B0604020202020204" pitchFamily="34" charset="0"/>
              </a:rPr>
              <a:t>(Décima)</a:t>
            </a:r>
          </a:p>
          <a:p>
            <a:pPr>
              <a:lnSpc>
                <a:spcPct val="100000"/>
              </a:lnSpc>
              <a:spcBef>
                <a:spcPct val="50000"/>
              </a:spcBef>
              <a:buClr>
                <a:srgbClr val="33CCCC"/>
              </a:buClr>
              <a:buFont typeface="Wingdings" panose="05000000000000000000" pitchFamily="2" charset="2"/>
              <a:buAutoNum type="arabicPeriod" startAt="10"/>
            </a:pPr>
            <a:r>
              <a:rPr lang="es-MX" altLang="x-none" sz="1600">
                <a:solidFill>
                  <a:schemeClr val="accent6">
                    <a:lumMod val="50000"/>
                  </a:schemeClr>
                </a:solidFill>
                <a:latin typeface="Arial" panose="020B0604020202020204" pitchFamily="34" charset="0"/>
              </a:rPr>
              <a:t>Seguimiento de las Recomendaciones </a:t>
            </a:r>
            <a:r>
              <a:rPr lang="es-MX" altLang="x-none" sz="1200">
                <a:solidFill>
                  <a:schemeClr val="accent6">
                    <a:lumMod val="50000"/>
                  </a:schemeClr>
                </a:solidFill>
                <a:latin typeface="Arial" panose="020B0604020202020204" pitchFamily="34" charset="0"/>
              </a:rPr>
              <a:t>(Onceava)</a:t>
            </a:r>
            <a:endParaRPr lang="es-ES" altLang="x-none" sz="1200">
              <a:solidFill>
                <a:schemeClr val="accent6">
                  <a:lumMod val="50000"/>
                </a:schemeClr>
              </a:solidFill>
              <a:latin typeface="Arial" panose="020B0604020202020204" pitchFamily="34" charset="0"/>
            </a:endParaRPr>
          </a:p>
        </p:txBody>
      </p:sp>
      <p:sp>
        <p:nvSpPr>
          <p:cNvPr id="18" name="Rectangle 18"/>
          <p:cNvSpPr>
            <a:spLocks noChangeArrowheads="1"/>
          </p:cNvSpPr>
          <p:nvPr/>
        </p:nvSpPr>
        <p:spPr bwMode="auto">
          <a:xfrm>
            <a:off x="414415" y="6516688"/>
            <a:ext cx="142859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71500" indent="-571500" algn="l">
              <a:spcBef>
                <a:spcPct val="0"/>
              </a:spcBef>
              <a:defRPr sz="2400">
                <a:solidFill>
                  <a:schemeClr val="tx1"/>
                </a:solidFill>
                <a:latin typeface="Times New Roman" panose="02020603050405020304" pitchFamily="18" charset="0"/>
              </a:defRPr>
            </a:lvl1pPr>
            <a:lvl2pPr algn="l">
              <a:spcBef>
                <a:spcPct val="0"/>
              </a:spcBef>
              <a:defRPr sz="2400">
                <a:solidFill>
                  <a:schemeClr val="tx1"/>
                </a:solidFill>
                <a:latin typeface="Times New Roman" panose="02020603050405020304" pitchFamily="18" charset="0"/>
              </a:defRPr>
            </a:lvl2pPr>
            <a:lvl3pPr algn="l">
              <a:spcBef>
                <a:spcPct val="0"/>
              </a:spcBef>
              <a:defRPr sz="2400">
                <a:solidFill>
                  <a:schemeClr val="tx1"/>
                </a:solidFill>
                <a:latin typeface="Times New Roman" panose="02020603050405020304" pitchFamily="18" charset="0"/>
              </a:defRPr>
            </a:lvl3pPr>
            <a:lvl4pPr algn="l">
              <a:spcBef>
                <a:spcPct val="0"/>
              </a:spcBef>
              <a:defRPr sz="2400">
                <a:solidFill>
                  <a:schemeClr val="tx1"/>
                </a:solidFill>
                <a:latin typeface="Times New Roman" panose="02020603050405020304" pitchFamily="18" charset="0"/>
              </a:defRPr>
            </a:lvl4pPr>
            <a:lvl5pPr algn="l">
              <a:spcBef>
                <a:spcPct val="0"/>
              </a:spcBef>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lgn="just">
              <a:spcBef>
                <a:spcPct val="20000"/>
              </a:spcBef>
              <a:buFontTx/>
              <a:buNone/>
            </a:pPr>
            <a:r>
              <a:rPr lang="es-MX" altLang="x-none" sz="1500" b="1" i="1">
                <a:solidFill>
                  <a:schemeClr val="accent6">
                    <a:lumMod val="50000"/>
                  </a:schemeClr>
                </a:solidFill>
                <a:latin typeface="Verdana" panose="020B0604030504040204" pitchFamily="34" charset="0"/>
              </a:rPr>
              <a:t>NGAP BB II</a:t>
            </a:r>
            <a:endParaRPr lang="es-ES" altLang="x-none" sz="1500" b="1" i="1">
              <a:solidFill>
                <a:schemeClr val="accent6">
                  <a:lumMod val="50000"/>
                </a:schemeClr>
              </a:solidFill>
              <a:latin typeface="Verdana" panose="020B0604030504040204" pitchFamily="34" charset="0"/>
            </a:endParaRPr>
          </a:p>
        </p:txBody>
      </p:sp>
    </p:spTree>
    <p:extLst>
      <p:ext uri="{BB962C8B-B14F-4D97-AF65-F5344CB8AC3E}">
        <p14:creationId xmlns:p14="http://schemas.microsoft.com/office/powerpoint/2010/main" val="49954375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solidFill>
                  <a:schemeClr val="accent6">
                    <a:lumMod val="50000"/>
                  </a:schemeClr>
                </a:solidFill>
              </a:rPr>
              <a:pPr/>
              <a:t>58</a:t>
            </a:fld>
            <a:endParaRPr lang="en-US">
              <a:solidFill>
                <a:schemeClr val="accent6">
                  <a:lumMod val="50000"/>
                </a:schemeClr>
              </a:solidFill>
            </a:endParaRPr>
          </a:p>
        </p:txBody>
      </p:sp>
      <p:sp>
        <p:nvSpPr>
          <p:cNvPr id="4102" name="Rectangle 6"/>
          <p:cNvSpPr>
            <a:spLocks noGrp="1" noChangeArrowheads="1"/>
          </p:cNvSpPr>
          <p:nvPr>
            <p:ph type="ctrTitle"/>
          </p:nvPr>
        </p:nvSpPr>
        <p:spPr>
          <a:xfrm>
            <a:off x="533400" y="94495"/>
            <a:ext cx="7924800" cy="720080"/>
          </a:xfrm>
        </p:spPr>
        <p:txBody>
          <a:bodyPr/>
          <a:lstStyle/>
          <a:p>
            <a:r>
              <a:rPr lang="es-MX" sz="1800" dirty="0">
                <a:solidFill>
                  <a:schemeClr val="accent6">
                    <a:lumMod val="50000"/>
                  </a:schemeClr>
                </a:solidFill>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solidFill>
                <a:schemeClr val="accent6">
                  <a:lumMod val="50000"/>
                </a:schemeClr>
              </a:solidFill>
              <a:latin typeface="Arial" panose="020B0604020202020204" pitchFamily="34" charset="0"/>
              <a:cs typeface="Arial" panose="020B0604020202020204" pitchFamily="34" charset="0"/>
            </a:endParaRPr>
          </a:p>
        </p:txBody>
      </p:sp>
      <p:sp>
        <p:nvSpPr>
          <p:cNvPr id="9" name="Text Box 7"/>
          <p:cNvSpPr txBox="1">
            <a:spLocks noChangeArrowheads="1"/>
          </p:cNvSpPr>
          <p:nvPr/>
        </p:nvSpPr>
        <p:spPr bwMode="auto">
          <a:xfrm>
            <a:off x="900113" y="1549400"/>
            <a:ext cx="18002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spcBef>
                <a:spcPct val="50000"/>
              </a:spcBef>
              <a:buClrTx/>
              <a:buFontTx/>
              <a:buNone/>
            </a:pPr>
            <a:r>
              <a:rPr lang="es-MX" altLang="x-none" sz="1800" b="1" dirty="0">
                <a:solidFill>
                  <a:schemeClr val="accent6">
                    <a:lumMod val="50000"/>
                  </a:schemeClr>
                </a:solidFill>
                <a:latin typeface="Arial" panose="020B0604020202020204" pitchFamily="34" charset="0"/>
              </a:rPr>
              <a:t>Personales y generales:</a:t>
            </a:r>
            <a:endParaRPr lang="es-ES" altLang="x-none" sz="1800" b="1" dirty="0">
              <a:solidFill>
                <a:schemeClr val="accent6">
                  <a:lumMod val="50000"/>
                </a:schemeClr>
              </a:solidFill>
              <a:latin typeface="Arial" panose="020B0604020202020204" pitchFamily="34" charset="0"/>
            </a:endParaRPr>
          </a:p>
        </p:txBody>
      </p:sp>
      <p:sp>
        <p:nvSpPr>
          <p:cNvPr id="10" name="AutoShape 9"/>
          <p:cNvSpPr>
            <a:spLocks/>
          </p:cNvSpPr>
          <p:nvPr/>
        </p:nvSpPr>
        <p:spPr bwMode="auto">
          <a:xfrm>
            <a:off x="3181688" y="907926"/>
            <a:ext cx="360363" cy="2232025"/>
          </a:xfrm>
          <a:prstGeom prst="leftBrace">
            <a:avLst>
              <a:gd name="adj1" fmla="val 51615"/>
              <a:gd name="adj2" fmla="val 50000"/>
            </a:avLst>
          </a:prstGeom>
          <a:noFill/>
          <a:ln w="38100">
            <a:solidFill>
              <a:srgbClr val="66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a:solidFill>
                <a:schemeClr val="accent6">
                  <a:lumMod val="50000"/>
                </a:schemeClr>
              </a:solidFill>
            </a:endParaRPr>
          </a:p>
        </p:txBody>
      </p:sp>
      <p:sp>
        <p:nvSpPr>
          <p:cNvPr id="11" name="AutoShape 11"/>
          <p:cNvSpPr>
            <a:spLocks/>
          </p:cNvSpPr>
          <p:nvPr/>
        </p:nvSpPr>
        <p:spPr bwMode="auto">
          <a:xfrm>
            <a:off x="3301049" y="3257029"/>
            <a:ext cx="217488" cy="1512888"/>
          </a:xfrm>
          <a:prstGeom prst="leftBrace">
            <a:avLst>
              <a:gd name="adj1" fmla="val 57968"/>
              <a:gd name="adj2" fmla="val 50000"/>
            </a:avLst>
          </a:prstGeom>
          <a:noFill/>
          <a:ln w="38100">
            <a:solidFill>
              <a:srgbClr val="66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a:solidFill>
                <a:schemeClr val="accent6">
                  <a:lumMod val="50000"/>
                </a:schemeClr>
              </a:solidFill>
            </a:endParaRPr>
          </a:p>
        </p:txBody>
      </p:sp>
      <p:sp>
        <p:nvSpPr>
          <p:cNvPr id="12" name="Text Box 12"/>
          <p:cNvSpPr txBox="1">
            <a:spLocks noChangeArrowheads="1"/>
          </p:cNvSpPr>
          <p:nvPr/>
        </p:nvSpPr>
        <p:spPr bwMode="auto">
          <a:xfrm>
            <a:off x="3616547" y="935082"/>
            <a:ext cx="497046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spcBef>
                <a:spcPct val="0"/>
              </a:spcBef>
              <a:defRPr sz="2400">
                <a:solidFill>
                  <a:schemeClr val="tx1"/>
                </a:solidFill>
                <a:latin typeface="Times New Roman" panose="02020603050405020304" pitchFamily="18" charset="0"/>
              </a:defRPr>
            </a:lvl1pPr>
            <a:lvl2pPr marL="914400" indent="-457200" algn="l">
              <a:spcBef>
                <a:spcPct val="0"/>
              </a:spcBef>
              <a:defRPr sz="2400">
                <a:solidFill>
                  <a:schemeClr val="tx1"/>
                </a:solidFill>
                <a:latin typeface="Times New Roman" panose="02020603050405020304" pitchFamily="18" charset="0"/>
              </a:defRPr>
            </a:lvl2pPr>
            <a:lvl3pPr marL="1371600" indent="-457200" algn="l">
              <a:spcBef>
                <a:spcPct val="0"/>
              </a:spcBef>
              <a:defRPr sz="2400">
                <a:solidFill>
                  <a:schemeClr val="tx1"/>
                </a:solidFill>
                <a:latin typeface="Times New Roman" panose="02020603050405020304" pitchFamily="18" charset="0"/>
              </a:defRPr>
            </a:lvl3pPr>
            <a:lvl4pPr marL="1828800" indent="-457200" algn="l">
              <a:spcBef>
                <a:spcPct val="0"/>
              </a:spcBef>
              <a:defRPr sz="2400">
                <a:solidFill>
                  <a:schemeClr val="tx1"/>
                </a:solidFill>
                <a:latin typeface="Times New Roman" panose="02020603050405020304" pitchFamily="18" charset="0"/>
              </a:defRPr>
            </a:lvl4pPr>
            <a:lvl5pPr marL="2286000" indent="-457200" algn="l">
              <a:spcBef>
                <a:spcPct val="0"/>
              </a:spcBef>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0" indent="0">
              <a:lnSpc>
                <a:spcPct val="100000"/>
              </a:lnSpc>
              <a:spcBef>
                <a:spcPts val="0"/>
              </a:spcBef>
              <a:buClr>
                <a:srgbClr val="33CCCC"/>
              </a:buClr>
            </a:pPr>
            <a:r>
              <a:rPr lang="x-none" sz="1800" dirty="0">
                <a:solidFill>
                  <a:schemeClr val="accent6">
                    <a:lumMod val="50000"/>
                  </a:schemeClr>
                </a:solidFill>
              </a:rPr>
              <a:t>a) Título Profesional, entrenamiento técnico y capacidad profesional</a:t>
            </a:r>
            <a:endParaRPr lang="es-MX" altLang="x-none" sz="1800" dirty="0">
              <a:solidFill>
                <a:schemeClr val="accent6">
                  <a:lumMod val="50000"/>
                </a:schemeClr>
              </a:solidFill>
              <a:latin typeface="Arial" panose="020B0604020202020204" pitchFamily="34" charset="0"/>
            </a:endParaRPr>
          </a:p>
          <a:p>
            <a:pPr marL="0" indent="0">
              <a:lnSpc>
                <a:spcPct val="100000"/>
              </a:lnSpc>
              <a:spcBef>
                <a:spcPts val="0"/>
              </a:spcBef>
              <a:buClr>
                <a:srgbClr val="33CCCC"/>
              </a:buClr>
            </a:pPr>
            <a:r>
              <a:rPr lang="x-none" sz="1800" dirty="0">
                <a:solidFill>
                  <a:schemeClr val="accent6">
                    <a:lumMod val="50000"/>
                  </a:schemeClr>
                </a:solidFill>
              </a:rPr>
              <a:t>b) Conocimiento del Asunto del que se trate el trabajo </a:t>
            </a:r>
          </a:p>
          <a:p>
            <a:pPr marL="0" indent="0">
              <a:lnSpc>
                <a:spcPct val="100000"/>
              </a:lnSpc>
              <a:spcBef>
                <a:spcPts val="0"/>
              </a:spcBef>
              <a:buClr>
                <a:srgbClr val="33CCCC"/>
              </a:buClr>
            </a:pPr>
            <a:r>
              <a:rPr lang="x-none" sz="1800" dirty="0">
                <a:solidFill>
                  <a:schemeClr val="accent6">
                    <a:lumMod val="50000"/>
                  </a:schemeClr>
                </a:solidFill>
              </a:rPr>
              <a:t>c) Condiciones para poder llevar a cabo el trabajo de atestiguar</a:t>
            </a:r>
          </a:p>
          <a:p>
            <a:pPr marL="0" indent="0">
              <a:lnSpc>
                <a:spcPct val="100000"/>
              </a:lnSpc>
              <a:spcBef>
                <a:spcPts val="0"/>
              </a:spcBef>
              <a:buClr>
                <a:srgbClr val="33CCCC"/>
              </a:buClr>
            </a:pPr>
            <a:r>
              <a:rPr lang="x-none" sz="1800" dirty="0">
                <a:solidFill>
                  <a:schemeClr val="accent6">
                    <a:lumMod val="50000"/>
                  </a:schemeClr>
                </a:solidFill>
              </a:rPr>
              <a:t>d) Cuidado y Diligencia Profesionales</a:t>
            </a:r>
          </a:p>
          <a:p>
            <a:pPr marL="0" indent="0">
              <a:lnSpc>
                <a:spcPct val="100000"/>
              </a:lnSpc>
              <a:spcBef>
                <a:spcPts val="0"/>
              </a:spcBef>
              <a:buClr>
                <a:srgbClr val="33CCCC"/>
              </a:buClr>
            </a:pPr>
            <a:r>
              <a:rPr lang="x-none" sz="1800" dirty="0">
                <a:solidFill>
                  <a:schemeClr val="accent6">
                    <a:lumMod val="50000"/>
                  </a:schemeClr>
                </a:solidFill>
              </a:rPr>
              <a:t>e) Independencia</a:t>
            </a:r>
            <a:endParaRPr lang="es-ES" altLang="x-none" sz="1800" dirty="0">
              <a:solidFill>
                <a:schemeClr val="accent6">
                  <a:lumMod val="50000"/>
                </a:schemeClr>
              </a:solidFill>
            </a:endParaRPr>
          </a:p>
        </p:txBody>
      </p:sp>
      <p:sp>
        <p:nvSpPr>
          <p:cNvPr id="13" name="Text Box 13"/>
          <p:cNvSpPr txBox="1">
            <a:spLocks noChangeArrowheads="1"/>
          </p:cNvSpPr>
          <p:nvPr/>
        </p:nvSpPr>
        <p:spPr bwMode="auto">
          <a:xfrm>
            <a:off x="3616547" y="3631501"/>
            <a:ext cx="489743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indent="0">
              <a:lnSpc>
                <a:spcPct val="100000"/>
              </a:lnSpc>
              <a:spcBef>
                <a:spcPts val="0"/>
              </a:spcBef>
              <a:buClr>
                <a:srgbClr val="33CCCC"/>
              </a:buClr>
              <a:defRPr sz="1800">
                <a:solidFill>
                  <a:schemeClr val="accent6">
                    <a:lumMod val="50000"/>
                  </a:schemeClr>
                </a:solidFill>
                <a:latin typeface="Times New Roman" panose="02020603050405020304" pitchFamily="18" charset="0"/>
              </a:defRPr>
            </a:lvl1pPr>
            <a:lvl2pPr marL="914400" indent="-457200">
              <a:defRPr sz="2400">
                <a:latin typeface="Times New Roman" panose="02020603050405020304" pitchFamily="18" charset="0"/>
              </a:defRPr>
            </a:lvl2pPr>
            <a:lvl3pPr marL="1371600" indent="-457200">
              <a:defRPr sz="2400">
                <a:latin typeface="Times New Roman" panose="02020603050405020304" pitchFamily="18" charset="0"/>
              </a:defRPr>
            </a:lvl3pPr>
            <a:lvl4pPr marL="1828800" indent="-457200">
              <a:defRPr sz="2400">
                <a:latin typeface="Times New Roman" panose="02020603050405020304" pitchFamily="18" charset="0"/>
              </a:defRPr>
            </a:lvl4pPr>
            <a:lvl5pPr marL="2286000" indent="-457200">
              <a:defRPr sz="2400">
                <a:latin typeface="Times New Roman" panose="02020603050405020304" pitchFamily="18" charset="0"/>
              </a:defRPr>
            </a:lvl5pPr>
            <a:lvl6pPr marL="2743200" indent="-457200" fontAlgn="base">
              <a:spcBef>
                <a:spcPct val="0"/>
              </a:spcBef>
              <a:spcAft>
                <a:spcPct val="0"/>
              </a:spcAft>
              <a:defRPr sz="2400">
                <a:latin typeface="Times New Roman" panose="02020603050405020304" pitchFamily="18" charset="0"/>
              </a:defRPr>
            </a:lvl6pPr>
            <a:lvl7pPr marL="3200400" indent="-457200" fontAlgn="base">
              <a:spcBef>
                <a:spcPct val="0"/>
              </a:spcBef>
              <a:spcAft>
                <a:spcPct val="0"/>
              </a:spcAft>
              <a:defRPr sz="2400">
                <a:latin typeface="Times New Roman" panose="02020603050405020304" pitchFamily="18" charset="0"/>
              </a:defRPr>
            </a:lvl7pPr>
            <a:lvl8pPr marL="3657600" indent="-457200" fontAlgn="base">
              <a:spcBef>
                <a:spcPct val="0"/>
              </a:spcBef>
              <a:spcAft>
                <a:spcPct val="0"/>
              </a:spcAft>
              <a:defRPr sz="2400">
                <a:latin typeface="Times New Roman" panose="02020603050405020304" pitchFamily="18" charset="0"/>
              </a:defRPr>
            </a:lvl8pPr>
            <a:lvl9pPr marL="4114800" indent="-457200" fontAlgn="base">
              <a:spcBef>
                <a:spcPct val="0"/>
              </a:spcBef>
              <a:spcAft>
                <a:spcPct val="0"/>
              </a:spcAft>
              <a:defRPr sz="2400">
                <a:latin typeface="Times New Roman" panose="02020603050405020304" pitchFamily="18" charset="0"/>
              </a:defRPr>
            </a:lvl9pPr>
          </a:lstStyle>
          <a:p>
            <a:r>
              <a:rPr lang="x-none" dirty="0"/>
              <a:t>- Planeación y Supervisión  </a:t>
            </a:r>
          </a:p>
          <a:p>
            <a:pPr marL="285750" indent="-285750">
              <a:buFontTx/>
              <a:buChar char="-"/>
            </a:pPr>
            <a:endParaRPr lang="x-none" dirty="0"/>
          </a:p>
          <a:p>
            <a:r>
              <a:rPr lang="x-none" dirty="0"/>
              <a:t>- Obtención de Evidencia Suficiente y Adecuada</a:t>
            </a:r>
            <a:endParaRPr lang="es-ES" altLang="x-none" dirty="0"/>
          </a:p>
        </p:txBody>
      </p:sp>
      <p:sp>
        <p:nvSpPr>
          <p:cNvPr id="14" name="Text Box 14"/>
          <p:cNvSpPr txBox="1">
            <a:spLocks noChangeArrowheads="1"/>
          </p:cNvSpPr>
          <p:nvPr/>
        </p:nvSpPr>
        <p:spPr bwMode="auto">
          <a:xfrm>
            <a:off x="971550" y="3692798"/>
            <a:ext cx="2016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spcBef>
                <a:spcPct val="50000"/>
              </a:spcBef>
              <a:buClrTx/>
              <a:buFontTx/>
              <a:buNone/>
            </a:pPr>
            <a:r>
              <a:rPr lang="es-MX" altLang="x-none" sz="1800" b="1" dirty="0">
                <a:solidFill>
                  <a:schemeClr val="accent6">
                    <a:lumMod val="50000"/>
                  </a:schemeClr>
                </a:solidFill>
                <a:latin typeface="Arial" panose="020B0604020202020204" pitchFamily="34" charset="0"/>
              </a:rPr>
              <a:t>De Ejecución del Trabajo:</a:t>
            </a:r>
            <a:endParaRPr lang="es-ES" altLang="x-none" sz="1800" b="1" dirty="0">
              <a:solidFill>
                <a:schemeClr val="accent6">
                  <a:lumMod val="50000"/>
                </a:schemeClr>
              </a:solidFill>
              <a:latin typeface="Arial" panose="020B0604020202020204" pitchFamily="34" charset="0"/>
            </a:endParaRPr>
          </a:p>
        </p:txBody>
      </p:sp>
      <p:sp>
        <p:nvSpPr>
          <p:cNvPr id="15" name="Text Box 15"/>
          <p:cNvSpPr txBox="1">
            <a:spLocks noChangeArrowheads="1"/>
          </p:cNvSpPr>
          <p:nvPr/>
        </p:nvSpPr>
        <p:spPr bwMode="auto">
          <a:xfrm>
            <a:off x="926149" y="5296803"/>
            <a:ext cx="23749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spcBef>
                <a:spcPct val="50000"/>
              </a:spcBef>
              <a:buClrTx/>
              <a:buFontTx/>
              <a:buNone/>
            </a:pPr>
            <a:r>
              <a:rPr lang="es-MX" altLang="x-none" sz="1800" b="1" dirty="0">
                <a:solidFill>
                  <a:schemeClr val="accent6">
                    <a:lumMod val="50000"/>
                  </a:schemeClr>
                </a:solidFill>
                <a:latin typeface="Arial" panose="020B0604020202020204" pitchFamily="34" charset="0"/>
              </a:rPr>
              <a:t>De Información:</a:t>
            </a:r>
            <a:endParaRPr lang="es-ES" altLang="x-none" sz="1800" b="1" dirty="0">
              <a:solidFill>
                <a:schemeClr val="accent6">
                  <a:lumMod val="50000"/>
                </a:schemeClr>
              </a:solidFill>
              <a:latin typeface="Arial" panose="020B0604020202020204" pitchFamily="34" charset="0"/>
            </a:endParaRPr>
          </a:p>
        </p:txBody>
      </p:sp>
      <p:sp>
        <p:nvSpPr>
          <p:cNvPr id="16" name="AutoShape 16"/>
          <p:cNvSpPr>
            <a:spLocks/>
          </p:cNvSpPr>
          <p:nvPr/>
        </p:nvSpPr>
        <p:spPr bwMode="auto">
          <a:xfrm>
            <a:off x="3346449" y="4948647"/>
            <a:ext cx="215900" cy="1295400"/>
          </a:xfrm>
          <a:prstGeom prst="leftBrace">
            <a:avLst>
              <a:gd name="adj1" fmla="val 50000"/>
              <a:gd name="adj2" fmla="val 50000"/>
            </a:avLst>
          </a:prstGeom>
          <a:noFill/>
          <a:ln w="38100">
            <a:solidFill>
              <a:srgbClr val="66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a:solidFill>
                <a:schemeClr val="accent6">
                  <a:lumMod val="50000"/>
                </a:schemeClr>
              </a:solidFill>
            </a:endParaRPr>
          </a:p>
        </p:txBody>
      </p:sp>
      <p:sp>
        <p:nvSpPr>
          <p:cNvPr id="17" name="Text Box 17"/>
          <p:cNvSpPr txBox="1">
            <a:spLocks noChangeArrowheads="1"/>
          </p:cNvSpPr>
          <p:nvPr/>
        </p:nvSpPr>
        <p:spPr bwMode="auto">
          <a:xfrm>
            <a:off x="3635005" y="4983460"/>
            <a:ext cx="51863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indent="0">
              <a:lnSpc>
                <a:spcPct val="100000"/>
              </a:lnSpc>
              <a:spcBef>
                <a:spcPts val="0"/>
              </a:spcBef>
              <a:buClr>
                <a:srgbClr val="33CCCC"/>
              </a:buClr>
              <a:defRPr sz="1800">
                <a:solidFill>
                  <a:schemeClr val="accent6">
                    <a:lumMod val="50000"/>
                  </a:schemeClr>
                </a:solidFill>
                <a:latin typeface="Times New Roman" panose="02020603050405020304" pitchFamily="18" charset="0"/>
              </a:defRPr>
            </a:lvl1pPr>
            <a:lvl2pPr marL="914400" indent="-457200">
              <a:defRPr sz="2400">
                <a:latin typeface="Times New Roman" panose="02020603050405020304" pitchFamily="18" charset="0"/>
              </a:defRPr>
            </a:lvl2pPr>
            <a:lvl3pPr marL="1371600" indent="-457200">
              <a:defRPr sz="2400">
                <a:latin typeface="Times New Roman" panose="02020603050405020304" pitchFamily="18" charset="0"/>
              </a:defRPr>
            </a:lvl3pPr>
            <a:lvl4pPr marL="1828800" indent="-457200">
              <a:defRPr sz="2400">
                <a:latin typeface="Times New Roman" panose="02020603050405020304" pitchFamily="18" charset="0"/>
              </a:defRPr>
            </a:lvl4pPr>
            <a:lvl5pPr marL="2286000" indent="-457200">
              <a:defRPr sz="2400">
                <a:latin typeface="Times New Roman" panose="02020603050405020304" pitchFamily="18" charset="0"/>
              </a:defRPr>
            </a:lvl5pPr>
            <a:lvl6pPr marL="2743200" indent="-457200" fontAlgn="base">
              <a:spcBef>
                <a:spcPct val="0"/>
              </a:spcBef>
              <a:spcAft>
                <a:spcPct val="0"/>
              </a:spcAft>
              <a:defRPr sz="2400">
                <a:latin typeface="Times New Roman" panose="02020603050405020304" pitchFamily="18" charset="0"/>
              </a:defRPr>
            </a:lvl6pPr>
            <a:lvl7pPr marL="3200400" indent="-457200" fontAlgn="base">
              <a:spcBef>
                <a:spcPct val="0"/>
              </a:spcBef>
              <a:spcAft>
                <a:spcPct val="0"/>
              </a:spcAft>
              <a:defRPr sz="2400">
                <a:latin typeface="Times New Roman" panose="02020603050405020304" pitchFamily="18" charset="0"/>
              </a:defRPr>
            </a:lvl7pPr>
            <a:lvl8pPr marL="3657600" indent="-457200" fontAlgn="base">
              <a:spcBef>
                <a:spcPct val="0"/>
              </a:spcBef>
              <a:spcAft>
                <a:spcPct val="0"/>
              </a:spcAft>
              <a:defRPr sz="2400">
                <a:latin typeface="Times New Roman" panose="02020603050405020304" pitchFamily="18" charset="0"/>
              </a:defRPr>
            </a:lvl8pPr>
            <a:lvl9pPr marL="4114800" indent="-457200" fontAlgn="base">
              <a:spcBef>
                <a:spcPct val="0"/>
              </a:spcBef>
              <a:spcAft>
                <a:spcPct val="0"/>
              </a:spcAft>
              <a:defRPr sz="2400">
                <a:latin typeface="Times New Roman" panose="02020603050405020304" pitchFamily="18" charset="0"/>
              </a:defRPr>
            </a:lvl9pPr>
          </a:lstStyle>
          <a:p>
            <a:r>
              <a:rPr lang="x-none" dirty="0"/>
              <a:t>- Bases de Opinión sobre Trabajos de Atestiguar. </a:t>
            </a:r>
          </a:p>
          <a:p>
            <a:pPr marL="285750" indent="-285750">
              <a:buFontTx/>
              <a:buChar char="-"/>
            </a:pPr>
            <a:endParaRPr lang="x-none" dirty="0"/>
          </a:p>
          <a:p>
            <a:r>
              <a:rPr lang="x-none" dirty="0"/>
              <a:t>- Aclaración de la Relación con estados o información financiera y la expresión de una opinión. </a:t>
            </a:r>
          </a:p>
        </p:txBody>
      </p:sp>
      <p:sp>
        <p:nvSpPr>
          <p:cNvPr id="18" name="Rectangle 18"/>
          <p:cNvSpPr>
            <a:spLocks noChangeArrowheads="1"/>
          </p:cNvSpPr>
          <p:nvPr/>
        </p:nvSpPr>
        <p:spPr bwMode="auto">
          <a:xfrm>
            <a:off x="123323" y="6509435"/>
            <a:ext cx="3353803"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71500" indent="-571500" algn="l">
              <a:spcBef>
                <a:spcPct val="0"/>
              </a:spcBef>
              <a:defRPr sz="2400">
                <a:solidFill>
                  <a:schemeClr val="tx1"/>
                </a:solidFill>
                <a:latin typeface="Times New Roman" panose="02020603050405020304" pitchFamily="18" charset="0"/>
              </a:defRPr>
            </a:lvl1pPr>
            <a:lvl2pPr algn="l">
              <a:spcBef>
                <a:spcPct val="0"/>
              </a:spcBef>
              <a:defRPr sz="2400">
                <a:solidFill>
                  <a:schemeClr val="tx1"/>
                </a:solidFill>
                <a:latin typeface="Times New Roman" panose="02020603050405020304" pitchFamily="18" charset="0"/>
              </a:defRPr>
            </a:lvl2pPr>
            <a:lvl3pPr algn="l">
              <a:spcBef>
                <a:spcPct val="0"/>
              </a:spcBef>
              <a:defRPr sz="2400">
                <a:solidFill>
                  <a:schemeClr val="tx1"/>
                </a:solidFill>
                <a:latin typeface="Times New Roman" panose="02020603050405020304" pitchFamily="18" charset="0"/>
              </a:defRPr>
            </a:lvl3pPr>
            <a:lvl4pPr algn="l">
              <a:spcBef>
                <a:spcPct val="0"/>
              </a:spcBef>
              <a:defRPr sz="2400">
                <a:solidFill>
                  <a:schemeClr val="tx1"/>
                </a:solidFill>
                <a:latin typeface="Times New Roman" panose="02020603050405020304" pitchFamily="18" charset="0"/>
              </a:defRPr>
            </a:lvl4pPr>
            <a:lvl5pPr algn="l">
              <a:spcBef>
                <a:spcPct val="0"/>
              </a:spcBef>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lgn="just">
              <a:spcBef>
                <a:spcPct val="20000"/>
              </a:spcBef>
              <a:buFontTx/>
              <a:buNone/>
            </a:pPr>
            <a:r>
              <a:rPr lang="es-MX" altLang="x-none" sz="1500" b="1" i="1" dirty="0">
                <a:solidFill>
                  <a:schemeClr val="accent6">
                    <a:lumMod val="50000"/>
                  </a:schemeClr>
                </a:solidFill>
                <a:latin typeface="Verdana" panose="020B0604030504040204" pitchFamily="34" charset="0"/>
              </a:rPr>
              <a:t>NORMAS PARA ATESTIGUAR</a:t>
            </a:r>
            <a:endParaRPr lang="es-ES" altLang="x-none" sz="1500" b="1" i="1" dirty="0">
              <a:solidFill>
                <a:schemeClr val="accent6">
                  <a:lumMod val="50000"/>
                </a:schemeClr>
              </a:solidFill>
              <a:latin typeface="Verdana" panose="020B0604030504040204" pitchFamily="34" charset="0"/>
            </a:endParaRPr>
          </a:p>
        </p:txBody>
      </p:sp>
    </p:spTree>
    <p:extLst>
      <p:ext uri="{BB962C8B-B14F-4D97-AF65-F5344CB8AC3E}">
        <p14:creationId xmlns:p14="http://schemas.microsoft.com/office/powerpoint/2010/main" val="149775827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59</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sp>
        <p:nvSpPr>
          <p:cNvPr id="8" name="Text Box 4"/>
          <p:cNvSpPr txBox="1">
            <a:spLocks noChangeArrowheads="1"/>
          </p:cNvSpPr>
          <p:nvPr/>
        </p:nvSpPr>
        <p:spPr bwMode="auto">
          <a:xfrm>
            <a:off x="3132138" y="2565400"/>
            <a:ext cx="57610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spcBef>
                <a:spcPct val="50000"/>
              </a:spcBef>
              <a:buClrTx/>
              <a:buFontTx/>
              <a:buNone/>
            </a:pPr>
            <a:r>
              <a:rPr lang="es-MX" altLang="x-none" sz="3600" b="1" dirty="0">
                <a:solidFill>
                  <a:srgbClr val="FF0000"/>
                </a:solidFill>
                <a:effectLst>
                  <a:outerShdw blurRad="38100" dist="38100" dir="2700000" algn="tl">
                    <a:srgbClr val="C0C0C0"/>
                  </a:outerShdw>
                </a:effectLst>
                <a:latin typeface="Arial Black" panose="020B0A04020102020204" pitchFamily="34" charset="0"/>
              </a:rPr>
              <a:t>Normas Personales</a:t>
            </a:r>
            <a:endParaRPr lang="es-ES" altLang="x-none" sz="3600" b="1" dirty="0">
              <a:solidFill>
                <a:srgbClr val="FF0000"/>
              </a:solidFill>
              <a:effectLst>
                <a:outerShdw blurRad="38100" dist="38100" dir="2700000" algn="tl">
                  <a:srgbClr val="C0C0C0"/>
                </a:outerShdw>
              </a:effectLst>
              <a:latin typeface="Arial Black" panose="020B0A04020102020204" pitchFamily="34" charset="0"/>
            </a:endParaRPr>
          </a:p>
        </p:txBody>
      </p:sp>
    </p:spTree>
    <p:extLst>
      <p:ext uri="{BB962C8B-B14F-4D97-AF65-F5344CB8AC3E}">
        <p14:creationId xmlns:p14="http://schemas.microsoft.com/office/powerpoint/2010/main" val="367718415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6</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Normas  SNF</a:t>
            </a:r>
            <a:endParaRPr lang="es-MX" sz="1800" dirty="0">
              <a:latin typeface="Arial" panose="020B0604020202020204" pitchFamily="34" charset="0"/>
              <a:cs typeface="Arial" panose="020B0604020202020204" pitchFamily="34" charset="0"/>
            </a:endParaRPr>
          </a:p>
        </p:txBody>
      </p:sp>
      <p:sp>
        <p:nvSpPr>
          <p:cNvPr id="8" name="Rectangle 1026"/>
          <p:cNvSpPr>
            <a:spLocks noChangeArrowheads="1"/>
          </p:cNvSpPr>
          <p:nvPr/>
        </p:nvSpPr>
        <p:spPr bwMode="auto">
          <a:xfrm>
            <a:off x="107504" y="4725144"/>
            <a:ext cx="1800200" cy="197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lgn="just"/>
            <a:endParaRPr lang="x-none" sz="1200" dirty="0">
              <a:solidFill>
                <a:srgbClr val="FF0000"/>
              </a:solidFill>
            </a:endParaRPr>
          </a:p>
        </p:txBody>
      </p:sp>
      <p:pic>
        <p:nvPicPr>
          <p:cNvPr id="7" name="Imagen 6" descr="Captura de pantalla de computadora&#10;&#10;Descripción generada automáticamente">
            <a:extLst>
              <a:ext uri="{FF2B5EF4-FFF2-40B4-BE49-F238E27FC236}">
                <a16:creationId xmlns:a16="http://schemas.microsoft.com/office/drawing/2014/main" id="{EA8C6B48-FC77-4772-8E39-8660B52E4C9F}"/>
              </a:ext>
            </a:extLst>
          </p:cNvPr>
          <p:cNvPicPr>
            <a:picLocks noChangeAspect="1"/>
          </p:cNvPicPr>
          <p:nvPr/>
        </p:nvPicPr>
        <p:blipFill rotWithShape="1">
          <a:blip r:embed="rId3"/>
          <a:srcRect l="33631" t="20916" r="34619" b="8805"/>
          <a:stretch/>
        </p:blipFill>
        <p:spPr bwMode="auto">
          <a:xfrm>
            <a:off x="1187624" y="1484784"/>
            <a:ext cx="6984776" cy="47636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95128952"/>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60</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612576" y="943199"/>
            <a:ext cx="57594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a:lstStyle>
          <a:p>
            <a:r>
              <a:rPr lang="es-ES" altLang="x-none" sz="2400" kern="0" dirty="0">
                <a:solidFill>
                  <a:srgbClr val="6666FF"/>
                </a:solidFill>
              </a:rPr>
              <a:t>Primera.- Independencia.</a:t>
            </a:r>
            <a:br>
              <a:rPr lang="es-ES" altLang="x-none" sz="2000" kern="0" dirty="0">
                <a:solidFill>
                  <a:srgbClr val="6666FF"/>
                </a:solidFill>
              </a:rPr>
            </a:br>
            <a:endParaRPr lang="es-ES" altLang="x-none" sz="1200" i="1" kern="0" dirty="0">
              <a:latin typeface="Times New Roman" panose="02020603050405020304" pitchFamily="18" charset="0"/>
            </a:endParaRPr>
          </a:p>
        </p:txBody>
      </p:sp>
      <p:sp>
        <p:nvSpPr>
          <p:cNvPr id="8" name="Rectangle 3"/>
          <p:cNvSpPr txBox="1">
            <a:spLocks noChangeArrowheads="1"/>
          </p:cNvSpPr>
          <p:nvPr/>
        </p:nvSpPr>
        <p:spPr bwMode="auto">
          <a:xfrm>
            <a:off x="246856" y="1463959"/>
            <a:ext cx="8497887"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rgbClr val="595841"/>
                </a:solidFill>
                <a:latin typeface="+mn-lt"/>
                <a:ea typeface="+mn-ea"/>
                <a:cs typeface="+mn-cs"/>
              </a:defRPr>
            </a:lvl1pPr>
            <a:lvl2pPr marL="742950" indent="-285750" algn="l" rtl="0" eaLnBrk="1" fontAlgn="base" hangingPunct="1">
              <a:spcBef>
                <a:spcPct val="20000"/>
              </a:spcBef>
              <a:spcAft>
                <a:spcPct val="0"/>
              </a:spcAft>
              <a:buChar char="–"/>
              <a:defRPr sz="2800">
                <a:solidFill>
                  <a:srgbClr val="595841"/>
                </a:solidFill>
                <a:latin typeface="+mn-lt"/>
              </a:defRPr>
            </a:lvl2pPr>
            <a:lvl3pPr marL="1143000" indent="-228600" algn="l" rtl="0" eaLnBrk="1" fontAlgn="base" hangingPunct="1">
              <a:spcBef>
                <a:spcPct val="20000"/>
              </a:spcBef>
              <a:spcAft>
                <a:spcPct val="0"/>
              </a:spcAft>
              <a:buChar char="•"/>
              <a:defRPr sz="2400">
                <a:solidFill>
                  <a:srgbClr val="595841"/>
                </a:solidFill>
                <a:latin typeface="+mn-lt"/>
              </a:defRPr>
            </a:lvl3pPr>
            <a:lvl4pPr marL="1600200" indent="-228600" algn="l" rtl="0" eaLnBrk="1" fontAlgn="base" hangingPunct="1">
              <a:spcBef>
                <a:spcPct val="20000"/>
              </a:spcBef>
              <a:spcAft>
                <a:spcPct val="0"/>
              </a:spcAft>
              <a:buChar char="–"/>
              <a:defRPr sz="2000">
                <a:solidFill>
                  <a:srgbClr val="595841"/>
                </a:solidFill>
                <a:latin typeface="+mn-lt"/>
              </a:defRPr>
            </a:lvl4pPr>
            <a:lvl5pPr marL="2057400" indent="-228600" algn="l" rtl="0" eaLnBrk="1" fontAlgn="base" hangingPunct="1">
              <a:spcBef>
                <a:spcPct val="20000"/>
              </a:spcBef>
              <a:spcAft>
                <a:spcPct val="0"/>
              </a:spcAft>
              <a:buChar char="»"/>
              <a:defRPr sz="2000">
                <a:solidFill>
                  <a:srgbClr val="595841"/>
                </a:solidFill>
                <a:latin typeface="+mn-lt"/>
              </a:defRPr>
            </a:lvl5pPr>
            <a:lvl6pPr marL="2514600" indent="-228600" algn="l" rtl="0" eaLnBrk="1" fontAlgn="base" hangingPunct="1">
              <a:spcBef>
                <a:spcPct val="20000"/>
              </a:spcBef>
              <a:spcAft>
                <a:spcPct val="0"/>
              </a:spcAft>
              <a:buChar char="»"/>
              <a:defRPr sz="2000">
                <a:solidFill>
                  <a:srgbClr val="595841"/>
                </a:solidFill>
                <a:latin typeface="+mn-lt"/>
              </a:defRPr>
            </a:lvl6pPr>
            <a:lvl7pPr marL="2971800" indent="-228600" algn="l" rtl="0" eaLnBrk="1" fontAlgn="base" hangingPunct="1">
              <a:spcBef>
                <a:spcPct val="20000"/>
              </a:spcBef>
              <a:spcAft>
                <a:spcPct val="0"/>
              </a:spcAft>
              <a:buChar char="»"/>
              <a:defRPr sz="2000">
                <a:solidFill>
                  <a:srgbClr val="595841"/>
                </a:solidFill>
                <a:latin typeface="+mn-lt"/>
              </a:defRPr>
            </a:lvl7pPr>
            <a:lvl8pPr marL="3429000" indent="-228600" algn="l" rtl="0" eaLnBrk="1" fontAlgn="base" hangingPunct="1">
              <a:spcBef>
                <a:spcPct val="20000"/>
              </a:spcBef>
              <a:spcAft>
                <a:spcPct val="0"/>
              </a:spcAft>
              <a:buChar char="»"/>
              <a:defRPr sz="2000">
                <a:solidFill>
                  <a:srgbClr val="595841"/>
                </a:solidFill>
                <a:latin typeface="+mn-lt"/>
              </a:defRPr>
            </a:lvl8pPr>
            <a:lvl9pPr marL="3886200" indent="-228600" algn="l" rtl="0" eaLnBrk="1" fontAlgn="base" hangingPunct="1">
              <a:spcBef>
                <a:spcPct val="20000"/>
              </a:spcBef>
              <a:spcAft>
                <a:spcPct val="0"/>
              </a:spcAft>
              <a:buChar char="»"/>
              <a:defRPr sz="2000">
                <a:solidFill>
                  <a:srgbClr val="595841"/>
                </a:solidFill>
                <a:latin typeface="+mn-lt"/>
              </a:defRPr>
            </a:lvl9pPr>
          </a:lstStyle>
          <a:p>
            <a:pPr algn="just">
              <a:lnSpc>
                <a:spcPct val="150000"/>
              </a:lnSpc>
              <a:buClr>
                <a:schemeClr val="tx1"/>
              </a:buClr>
              <a:buFontTx/>
              <a:buChar char="•"/>
            </a:pPr>
            <a:r>
              <a:rPr lang="es-ES" altLang="x-none" sz="1800" kern="0" dirty="0"/>
              <a:t> Son las cualidades que el auditor público debe </a:t>
            </a:r>
            <a:r>
              <a:rPr lang="es-ES" altLang="x-none" sz="1800" kern="0" dirty="0">
                <a:solidFill>
                  <a:srgbClr val="008000"/>
                </a:solidFill>
              </a:rPr>
              <a:t>tener, obtener y mantener</a:t>
            </a:r>
            <a:r>
              <a:rPr lang="es-ES" altLang="x-none" sz="1800" kern="0" dirty="0"/>
              <a:t> para poder asumir con profesionalismo su trabajo de auditoría.</a:t>
            </a:r>
          </a:p>
          <a:p>
            <a:pPr algn="just">
              <a:lnSpc>
                <a:spcPct val="150000"/>
              </a:lnSpc>
              <a:buClr>
                <a:srgbClr val="00CC99"/>
              </a:buClr>
              <a:buFont typeface="Wingdings" panose="05000000000000000000" pitchFamily="2" charset="2"/>
              <a:buNone/>
            </a:pPr>
            <a:endParaRPr lang="es-ES" altLang="x-none" sz="1000" kern="0" dirty="0"/>
          </a:p>
          <a:p>
            <a:pPr algn="just">
              <a:lnSpc>
                <a:spcPct val="150000"/>
              </a:lnSpc>
              <a:buClr>
                <a:schemeClr val="tx1"/>
              </a:buClr>
              <a:buFontTx/>
              <a:buChar char="•"/>
            </a:pPr>
            <a:r>
              <a:rPr lang="es-ES" altLang="x-none" sz="1800" kern="0" dirty="0"/>
              <a:t> En todos los asuntos relacionados con la auditoría, el personal de las Unidades Fiscalizadoras deberá estar </a:t>
            </a:r>
            <a:r>
              <a:rPr lang="es-ES" altLang="x-none" sz="1800" kern="0" dirty="0">
                <a:solidFill>
                  <a:srgbClr val="008000"/>
                </a:solidFill>
              </a:rPr>
              <a:t>libre de impedimentos</a:t>
            </a:r>
            <a:r>
              <a:rPr lang="es-ES" altLang="x-none" sz="1800" kern="0" dirty="0"/>
              <a:t> para mantener su integridad de juicio, autonomía y objetividad, procediendo a planear sus revisiones, seleccionar sus muestras, aplicar las técnicas y procedimientos de auditoría, así como emitir sus conclusiones, opiniones y recomendaciones con firmeza, desde el punto de vista organizacional, para que su labor sea totalmente imparcial.</a:t>
            </a:r>
          </a:p>
        </p:txBody>
      </p:sp>
      <p:sp>
        <p:nvSpPr>
          <p:cNvPr id="10" name="Rectangle 6"/>
          <p:cNvSpPr>
            <a:spLocks noChangeArrowheads="1"/>
          </p:cNvSpPr>
          <p:nvPr/>
        </p:nvSpPr>
        <p:spPr bwMode="auto">
          <a:xfrm>
            <a:off x="515651" y="6477000"/>
            <a:ext cx="14811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71500" indent="-571500" algn="l">
              <a:spcBef>
                <a:spcPct val="0"/>
              </a:spcBef>
              <a:defRPr sz="2400">
                <a:solidFill>
                  <a:schemeClr val="tx1"/>
                </a:solidFill>
                <a:latin typeface="Times New Roman" panose="02020603050405020304" pitchFamily="18" charset="0"/>
              </a:defRPr>
            </a:lvl1pPr>
            <a:lvl2pPr algn="l">
              <a:spcBef>
                <a:spcPct val="0"/>
              </a:spcBef>
              <a:defRPr sz="2400">
                <a:solidFill>
                  <a:schemeClr val="tx1"/>
                </a:solidFill>
                <a:latin typeface="Times New Roman" panose="02020603050405020304" pitchFamily="18" charset="0"/>
              </a:defRPr>
            </a:lvl2pPr>
            <a:lvl3pPr algn="l">
              <a:spcBef>
                <a:spcPct val="0"/>
              </a:spcBef>
              <a:defRPr sz="2400">
                <a:solidFill>
                  <a:schemeClr val="tx1"/>
                </a:solidFill>
                <a:latin typeface="Times New Roman" panose="02020603050405020304" pitchFamily="18" charset="0"/>
              </a:defRPr>
            </a:lvl3pPr>
            <a:lvl4pPr algn="l">
              <a:spcBef>
                <a:spcPct val="0"/>
              </a:spcBef>
              <a:defRPr sz="2400">
                <a:solidFill>
                  <a:schemeClr val="tx1"/>
                </a:solidFill>
                <a:latin typeface="Times New Roman" panose="02020603050405020304" pitchFamily="18" charset="0"/>
              </a:defRPr>
            </a:lvl4pPr>
            <a:lvl5pPr algn="l">
              <a:spcBef>
                <a:spcPct val="0"/>
              </a:spcBef>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lgn="just">
              <a:spcBef>
                <a:spcPct val="20000"/>
              </a:spcBef>
              <a:buFontTx/>
              <a:buNone/>
            </a:pPr>
            <a:r>
              <a:rPr lang="es-ES" altLang="x-none" sz="1500" b="1" i="1" dirty="0">
                <a:solidFill>
                  <a:schemeClr val="tx2"/>
                </a:solidFill>
                <a:latin typeface="Verdana" panose="020B0604030504040204" pitchFamily="34" charset="0"/>
              </a:rPr>
              <a:t>NGAP BB  II</a:t>
            </a:r>
          </a:p>
        </p:txBody>
      </p:sp>
    </p:spTree>
    <p:extLst>
      <p:ext uri="{BB962C8B-B14F-4D97-AF65-F5344CB8AC3E}">
        <p14:creationId xmlns:p14="http://schemas.microsoft.com/office/powerpoint/2010/main" val="813215129"/>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61</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sp>
        <p:nvSpPr>
          <p:cNvPr id="11" name="Rectangle 2"/>
          <p:cNvSpPr txBox="1">
            <a:spLocks noChangeArrowheads="1"/>
          </p:cNvSpPr>
          <p:nvPr/>
        </p:nvSpPr>
        <p:spPr bwMode="auto">
          <a:xfrm>
            <a:off x="1388" y="778761"/>
            <a:ext cx="8099004" cy="112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a:lstStyle>
          <a:p>
            <a:r>
              <a:rPr lang="es-ES" altLang="x-none" sz="2000" kern="0" dirty="0">
                <a:solidFill>
                  <a:srgbClr val="6666FF"/>
                </a:solidFill>
              </a:rPr>
              <a:t>Segunda.- Conocimiento Técnico y Capacidad Profesional</a:t>
            </a:r>
            <a:r>
              <a:rPr lang="es-ES" altLang="x-none" sz="1700" kern="0" dirty="0">
                <a:solidFill>
                  <a:srgbClr val="6666FF"/>
                </a:solidFill>
              </a:rPr>
              <a:t>  </a:t>
            </a:r>
            <a:br>
              <a:rPr lang="es-ES" altLang="x-none" sz="1700" kern="0" dirty="0">
                <a:solidFill>
                  <a:srgbClr val="6666FF"/>
                </a:solidFill>
              </a:rPr>
            </a:br>
            <a:endParaRPr lang="es-ES" altLang="x-none" sz="1200" i="1" kern="0" dirty="0">
              <a:latin typeface="Times New Roman" panose="02020603050405020304" pitchFamily="18" charset="0"/>
            </a:endParaRPr>
          </a:p>
        </p:txBody>
      </p:sp>
      <p:sp>
        <p:nvSpPr>
          <p:cNvPr id="12" name="Rectangle 3"/>
          <p:cNvSpPr txBox="1">
            <a:spLocks noChangeArrowheads="1"/>
          </p:cNvSpPr>
          <p:nvPr/>
        </p:nvSpPr>
        <p:spPr bwMode="auto">
          <a:xfrm>
            <a:off x="181570" y="1560154"/>
            <a:ext cx="8713787"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rgbClr val="595841"/>
                </a:solidFill>
                <a:latin typeface="+mn-lt"/>
                <a:ea typeface="+mn-ea"/>
                <a:cs typeface="+mn-cs"/>
              </a:defRPr>
            </a:lvl1pPr>
            <a:lvl2pPr marL="742950" indent="-285750" algn="l" rtl="0" eaLnBrk="1" fontAlgn="base" hangingPunct="1">
              <a:spcBef>
                <a:spcPct val="20000"/>
              </a:spcBef>
              <a:spcAft>
                <a:spcPct val="0"/>
              </a:spcAft>
              <a:buChar char="–"/>
              <a:defRPr sz="2800">
                <a:solidFill>
                  <a:srgbClr val="595841"/>
                </a:solidFill>
                <a:latin typeface="+mn-lt"/>
              </a:defRPr>
            </a:lvl2pPr>
            <a:lvl3pPr marL="1143000" indent="-228600" algn="l" rtl="0" eaLnBrk="1" fontAlgn="base" hangingPunct="1">
              <a:spcBef>
                <a:spcPct val="20000"/>
              </a:spcBef>
              <a:spcAft>
                <a:spcPct val="0"/>
              </a:spcAft>
              <a:buChar char="•"/>
              <a:defRPr sz="2400">
                <a:solidFill>
                  <a:srgbClr val="595841"/>
                </a:solidFill>
                <a:latin typeface="+mn-lt"/>
              </a:defRPr>
            </a:lvl3pPr>
            <a:lvl4pPr marL="1600200" indent="-228600" algn="l" rtl="0" eaLnBrk="1" fontAlgn="base" hangingPunct="1">
              <a:spcBef>
                <a:spcPct val="20000"/>
              </a:spcBef>
              <a:spcAft>
                <a:spcPct val="0"/>
              </a:spcAft>
              <a:buChar char="–"/>
              <a:defRPr sz="2000">
                <a:solidFill>
                  <a:srgbClr val="595841"/>
                </a:solidFill>
                <a:latin typeface="+mn-lt"/>
              </a:defRPr>
            </a:lvl4pPr>
            <a:lvl5pPr marL="2057400" indent="-228600" algn="l" rtl="0" eaLnBrk="1" fontAlgn="base" hangingPunct="1">
              <a:spcBef>
                <a:spcPct val="20000"/>
              </a:spcBef>
              <a:spcAft>
                <a:spcPct val="0"/>
              </a:spcAft>
              <a:buChar char="»"/>
              <a:defRPr sz="2000">
                <a:solidFill>
                  <a:srgbClr val="595841"/>
                </a:solidFill>
                <a:latin typeface="+mn-lt"/>
              </a:defRPr>
            </a:lvl5pPr>
            <a:lvl6pPr marL="2514600" indent="-228600" algn="l" rtl="0" eaLnBrk="1" fontAlgn="base" hangingPunct="1">
              <a:spcBef>
                <a:spcPct val="20000"/>
              </a:spcBef>
              <a:spcAft>
                <a:spcPct val="0"/>
              </a:spcAft>
              <a:buChar char="»"/>
              <a:defRPr sz="2000">
                <a:solidFill>
                  <a:srgbClr val="595841"/>
                </a:solidFill>
                <a:latin typeface="+mn-lt"/>
              </a:defRPr>
            </a:lvl6pPr>
            <a:lvl7pPr marL="2971800" indent="-228600" algn="l" rtl="0" eaLnBrk="1" fontAlgn="base" hangingPunct="1">
              <a:spcBef>
                <a:spcPct val="20000"/>
              </a:spcBef>
              <a:spcAft>
                <a:spcPct val="0"/>
              </a:spcAft>
              <a:buChar char="»"/>
              <a:defRPr sz="2000">
                <a:solidFill>
                  <a:srgbClr val="595841"/>
                </a:solidFill>
                <a:latin typeface="+mn-lt"/>
              </a:defRPr>
            </a:lvl7pPr>
            <a:lvl8pPr marL="3429000" indent="-228600" algn="l" rtl="0" eaLnBrk="1" fontAlgn="base" hangingPunct="1">
              <a:spcBef>
                <a:spcPct val="20000"/>
              </a:spcBef>
              <a:spcAft>
                <a:spcPct val="0"/>
              </a:spcAft>
              <a:buChar char="»"/>
              <a:defRPr sz="2000">
                <a:solidFill>
                  <a:srgbClr val="595841"/>
                </a:solidFill>
                <a:latin typeface="+mn-lt"/>
              </a:defRPr>
            </a:lvl8pPr>
            <a:lvl9pPr marL="3886200" indent="-228600" algn="l" rtl="0" eaLnBrk="1" fontAlgn="base" hangingPunct="1">
              <a:spcBef>
                <a:spcPct val="20000"/>
              </a:spcBef>
              <a:spcAft>
                <a:spcPct val="0"/>
              </a:spcAft>
              <a:buChar char="»"/>
              <a:defRPr sz="2000">
                <a:solidFill>
                  <a:srgbClr val="595841"/>
                </a:solidFill>
                <a:latin typeface="+mn-lt"/>
              </a:defRPr>
            </a:lvl9pPr>
          </a:lstStyle>
          <a:p>
            <a:pPr algn="just">
              <a:buClr>
                <a:schemeClr val="tx1"/>
              </a:buClr>
              <a:buFontTx/>
              <a:buChar char="•"/>
            </a:pPr>
            <a:r>
              <a:rPr lang="es-ES" altLang="x-none" sz="2400" b="1" kern="0" dirty="0"/>
              <a:t> Conocimiento Técnico</a:t>
            </a:r>
          </a:p>
          <a:p>
            <a:pPr algn="just">
              <a:buClr>
                <a:schemeClr val="tx1"/>
              </a:buClr>
            </a:pPr>
            <a:endParaRPr lang="es-ES" altLang="x-none" sz="1400" b="1" kern="0" dirty="0"/>
          </a:p>
          <a:p>
            <a:pPr lvl="1" algn="just">
              <a:lnSpc>
                <a:spcPct val="150000"/>
              </a:lnSpc>
              <a:buClr>
                <a:schemeClr val="tx1"/>
              </a:buClr>
              <a:buFont typeface="Verdana" panose="020B0604030504040204" pitchFamily="34" charset="0"/>
              <a:buChar char="–"/>
            </a:pPr>
            <a:r>
              <a:rPr lang="es-ES" altLang="x-none" sz="2000" kern="0" dirty="0"/>
              <a:t>Está determinado por el conjunto de conocimientos obtenidos en las instituciones educativas, mismos que el auditor debe mantener actualizados con una capacitación continua, que le permita tener acceso a las normas técnicas y procedimientos de la auditoría pública; así como los programas, planes, actividades, funciones, servicios y normatividad legal y administrativa de la función gubernamental.</a:t>
            </a:r>
          </a:p>
        </p:txBody>
      </p:sp>
      <p:sp>
        <p:nvSpPr>
          <p:cNvPr id="14" name="Rectangle 11"/>
          <p:cNvSpPr>
            <a:spLocks noChangeArrowheads="1"/>
          </p:cNvSpPr>
          <p:nvPr/>
        </p:nvSpPr>
        <p:spPr bwMode="auto">
          <a:xfrm>
            <a:off x="566738" y="6502400"/>
            <a:ext cx="13414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71500" indent="-571500" algn="l">
              <a:spcBef>
                <a:spcPct val="0"/>
              </a:spcBef>
              <a:defRPr sz="2400">
                <a:solidFill>
                  <a:schemeClr val="tx1"/>
                </a:solidFill>
                <a:latin typeface="Times New Roman" panose="02020603050405020304" pitchFamily="18" charset="0"/>
              </a:defRPr>
            </a:lvl1pPr>
            <a:lvl2pPr algn="l">
              <a:spcBef>
                <a:spcPct val="0"/>
              </a:spcBef>
              <a:defRPr sz="2400">
                <a:solidFill>
                  <a:schemeClr val="tx1"/>
                </a:solidFill>
                <a:latin typeface="Times New Roman" panose="02020603050405020304" pitchFamily="18" charset="0"/>
              </a:defRPr>
            </a:lvl2pPr>
            <a:lvl3pPr algn="l">
              <a:spcBef>
                <a:spcPct val="0"/>
              </a:spcBef>
              <a:defRPr sz="2400">
                <a:solidFill>
                  <a:schemeClr val="tx1"/>
                </a:solidFill>
                <a:latin typeface="Times New Roman" panose="02020603050405020304" pitchFamily="18" charset="0"/>
              </a:defRPr>
            </a:lvl3pPr>
            <a:lvl4pPr algn="l">
              <a:spcBef>
                <a:spcPct val="0"/>
              </a:spcBef>
              <a:defRPr sz="2400">
                <a:solidFill>
                  <a:schemeClr val="tx1"/>
                </a:solidFill>
                <a:latin typeface="Times New Roman" panose="02020603050405020304" pitchFamily="18" charset="0"/>
              </a:defRPr>
            </a:lvl4pPr>
            <a:lvl5pPr algn="l">
              <a:spcBef>
                <a:spcPct val="0"/>
              </a:spcBef>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lgn="just">
              <a:spcBef>
                <a:spcPct val="20000"/>
              </a:spcBef>
              <a:buFontTx/>
              <a:buNone/>
            </a:pPr>
            <a:r>
              <a:rPr lang="es-ES" altLang="x-none" sz="1500" i="1">
                <a:solidFill>
                  <a:schemeClr val="tx2"/>
                </a:solidFill>
                <a:latin typeface="Verdana" panose="020B0604030504040204" pitchFamily="34" charset="0"/>
              </a:rPr>
              <a:t>NGAP BB  II</a:t>
            </a:r>
          </a:p>
        </p:txBody>
      </p:sp>
    </p:spTree>
    <p:extLst>
      <p:ext uri="{BB962C8B-B14F-4D97-AF65-F5344CB8AC3E}">
        <p14:creationId xmlns:p14="http://schemas.microsoft.com/office/powerpoint/2010/main" val="186821661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62</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sp>
        <p:nvSpPr>
          <p:cNvPr id="11" name="Rectangle 2"/>
          <p:cNvSpPr txBox="1">
            <a:spLocks noChangeArrowheads="1"/>
          </p:cNvSpPr>
          <p:nvPr/>
        </p:nvSpPr>
        <p:spPr bwMode="auto">
          <a:xfrm>
            <a:off x="0" y="970188"/>
            <a:ext cx="7956376" cy="793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a:lstStyle>
          <a:p>
            <a:r>
              <a:rPr lang="es-ES" altLang="x-none" sz="2000" kern="0" dirty="0">
                <a:solidFill>
                  <a:srgbClr val="6666FF"/>
                </a:solidFill>
              </a:rPr>
              <a:t>Segunda.- Conocimiento Técnico y Capacidad Profesional</a:t>
            </a:r>
          </a:p>
        </p:txBody>
      </p:sp>
      <p:sp>
        <p:nvSpPr>
          <p:cNvPr id="12" name="Rectangle 3"/>
          <p:cNvSpPr txBox="1">
            <a:spLocks noChangeArrowheads="1"/>
          </p:cNvSpPr>
          <p:nvPr/>
        </p:nvSpPr>
        <p:spPr bwMode="auto">
          <a:xfrm>
            <a:off x="323528" y="1772816"/>
            <a:ext cx="8390260" cy="4466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rgbClr val="595841"/>
                </a:solidFill>
                <a:latin typeface="+mn-lt"/>
                <a:ea typeface="+mn-ea"/>
                <a:cs typeface="+mn-cs"/>
              </a:defRPr>
            </a:lvl1pPr>
            <a:lvl2pPr marL="742950" indent="-285750" algn="l" rtl="0" eaLnBrk="1" fontAlgn="base" hangingPunct="1">
              <a:spcBef>
                <a:spcPct val="20000"/>
              </a:spcBef>
              <a:spcAft>
                <a:spcPct val="0"/>
              </a:spcAft>
              <a:buChar char="–"/>
              <a:defRPr sz="2800">
                <a:solidFill>
                  <a:srgbClr val="595841"/>
                </a:solidFill>
                <a:latin typeface="+mn-lt"/>
              </a:defRPr>
            </a:lvl2pPr>
            <a:lvl3pPr marL="1143000" indent="-228600" algn="l" rtl="0" eaLnBrk="1" fontAlgn="base" hangingPunct="1">
              <a:spcBef>
                <a:spcPct val="20000"/>
              </a:spcBef>
              <a:spcAft>
                <a:spcPct val="0"/>
              </a:spcAft>
              <a:buChar char="•"/>
              <a:defRPr sz="2400">
                <a:solidFill>
                  <a:srgbClr val="595841"/>
                </a:solidFill>
                <a:latin typeface="+mn-lt"/>
              </a:defRPr>
            </a:lvl3pPr>
            <a:lvl4pPr marL="1600200" indent="-228600" algn="l" rtl="0" eaLnBrk="1" fontAlgn="base" hangingPunct="1">
              <a:spcBef>
                <a:spcPct val="20000"/>
              </a:spcBef>
              <a:spcAft>
                <a:spcPct val="0"/>
              </a:spcAft>
              <a:buChar char="–"/>
              <a:defRPr sz="2000">
                <a:solidFill>
                  <a:srgbClr val="595841"/>
                </a:solidFill>
                <a:latin typeface="+mn-lt"/>
              </a:defRPr>
            </a:lvl4pPr>
            <a:lvl5pPr marL="2057400" indent="-228600" algn="l" rtl="0" eaLnBrk="1" fontAlgn="base" hangingPunct="1">
              <a:spcBef>
                <a:spcPct val="20000"/>
              </a:spcBef>
              <a:spcAft>
                <a:spcPct val="0"/>
              </a:spcAft>
              <a:buChar char="»"/>
              <a:defRPr sz="2000">
                <a:solidFill>
                  <a:srgbClr val="595841"/>
                </a:solidFill>
                <a:latin typeface="+mn-lt"/>
              </a:defRPr>
            </a:lvl5pPr>
            <a:lvl6pPr marL="2514600" indent="-228600" algn="l" rtl="0" eaLnBrk="1" fontAlgn="base" hangingPunct="1">
              <a:spcBef>
                <a:spcPct val="20000"/>
              </a:spcBef>
              <a:spcAft>
                <a:spcPct val="0"/>
              </a:spcAft>
              <a:buChar char="»"/>
              <a:defRPr sz="2000">
                <a:solidFill>
                  <a:srgbClr val="595841"/>
                </a:solidFill>
                <a:latin typeface="+mn-lt"/>
              </a:defRPr>
            </a:lvl6pPr>
            <a:lvl7pPr marL="2971800" indent="-228600" algn="l" rtl="0" eaLnBrk="1" fontAlgn="base" hangingPunct="1">
              <a:spcBef>
                <a:spcPct val="20000"/>
              </a:spcBef>
              <a:spcAft>
                <a:spcPct val="0"/>
              </a:spcAft>
              <a:buChar char="»"/>
              <a:defRPr sz="2000">
                <a:solidFill>
                  <a:srgbClr val="595841"/>
                </a:solidFill>
                <a:latin typeface="+mn-lt"/>
              </a:defRPr>
            </a:lvl7pPr>
            <a:lvl8pPr marL="3429000" indent="-228600" algn="l" rtl="0" eaLnBrk="1" fontAlgn="base" hangingPunct="1">
              <a:spcBef>
                <a:spcPct val="20000"/>
              </a:spcBef>
              <a:spcAft>
                <a:spcPct val="0"/>
              </a:spcAft>
              <a:buChar char="»"/>
              <a:defRPr sz="2000">
                <a:solidFill>
                  <a:srgbClr val="595841"/>
                </a:solidFill>
                <a:latin typeface="+mn-lt"/>
              </a:defRPr>
            </a:lvl8pPr>
            <a:lvl9pPr marL="3886200" indent="-228600" algn="l" rtl="0" eaLnBrk="1" fontAlgn="base" hangingPunct="1">
              <a:spcBef>
                <a:spcPct val="20000"/>
              </a:spcBef>
              <a:spcAft>
                <a:spcPct val="0"/>
              </a:spcAft>
              <a:buChar char="»"/>
              <a:defRPr sz="2000">
                <a:solidFill>
                  <a:srgbClr val="595841"/>
                </a:solidFill>
                <a:latin typeface="+mn-lt"/>
              </a:defRPr>
            </a:lvl9pPr>
          </a:lstStyle>
          <a:p>
            <a:pPr algn="just">
              <a:lnSpc>
                <a:spcPct val="80000"/>
              </a:lnSpc>
              <a:buClr>
                <a:schemeClr val="tx1"/>
              </a:buClr>
              <a:buFontTx/>
              <a:buChar char="•"/>
            </a:pPr>
            <a:r>
              <a:rPr lang="es-ES" altLang="x-none" sz="1800" b="1" kern="0" dirty="0"/>
              <a:t> Capacidad Profesional</a:t>
            </a:r>
          </a:p>
          <a:p>
            <a:pPr algn="just">
              <a:lnSpc>
                <a:spcPct val="80000"/>
              </a:lnSpc>
              <a:buClr>
                <a:srgbClr val="00CC99"/>
              </a:buClr>
              <a:buFont typeface="Wingdings" panose="05000000000000000000" pitchFamily="2" charset="2"/>
              <a:buNone/>
            </a:pPr>
            <a:endParaRPr lang="es-ES" altLang="x-none" sz="700" b="1" kern="0" dirty="0"/>
          </a:p>
          <a:p>
            <a:pPr algn="just">
              <a:lnSpc>
                <a:spcPct val="80000"/>
              </a:lnSpc>
              <a:buClr>
                <a:srgbClr val="00CC99"/>
              </a:buClr>
              <a:buFont typeface="Wingdings" panose="05000000000000000000" pitchFamily="2" charset="2"/>
              <a:buNone/>
            </a:pPr>
            <a:r>
              <a:rPr lang="es-ES" altLang="x-none" sz="1600" kern="0" dirty="0"/>
              <a:t>Es la conjugación de los conocimientos y experiencias que adquiere el auditor público en la práctica de sus actividades profesionales y que a través del tiempo le proporcionan la madurez de juicio necesaria para evaluar y juzgar los actos u omisiones determinadas en las revisiones que efectúa.</a:t>
            </a:r>
          </a:p>
          <a:p>
            <a:pPr algn="just">
              <a:lnSpc>
                <a:spcPct val="80000"/>
              </a:lnSpc>
              <a:buClr>
                <a:srgbClr val="00CC99"/>
              </a:buClr>
            </a:pPr>
            <a:endParaRPr lang="es-ES" altLang="x-none" sz="1600" kern="0" dirty="0"/>
          </a:p>
          <a:p>
            <a:pPr algn="just">
              <a:lnSpc>
                <a:spcPct val="80000"/>
              </a:lnSpc>
              <a:buClr>
                <a:schemeClr val="tx1"/>
              </a:buClr>
              <a:buFontTx/>
              <a:buChar char="•"/>
            </a:pPr>
            <a:r>
              <a:rPr lang="es-ES" altLang="x-none" sz="1800" b="1" kern="0" dirty="0"/>
              <a:t> Capacitación Continua de los Conocimientos Técnicos</a:t>
            </a:r>
          </a:p>
          <a:p>
            <a:pPr algn="just">
              <a:lnSpc>
                <a:spcPct val="80000"/>
              </a:lnSpc>
              <a:buClr>
                <a:srgbClr val="00CC99"/>
              </a:buClr>
              <a:buFont typeface="Wingdings" panose="05000000000000000000" pitchFamily="2" charset="2"/>
              <a:buNone/>
            </a:pPr>
            <a:endParaRPr lang="es-ES" altLang="x-none" sz="1000" b="1" kern="0" dirty="0"/>
          </a:p>
          <a:p>
            <a:pPr lvl="1" algn="just">
              <a:lnSpc>
                <a:spcPct val="80000"/>
              </a:lnSpc>
              <a:buClr>
                <a:srgbClr val="00CC99"/>
              </a:buClr>
              <a:buFontTx/>
              <a:buChar char="•"/>
            </a:pPr>
            <a:r>
              <a:rPr lang="es-ES" altLang="x-none" sz="1400" kern="0" dirty="0"/>
              <a:t>Es la actualización de conocimientos técnicos que permiten mantener la capacidad profesional.</a:t>
            </a:r>
          </a:p>
          <a:p>
            <a:pPr lvl="1" algn="just">
              <a:lnSpc>
                <a:spcPct val="80000"/>
              </a:lnSpc>
              <a:buClr>
                <a:srgbClr val="00CC99"/>
              </a:buClr>
              <a:buFontTx/>
              <a:buChar char="•"/>
            </a:pPr>
            <a:r>
              <a:rPr lang="es-ES" altLang="x-none" sz="1400" kern="0" dirty="0"/>
              <a:t>El área de auditoría deberá establecer un programa de capacitación continua, que garantice la actualización de los conocimientos técnicos y la competitividad profesional de los auditores públicos. </a:t>
            </a:r>
          </a:p>
          <a:p>
            <a:pPr lvl="1" algn="just">
              <a:lnSpc>
                <a:spcPct val="80000"/>
              </a:lnSpc>
              <a:buClr>
                <a:srgbClr val="00CC99"/>
              </a:buClr>
              <a:buFontTx/>
              <a:buChar char="•"/>
            </a:pPr>
            <a:r>
              <a:rPr lang="es-ES" altLang="x-none" sz="1400" kern="0" dirty="0"/>
              <a:t>Independientemente de su participación en los cursos que ofrezca el área de auditoría, el auditor público, deberá mantener actualizados sus conocimientos técnicos</a:t>
            </a:r>
          </a:p>
          <a:p>
            <a:pPr lvl="2" algn="just">
              <a:lnSpc>
                <a:spcPct val="80000"/>
              </a:lnSpc>
              <a:buClr>
                <a:srgbClr val="00CC99"/>
              </a:buClr>
            </a:pPr>
            <a:r>
              <a:rPr lang="es-ES" altLang="x-none" sz="1300" kern="0" dirty="0"/>
              <a:t>A través de la suscripción y lectura de libros y revistas especializadas, asistencia a seminarios, cursos de actualización, </a:t>
            </a:r>
            <a:r>
              <a:rPr lang="es-ES" altLang="x-none" sz="1300" u="sng" kern="0" dirty="0"/>
              <a:t>estudios de posgrados </a:t>
            </a:r>
            <a:r>
              <a:rPr lang="es-ES" altLang="x-none" sz="1300" kern="0" dirty="0"/>
              <a:t>y doctorados en áreas contable, informática, administrativa, economía, finanzas, fiscal, legal, principalmente y/o complementarias a las especialidades del auditor público, ingeniería, medicina, programación, etc. </a:t>
            </a:r>
          </a:p>
          <a:p>
            <a:pPr lvl="2" algn="just">
              <a:lnSpc>
                <a:spcPct val="80000"/>
              </a:lnSpc>
              <a:buClr>
                <a:srgbClr val="00CC99"/>
              </a:buClr>
            </a:pPr>
            <a:r>
              <a:rPr lang="es-ES" altLang="x-none" sz="1300" kern="0" dirty="0"/>
              <a:t>Es importante que conserve la copia de las constancias, diplomas y/o certificados de los estudios realizados.</a:t>
            </a:r>
          </a:p>
        </p:txBody>
      </p:sp>
    </p:spTree>
    <p:extLst>
      <p:ext uri="{BB962C8B-B14F-4D97-AF65-F5344CB8AC3E}">
        <p14:creationId xmlns:p14="http://schemas.microsoft.com/office/powerpoint/2010/main" val="413875298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63</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28600" y="1196752"/>
            <a:ext cx="800035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a:lstStyle>
          <a:p>
            <a:r>
              <a:rPr lang="es-ES" altLang="x-none" sz="2000" kern="0" dirty="0">
                <a:solidFill>
                  <a:srgbClr val="6666FF"/>
                </a:solidFill>
              </a:rPr>
              <a:t>Segunda.- Conocimiento Técnico y Capacidad Profesional</a:t>
            </a:r>
          </a:p>
        </p:txBody>
      </p:sp>
      <p:sp>
        <p:nvSpPr>
          <p:cNvPr id="8" name="Rectangle 3"/>
          <p:cNvSpPr txBox="1">
            <a:spLocks noChangeArrowheads="1"/>
          </p:cNvSpPr>
          <p:nvPr/>
        </p:nvSpPr>
        <p:spPr bwMode="auto">
          <a:xfrm>
            <a:off x="28600" y="1772816"/>
            <a:ext cx="8713788" cy="475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rgbClr val="595841"/>
                </a:solidFill>
                <a:latin typeface="+mn-lt"/>
                <a:ea typeface="+mn-ea"/>
                <a:cs typeface="+mn-cs"/>
              </a:defRPr>
            </a:lvl1pPr>
            <a:lvl2pPr marL="742950" indent="-285750" algn="l" rtl="0" eaLnBrk="1" fontAlgn="base" hangingPunct="1">
              <a:spcBef>
                <a:spcPct val="20000"/>
              </a:spcBef>
              <a:spcAft>
                <a:spcPct val="0"/>
              </a:spcAft>
              <a:buChar char="–"/>
              <a:defRPr sz="2800">
                <a:solidFill>
                  <a:srgbClr val="595841"/>
                </a:solidFill>
                <a:latin typeface="+mn-lt"/>
              </a:defRPr>
            </a:lvl2pPr>
            <a:lvl3pPr marL="1143000" indent="-228600" algn="l" rtl="0" eaLnBrk="1" fontAlgn="base" hangingPunct="1">
              <a:spcBef>
                <a:spcPct val="20000"/>
              </a:spcBef>
              <a:spcAft>
                <a:spcPct val="0"/>
              </a:spcAft>
              <a:buChar char="•"/>
              <a:defRPr sz="2400">
                <a:solidFill>
                  <a:srgbClr val="595841"/>
                </a:solidFill>
                <a:latin typeface="+mn-lt"/>
              </a:defRPr>
            </a:lvl3pPr>
            <a:lvl4pPr marL="1600200" indent="-228600" algn="l" rtl="0" eaLnBrk="1" fontAlgn="base" hangingPunct="1">
              <a:spcBef>
                <a:spcPct val="20000"/>
              </a:spcBef>
              <a:spcAft>
                <a:spcPct val="0"/>
              </a:spcAft>
              <a:buChar char="–"/>
              <a:defRPr sz="2000">
                <a:solidFill>
                  <a:srgbClr val="595841"/>
                </a:solidFill>
                <a:latin typeface="+mn-lt"/>
              </a:defRPr>
            </a:lvl4pPr>
            <a:lvl5pPr marL="2057400" indent="-228600" algn="l" rtl="0" eaLnBrk="1" fontAlgn="base" hangingPunct="1">
              <a:spcBef>
                <a:spcPct val="20000"/>
              </a:spcBef>
              <a:spcAft>
                <a:spcPct val="0"/>
              </a:spcAft>
              <a:buChar char="»"/>
              <a:defRPr sz="2000">
                <a:solidFill>
                  <a:srgbClr val="595841"/>
                </a:solidFill>
                <a:latin typeface="+mn-lt"/>
              </a:defRPr>
            </a:lvl5pPr>
            <a:lvl6pPr marL="2514600" indent="-228600" algn="l" rtl="0" eaLnBrk="1" fontAlgn="base" hangingPunct="1">
              <a:spcBef>
                <a:spcPct val="20000"/>
              </a:spcBef>
              <a:spcAft>
                <a:spcPct val="0"/>
              </a:spcAft>
              <a:buChar char="»"/>
              <a:defRPr sz="2000">
                <a:solidFill>
                  <a:srgbClr val="595841"/>
                </a:solidFill>
                <a:latin typeface="+mn-lt"/>
              </a:defRPr>
            </a:lvl6pPr>
            <a:lvl7pPr marL="2971800" indent="-228600" algn="l" rtl="0" eaLnBrk="1" fontAlgn="base" hangingPunct="1">
              <a:spcBef>
                <a:spcPct val="20000"/>
              </a:spcBef>
              <a:spcAft>
                <a:spcPct val="0"/>
              </a:spcAft>
              <a:buChar char="»"/>
              <a:defRPr sz="2000">
                <a:solidFill>
                  <a:srgbClr val="595841"/>
                </a:solidFill>
                <a:latin typeface="+mn-lt"/>
              </a:defRPr>
            </a:lvl7pPr>
            <a:lvl8pPr marL="3429000" indent="-228600" algn="l" rtl="0" eaLnBrk="1" fontAlgn="base" hangingPunct="1">
              <a:spcBef>
                <a:spcPct val="20000"/>
              </a:spcBef>
              <a:spcAft>
                <a:spcPct val="0"/>
              </a:spcAft>
              <a:buChar char="»"/>
              <a:defRPr sz="2000">
                <a:solidFill>
                  <a:srgbClr val="595841"/>
                </a:solidFill>
                <a:latin typeface="+mn-lt"/>
              </a:defRPr>
            </a:lvl8pPr>
            <a:lvl9pPr marL="3886200" indent="-228600" algn="l" rtl="0" eaLnBrk="1" fontAlgn="base" hangingPunct="1">
              <a:spcBef>
                <a:spcPct val="20000"/>
              </a:spcBef>
              <a:spcAft>
                <a:spcPct val="0"/>
              </a:spcAft>
              <a:buChar char="»"/>
              <a:defRPr sz="2000">
                <a:solidFill>
                  <a:srgbClr val="595841"/>
                </a:solidFill>
                <a:latin typeface="+mn-lt"/>
              </a:defRPr>
            </a:lvl9pPr>
          </a:lstStyle>
          <a:p>
            <a:pPr marL="766763" lvl="1" indent="-495300" algn="just">
              <a:buClr>
                <a:schemeClr val="tx1"/>
              </a:buClr>
              <a:buFontTx/>
              <a:buChar char="•"/>
              <a:tabLst>
                <a:tab pos="92075" algn="l"/>
                <a:tab pos="185738" algn="l"/>
              </a:tabLst>
            </a:pPr>
            <a:r>
              <a:rPr lang="es-ES" altLang="x-none" sz="1800" kern="0" dirty="0"/>
              <a:t>El personal que practique auditoría pública, deberá cumplir con los siguientes requisitos:</a:t>
            </a:r>
          </a:p>
          <a:p>
            <a:pPr marL="766763" lvl="1" indent="-495300" algn="just">
              <a:buClr>
                <a:schemeClr val="tx1"/>
              </a:buClr>
              <a:buFontTx/>
              <a:buNone/>
              <a:tabLst>
                <a:tab pos="92075" algn="l"/>
                <a:tab pos="185738" algn="l"/>
              </a:tabLst>
            </a:pPr>
            <a:endParaRPr lang="es-ES" altLang="x-none" sz="1800" kern="0" dirty="0"/>
          </a:p>
          <a:p>
            <a:pPr marL="1700213" lvl="2" indent="-438150" algn="just">
              <a:buClr>
                <a:schemeClr val="tx1"/>
              </a:buClr>
              <a:buFont typeface="Wingdings" panose="05000000000000000000" pitchFamily="2" charset="2"/>
              <a:buAutoNum type="alphaLcParenR"/>
              <a:tabLst>
                <a:tab pos="92075" algn="l"/>
                <a:tab pos="185738" algn="l"/>
              </a:tabLst>
            </a:pPr>
            <a:r>
              <a:rPr lang="es-ES" altLang="x-none" sz="1600" kern="0" dirty="0"/>
              <a:t>Conocimiento de métodos y técnicas aplicables a la auditoría pública, así como los estudios, experiencia y capacitación necesaria para aplicarlos en las auditorías a su cargo.</a:t>
            </a:r>
          </a:p>
          <a:p>
            <a:pPr marL="1700213" lvl="2" indent="-438150" algn="just">
              <a:buClr>
                <a:schemeClr val="tx1"/>
              </a:buClr>
              <a:buFont typeface="Wingdings" panose="05000000000000000000" pitchFamily="2" charset="2"/>
              <a:buAutoNum type="alphaLcParenR"/>
              <a:tabLst>
                <a:tab pos="92075" algn="l"/>
                <a:tab pos="185738" algn="l"/>
              </a:tabLst>
            </a:pPr>
            <a:endParaRPr lang="es-ES" altLang="x-none" sz="1600" kern="0" dirty="0"/>
          </a:p>
          <a:p>
            <a:pPr marL="1700213" lvl="2" indent="-438150" algn="just">
              <a:buClr>
                <a:schemeClr val="tx1"/>
              </a:buClr>
              <a:buFont typeface="Wingdings" panose="05000000000000000000" pitchFamily="2" charset="2"/>
              <a:buAutoNum type="alphaLcParenR"/>
              <a:tabLst>
                <a:tab pos="92075" algn="l"/>
                <a:tab pos="185738" algn="l"/>
              </a:tabLst>
            </a:pPr>
            <a:r>
              <a:rPr lang="es-ES" altLang="x-none" sz="1600" kern="0" dirty="0"/>
              <a:t>Nociones de los organismos, programas, actividades y funciones gubernamentales.</a:t>
            </a:r>
          </a:p>
          <a:p>
            <a:pPr marL="1700213" lvl="2" indent="-438150" algn="just">
              <a:buClr>
                <a:schemeClr val="tx1"/>
              </a:buClr>
              <a:buFont typeface="Wingdings" panose="05000000000000000000" pitchFamily="2" charset="2"/>
              <a:buNone/>
              <a:tabLst>
                <a:tab pos="92075" algn="l"/>
                <a:tab pos="185738" algn="l"/>
              </a:tabLst>
            </a:pPr>
            <a:r>
              <a:rPr lang="es-ES" altLang="x-none" sz="1600" kern="0" dirty="0"/>
              <a:t> </a:t>
            </a:r>
          </a:p>
          <a:p>
            <a:pPr marL="1700213" lvl="2" indent="-438150" algn="just">
              <a:buClr>
                <a:schemeClr val="tx1"/>
              </a:buClr>
              <a:buFont typeface="Wingdings" panose="05000000000000000000" pitchFamily="2" charset="2"/>
              <a:buAutoNum type="alphaLcParenR" startAt="3"/>
              <a:tabLst>
                <a:tab pos="92075" algn="l"/>
                <a:tab pos="185738" algn="l"/>
              </a:tabLst>
            </a:pPr>
            <a:r>
              <a:rPr lang="es-ES" altLang="x-none" sz="1600" kern="0" dirty="0"/>
              <a:t>Habilidad para comunicarse con claridad y eficacia, tanto en forma oral como escrita.</a:t>
            </a:r>
          </a:p>
          <a:p>
            <a:pPr marL="1700213" lvl="2" indent="-438150" algn="just">
              <a:buClr>
                <a:schemeClr val="tx1"/>
              </a:buClr>
              <a:buFont typeface="Wingdings" panose="05000000000000000000" pitchFamily="2" charset="2"/>
              <a:buAutoNum type="alphaLcParenR" startAt="3"/>
              <a:tabLst>
                <a:tab pos="92075" algn="l"/>
                <a:tab pos="185738" algn="l"/>
              </a:tabLst>
            </a:pPr>
            <a:endParaRPr lang="es-ES" altLang="x-none" sz="1600" kern="0" dirty="0"/>
          </a:p>
          <a:p>
            <a:pPr marL="1700213" lvl="2" indent="-438150" algn="just">
              <a:buClr>
                <a:schemeClr val="tx1"/>
              </a:buClr>
              <a:buFont typeface="Wingdings" panose="05000000000000000000" pitchFamily="2" charset="2"/>
              <a:buAutoNum type="alphaLcParenR" startAt="3"/>
              <a:tabLst>
                <a:tab pos="92075" algn="l"/>
                <a:tab pos="185738" algn="l"/>
              </a:tabLst>
            </a:pPr>
            <a:r>
              <a:rPr lang="es-ES" altLang="x-none" sz="1600" kern="0" dirty="0"/>
              <a:t>La práctica necesaria para desempeñar el tipo de trabajo de auditoría encomendado, por ejemplo, expertos en muestreo estadístico, personal competente en auditoría de sistemas, peritos en ingeniería, etc.</a:t>
            </a:r>
          </a:p>
        </p:txBody>
      </p:sp>
    </p:spTree>
    <p:extLst>
      <p:ext uri="{BB962C8B-B14F-4D97-AF65-F5344CB8AC3E}">
        <p14:creationId xmlns:p14="http://schemas.microsoft.com/office/powerpoint/2010/main" val="2648197727"/>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64</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115485" y="1254289"/>
            <a:ext cx="6904787" cy="83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a:lstStyle>
          <a:p>
            <a:r>
              <a:rPr lang="es-ES" altLang="x-none" sz="2000" kern="0" dirty="0">
                <a:solidFill>
                  <a:srgbClr val="6666FF"/>
                </a:solidFill>
              </a:rPr>
              <a:t>Tercera.- Cuidado y Diligencia Profesionales</a:t>
            </a:r>
            <a:r>
              <a:rPr lang="es-ES" altLang="x-none" sz="1700" kern="0" dirty="0">
                <a:solidFill>
                  <a:srgbClr val="6666FF"/>
                </a:solidFill>
              </a:rPr>
              <a:t>	    </a:t>
            </a:r>
            <a:br>
              <a:rPr lang="es-ES" altLang="x-none" sz="1700" kern="0" dirty="0">
                <a:solidFill>
                  <a:srgbClr val="6666FF"/>
                </a:solidFill>
              </a:rPr>
            </a:br>
            <a:endParaRPr lang="es-ES" altLang="x-none" sz="1200" i="1" kern="0" dirty="0">
              <a:latin typeface="Times New Roman" panose="02020603050405020304" pitchFamily="18" charset="0"/>
            </a:endParaRPr>
          </a:p>
        </p:txBody>
      </p:sp>
      <p:sp>
        <p:nvSpPr>
          <p:cNvPr id="8" name="Rectangle 3"/>
          <p:cNvSpPr txBox="1">
            <a:spLocks noChangeArrowheads="1"/>
          </p:cNvSpPr>
          <p:nvPr/>
        </p:nvSpPr>
        <p:spPr bwMode="auto">
          <a:xfrm>
            <a:off x="252412" y="1672595"/>
            <a:ext cx="8785225"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rgbClr val="595841"/>
                </a:solidFill>
                <a:latin typeface="+mn-lt"/>
                <a:ea typeface="+mn-ea"/>
                <a:cs typeface="+mn-cs"/>
              </a:defRPr>
            </a:lvl1pPr>
            <a:lvl2pPr marL="742950" indent="-285750" algn="l" rtl="0" eaLnBrk="1" fontAlgn="base" hangingPunct="1">
              <a:spcBef>
                <a:spcPct val="20000"/>
              </a:spcBef>
              <a:spcAft>
                <a:spcPct val="0"/>
              </a:spcAft>
              <a:buChar char="–"/>
              <a:defRPr sz="2800">
                <a:solidFill>
                  <a:srgbClr val="595841"/>
                </a:solidFill>
                <a:latin typeface="+mn-lt"/>
              </a:defRPr>
            </a:lvl2pPr>
            <a:lvl3pPr marL="1143000" indent="-228600" algn="l" rtl="0" eaLnBrk="1" fontAlgn="base" hangingPunct="1">
              <a:spcBef>
                <a:spcPct val="20000"/>
              </a:spcBef>
              <a:spcAft>
                <a:spcPct val="0"/>
              </a:spcAft>
              <a:buChar char="•"/>
              <a:defRPr sz="2400">
                <a:solidFill>
                  <a:srgbClr val="595841"/>
                </a:solidFill>
                <a:latin typeface="+mn-lt"/>
              </a:defRPr>
            </a:lvl3pPr>
            <a:lvl4pPr marL="1600200" indent="-228600" algn="l" rtl="0" eaLnBrk="1" fontAlgn="base" hangingPunct="1">
              <a:spcBef>
                <a:spcPct val="20000"/>
              </a:spcBef>
              <a:spcAft>
                <a:spcPct val="0"/>
              </a:spcAft>
              <a:buChar char="–"/>
              <a:defRPr sz="2000">
                <a:solidFill>
                  <a:srgbClr val="595841"/>
                </a:solidFill>
                <a:latin typeface="+mn-lt"/>
              </a:defRPr>
            </a:lvl4pPr>
            <a:lvl5pPr marL="2057400" indent="-228600" algn="l" rtl="0" eaLnBrk="1" fontAlgn="base" hangingPunct="1">
              <a:spcBef>
                <a:spcPct val="20000"/>
              </a:spcBef>
              <a:spcAft>
                <a:spcPct val="0"/>
              </a:spcAft>
              <a:buChar char="»"/>
              <a:defRPr sz="2000">
                <a:solidFill>
                  <a:srgbClr val="595841"/>
                </a:solidFill>
                <a:latin typeface="+mn-lt"/>
              </a:defRPr>
            </a:lvl5pPr>
            <a:lvl6pPr marL="2514600" indent="-228600" algn="l" rtl="0" eaLnBrk="1" fontAlgn="base" hangingPunct="1">
              <a:spcBef>
                <a:spcPct val="20000"/>
              </a:spcBef>
              <a:spcAft>
                <a:spcPct val="0"/>
              </a:spcAft>
              <a:buChar char="»"/>
              <a:defRPr sz="2000">
                <a:solidFill>
                  <a:srgbClr val="595841"/>
                </a:solidFill>
                <a:latin typeface="+mn-lt"/>
              </a:defRPr>
            </a:lvl6pPr>
            <a:lvl7pPr marL="2971800" indent="-228600" algn="l" rtl="0" eaLnBrk="1" fontAlgn="base" hangingPunct="1">
              <a:spcBef>
                <a:spcPct val="20000"/>
              </a:spcBef>
              <a:spcAft>
                <a:spcPct val="0"/>
              </a:spcAft>
              <a:buChar char="»"/>
              <a:defRPr sz="2000">
                <a:solidFill>
                  <a:srgbClr val="595841"/>
                </a:solidFill>
                <a:latin typeface="+mn-lt"/>
              </a:defRPr>
            </a:lvl7pPr>
            <a:lvl8pPr marL="3429000" indent="-228600" algn="l" rtl="0" eaLnBrk="1" fontAlgn="base" hangingPunct="1">
              <a:spcBef>
                <a:spcPct val="20000"/>
              </a:spcBef>
              <a:spcAft>
                <a:spcPct val="0"/>
              </a:spcAft>
              <a:buChar char="»"/>
              <a:defRPr sz="2000">
                <a:solidFill>
                  <a:srgbClr val="595841"/>
                </a:solidFill>
                <a:latin typeface="+mn-lt"/>
              </a:defRPr>
            </a:lvl8pPr>
            <a:lvl9pPr marL="3886200" indent="-228600" algn="l" rtl="0" eaLnBrk="1" fontAlgn="base" hangingPunct="1">
              <a:spcBef>
                <a:spcPct val="20000"/>
              </a:spcBef>
              <a:spcAft>
                <a:spcPct val="0"/>
              </a:spcAft>
              <a:buChar char="»"/>
              <a:defRPr sz="2000">
                <a:solidFill>
                  <a:srgbClr val="595841"/>
                </a:solidFill>
                <a:latin typeface="+mn-lt"/>
              </a:defRPr>
            </a:lvl9pPr>
          </a:lstStyle>
          <a:p>
            <a:pPr algn="just">
              <a:buClr>
                <a:schemeClr val="tx1"/>
              </a:buClr>
              <a:buFontTx/>
              <a:buChar char="•"/>
            </a:pPr>
            <a:endParaRPr lang="es-ES" altLang="x-none" sz="1600" kern="0" dirty="0"/>
          </a:p>
          <a:p>
            <a:pPr algn="just">
              <a:buClr>
                <a:schemeClr val="tx1"/>
              </a:buClr>
              <a:buFontTx/>
              <a:buChar char="•"/>
            </a:pPr>
            <a:r>
              <a:rPr lang="es-ES" altLang="x-none" sz="1600" kern="0" dirty="0"/>
              <a:t> El auditor público debe ejecutar su trabajo de auditoría meticulosamente, con esmero e integridad; </a:t>
            </a:r>
          </a:p>
          <a:p>
            <a:pPr lvl="1" algn="just">
              <a:buClr>
                <a:schemeClr val="tx1"/>
              </a:buClr>
              <a:buFontTx/>
              <a:buChar char="•"/>
            </a:pPr>
            <a:r>
              <a:rPr lang="es-ES" altLang="x-none" sz="1400" kern="0" dirty="0"/>
              <a:t>Poner siempre toda su capacidad y habilidad profesional, la atención, el cuidado y la diligencia que puede esperarse de una persona con sentido de responsabilidad.</a:t>
            </a:r>
          </a:p>
          <a:p>
            <a:pPr algn="just">
              <a:buClr>
                <a:schemeClr val="tx1"/>
              </a:buClr>
              <a:buFontTx/>
              <a:buChar char="•"/>
            </a:pPr>
            <a:endParaRPr lang="es-ES" altLang="x-none" sz="1600" kern="0" dirty="0"/>
          </a:p>
          <a:p>
            <a:pPr algn="just">
              <a:buClr>
                <a:schemeClr val="tx1"/>
              </a:buClr>
              <a:buFontTx/>
              <a:buChar char="•"/>
            </a:pPr>
            <a:r>
              <a:rPr lang="es-ES" altLang="x-none" sz="1600" kern="0" dirty="0"/>
              <a:t> Proceder con el debido cuidado profesional significa emplear correctamente el criterio para determinar el alcance de la auditoría y para seleccionar los métodos, técnicas, pruebas y procedimientos de auditoría que habrán de aplicarse en ella, así como para poder evaluar los resultados de la auditoría y presentar los informes correspondientes.</a:t>
            </a:r>
          </a:p>
          <a:p>
            <a:pPr algn="just">
              <a:buClr>
                <a:schemeClr val="tx1"/>
              </a:buClr>
              <a:buFontTx/>
              <a:buChar char="•"/>
            </a:pPr>
            <a:endParaRPr lang="es-ES" altLang="x-none" sz="1600" kern="0" dirty="0"/>
          </a:p>
          <a:p>
            <a:pPr algn="just">
              <a:buClr>
                <a:schemeClr val="tx1"/>
              </a:buClr>
              <a:buFontTx/>
              <a:buChar char="•"/>
            </a:pPr>
            <a:r>
              <a:rPr lang="es-ES" altLang="x-none" sz="1600" kern="0" dirty="0"/>
              <a:t> Cuidado y diligencia profesionales: </a:t>
            </a:r>
          </a:p>
          <a:p>
            <a:pPr lvl="1" algn="just">
              <a:buClr>
                <a:schemeClr val="tx1"/>
              </a:buClr>
              <a:buFontTx/>
              <a:buChar char="•"/>
            </a:pPr>
            <a:r>
              <a:rPr lang="es-ES" altLang="x-none" sz="1400" kern="0" dirty="0"/>
              <a:t>Implican la apropiada conjunción de los conocimientos y normas técnicos de la auditoría pública, de manera prudente y justa conforme a las circunstancias específicas de cada revisión. </a:t>
            </a:r>
          </a:p>
          <a:p>
            <a:pPr lvl="1" algn="just">
              <a:buClr>
                <a:schemeClr val="tx1"/>
              </a:buClr>
              <a:buFontTx/>
              <a:buChar char="•"/>
            </a:pPr>
            <a:r>
              <a:rPr lang="es-ES" altLang="x-none" sz="1400" kern="0" dirty="0"/>
              <a:t>La carencia de éste puede ocasionar delitos o responsabilidades administrativas.</a:t>
            </a:r>
          </a:p>
        </p:txBody>
      </p:sp>
      <p:sp>
        <p:nvSpPr>
          <p:cNvPr id="10" name="Rectangle 9"/>
          <p:cNvSpPr>
            <a:spLocks noChangeArrowheads="1"/>
          </p:cNvSpPr>
          <p:nvPr/>
        </p:nvSpPr>
        <p:spPr bwMode="auto">
          <a:xfrm>
            <a:off x="347663" y="6459538"/>
            <a:ext cx="14160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71500" indent="-571500" algn="l">
              <a:spcBef>
                <a:spcPct val="0"/>
              </a:spcBef>
              <a:defRPr sz="2400">
                <a:solidFill>
                  <a:schemeClr val="tx1"/>
                </a:solidFill>
                <a:latin typeface="Times New Roman" panose="02020603050405020304" pitchFamily="18" charset="0"/>
              </a:defRPr>
            </a:lvl1pPr>
            <a:lvl2pPr algn="l">
              <a:spcBef>
                <a:spcPct val="0"/>
              </a:spcBef>
              <a:defRPr sz="2400">
                <a:solidFill>
                  <a:schemeClr val="tx1"/>
                </a:solidFill>
                <a:latin typeface="Times New Roman" panose="02020603050405020304" pitchFamily="18" charset="0"/>
              </a:defRPr>
            </a:lvl2pPr>
            <a:lvl3pPr algn="l">
              <a:spcBef>
                <a:spcPct val="0"/>
              </a:spcBef>
              <a:defRPr sz="2400">
                <a:solidFill>
                  <a:schemeClr val="tx1"/>
                </a:solidFill>
                <a:latin typeface="Times New Roman" panose="02020603050405020304" pitchFamily="18" charset="0"/>
              </a:defRPr>
            </a:lvl3pPr>
            <a:lvl4pPr algn="l">
              <a:spcBef>
                <a:spcPct val="0"/>
              </a:spcBef>
              <a:defRPr sz="2400">
                <a:solidFill>
                  <a:schemeClr val="tx1"/>
                </a:solidFill>
                <a:latin typeface="Times New Roman" panose="02020603050405020304" pitchFamily="18" charset="0"/>
              </a:defRPr>
            </a:lvl4pPr>
            <a:lvl5pPr algn="l">
              <a:spcBef>
                <a:spcPct val="0"/>
              </a:spcBef>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lgn="just">
              <a:spcBef>
                <a:spcPct val="20000"/>
              </a:spcBef>
              <a:buFontTx/>
              <a:buNone/>
            </a:pPr>
            <a:r>
              <a:rPr lang="es-ES" altLang="x-none" sz="1500" b="1" i="1">
                <a:solidFill>
                  <a:schemeClr val="tx2"/>
                </a:solidFill>
                <a:latin typeface="Verdana" panose="020B0604030504040204" pitchFamily="34" charset="0"/>
              </a:rPr>
              <a:t>NGAP BB II</a:t>
            </a:r>
          </a:p>
        </p:txBody>
      </p:sp>
    </p:spTree>
    <p:extLst>
      <p:ext uri="{BB962C8B-B14F-4D97-AF65-F5344CB8AC3E}">
        <p14:creationId xmlns:p14="http://schemas.microsoft.com/office/powerpoint/2010/main" val="45872237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65</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sp>
        <p:nvSpPr>
          <p:cNvPr id="5" name="Text Box 4"/>
          <p:cNvSpPr txBox="1">
            <a:spLocks noChangeArrowheads="1"/>
          </p:cNvSpPr>
          <p:nvPr/>
        </p:nvSpPr>
        <p:spPr bwMode="auto">
          <a:xfrm>
            <a:off x="2484438" y="1844675"/>
            <a:ext cx="619283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spcBef>
                <a:spcPct val="50000"/>
              </a:spcBef>
              <a:buClrTx/>
              <a:buFontTx/>
              <a:buNone/>
            </a:pPr>
            <a:r>
              <a:rPr lang="es-MX" altLang="x-none" sz="3600" b="1" dirty="0">
                <a:solidFill>
                  <a:srgbClr val="FF0000"/>
                </a:solidFill>
                <a:effectLst>
                  <a:outerShdw blurRad="38100" dist="38100" dir="2700000" algn="tl">
                    <a:srgbClr val="C0C0C0"/>
                  </a:outerShdw>
                </a:effectLst>
                <a:latin typeface="Arial Black" panose="020B0A04020102020204" pitchFamily="34" charset="0"/>
              </a:rPr>
              <a:t>Normas de Ejecución del Trabajo</a:t>
            </a:r>
            <a:endParaRPr lang="es-ES" altLang="x-none" sz="3600" b="1" dirty="0">
              <a:solidFill>
                <a:srgbClr val="FF0000"/>
              </a:solidFill>
              <a:effectLst>
                <a:outerShdw blurRad="38100" dist="38100" dir="2700000" algn="tl">
                  <a:srgbClr val="C0C0C0"/>
                </a:outerShdw>
              </a:effectLst>
              <a:latin typeface="Arial Black" panose="020B0A04020102020204" pitchFamily="34" charset="0"/>
            </a:endParaRPr>
          </a:p>
        </p:txBody>
      </p:sp>
    </p:spTree>
    <p:extLst>
      <p:ext uri="{BB962C8B-B14F-4D97-AF65-F5344CB8AC3E}">
        <p14:creationId xmlns:p14="http://schemas.microsoft.com/office/powerpoint/2010/main" val="2002669801"/>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66</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0" y="1073441"/>
            <a:ext cx="45370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a:lstStyle>
          <a:p>
            <a:r>
              <a:rPr lang="es-ES" altLang="x-none" sz="2800" kern="0" dirty="0">
                <a:solidFill>
                  <a:srgbClr val="6666FF"/>
                </a:solidFill>
              </a:rPr>
              <a:t>Cuarta.- Planeación</a:t>
            </a:r>
            <a:r>
              <a:rPr lang="es-ES" altLang="x-none" sz="2500" kern="0" dirty="0">
                <a:solidFill>
                  <a:srgbClr val="6666FF"/>
                </a:solidFill>
              </a:rPr>
              <a:t>	</a:t>
            </a:r>
            <a:br>
              <a:rPr lang="es-ES" altLang="x-none" sz="2500" kern="0" dirty="0">
                <a:solidFill>
                  <a:srgbClr val="6666FF"/>
                </a:solidFill>
              </a:rPr>
            </a:br>
            <a:endParaRPr lang="es-ES" altLang="x-none" sz="1200" i="1" kern="0" dirty="0">
              <a:latin typeface="Times New Roman" panose="02020603050405020304" pitchFamily="18" charset="0"/>
            </a:endParaRPr>
          </a:p>
        </p:txBody>
      </p:sp>
      <p:sp>
        <p:nvSpPr>
          <p:cNvPr id="8" name="Rectangle 3"/>
          <p:cNvSpPr txBox="1">
            <a:spLocks noChangeArrowheads="1"/>
          </p:cNvSpPr>
          <p:nvPr/>
        </p:nvSpPr>
        <p:spPr bwMode="auto">
          <a:xfrm>
            <a:off x="304725" y="1721141"/>
            <a:ext cx="8713788"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rgbClr val="595841"/>
                </a:solidFill>
                <a:latin typeface="+mn-lt"/>
                <a:ea typeface="+mn-ea"/>
                <a:cs typeface="+mn-cs"/>
              </a:defRPr>
            </a:lvl1pPr>
            <a:lvl2pPr marL="742950" indent="-285750" algn="l" rtl="0" eaLnBrk="1" fontAlgn="base" hangingPunct="1">
              <a:spcBef>
                <a:spcPct val="20000"/>
              </a:spcBef>
              <a:spcAft>
                <a:spcPct val="0"/>
              </a:spcAft>
              <a:buChar char="–"/>
              <a:defRPr sz="2800">
                <a:solidFill>
                  <a:srgbClr val="595841"/>
                </a:solidFill>
                <a:latin typeface="+mn-lt"/>
              </a:defRPr>
            </a:lvl2pPr>
            <a:lvl3pPr marL="1143000" indent="-228600" algn="l" rtl="0" eaLnBrk="1" fontAlgn="base" hangingPunct="1">
              <a:spcBef>
                <a:spcPct val="20000"/>
              </a:spcBef>
              <a:spcAft>
                <a:spcPct val="0"/>
              </a:spcAft>
              <a:buChar char="•"/>
              <a:defRPr sz="2400">
                <a:solidFill>
                  <a:srgbClr val="595841"/>
                </a:solidFill>
                <a:latin typeface="+mn-lt"/>
              </a:defRPr>
            </a:lvl3pPr>
            <a:lvl4pPr marL="1600200" indent="-228600" algn="l" rtl="0" eaLnBrk="1" fontAlgn="base" hangingPunct="1">
              <a:spcBef>
                <a:spcPct val="20000"/>
              </a:spcBef>
              <a:spcAft>
                <a:spcPct val="0"/>
              </a:spcAft>
              <a:buChar char="–"/>
              <a:defRPr sz="2000">
                <a:solidFill>
                  <a:srgbClr val="595841"/>
                </a:solidFill>
                <a:latin typeface="+mn-lt"/>
              </a:defRPr>
            </a:lvl4pPr>
            <a:lvl5pPr marL="2057400" indent="-228600" algn="l" rtl="0" eaLnBrk="1" fontAlgn="base" hangingPunct="1">
              <a:spcBef>
                <a:spcPct val="20000"/>
              </a:spcBef>
              <a:spcAft>
                <a:spcPct val="0"/>
              </a:spcAft>
              <a:buChar char="»"/>
              <a:defRPr sz="2000">
                <a:solidFill>
                  <a:srgbClr val="595841"/>
                </a:solidFill>
                <a:latin typeface="+mn-lt"/>
              </a:defRPr>
            </a:lvl5pPr>
            <a:lvl6pPr marL="2514600" indent="-228600" algn="l" rtl="0" eaLnBrk="1" fontAlgn="base" hangingPunct="1">
              <a:spcBef>
                <a:spcPct val="20000"/>
              </a:spcBef>
              <a:spcAft>
                <a:spcPct val="0"/>
              </a:spcAft>
              <a:buChar char="»"/>
              <a:defRPr sz="2000">
                <a:solidFill>
                  <a:srgbClr val="595841"/>
                </a:solidFill>
                <a:latin typeface="+mn-lt"/>
              </a:defRPr>
            </a:lvl6pPr>
            <a:lvl7pPr marL="2971800" indent="-228600" algn="l" rtl="0" eaLnBrk="1" fontAlgn="base" hangingPunct="1">
              <a:spcBef>
                <a:spcPct val="20000"/>
              </a:spcBef>
              <a:spcAft>
                <a:spcPct val="0"/>
              </a:spcAft>
              <a:buChar char="»"/>
              <a:defRPr sz="2000">
                <a:solidFill>
                  <a:srgbClr val="595841"/>
                </a:solidFill>
                <a:latin typeface="+mn-lt"/>
              </a:defRPr>
            </a:lvl7pPr>
            <a:lvl8pPr marL="3429000" indent="-228600" algn="l" rtl="0" eaLnBrk="1" fontAlgn="base" hangingPunct="1">
              <a:spcBef>
                <a:spcPct val="20000"/>
              </a:spcBef>
              <a:spcAft>
                <a:spcPct val="0"/>
              </a:spcAft>
              <a:buChar char="»"/>
              <a:defRPr sz="2000">
                <a:solidFill>
                  <a:srgbClr val="595841"/>
                </a:solidFill>
                <a:latin typeface="+mn-lt"/>
              </a:defRPr>
            </a:lvl8pPr>
            <a:lvl9pPr marL="3886200" indent="-228600" algn="l" rtl="0" eaLnBrk="1" fontAlgn="base" hangingPunct="1">
              <a:spcBef>
                <a:spcPct val="20000"/>
              </a:spcBef>
              <a:spcAft>
                <a:spcPct val="0"/>
              </a:spcAft>
              <a:buChar char="»"/>
              <a:defRPr sz="2000">
                <a:solidFill>
                  <a:srgbClr val="595841"/>
                </a:solidFill>
                <a:latin typeface="+mn-lt"/>
              </a:defRPr>
            </a:lvl9pPr>
          </a:lstStyle>
          <a:p>
            <a:pPr algn="just">
              <a:lnSpc>
                <a:spcPct val="150000"/>
              </a:lnSpc>
              <a:buClr>
                <a:schemeClr val="tx1"/>
              </a:buClr>
              <a:buFontTx/>
              <a:buChar char="•"/>
            </a:pPr>
            <a:r>
              <a:rPr lang="es-ES" altLang="x-none" sz="1800" kern="0" dirty="0"/>
              <a:t> El titular de la instancia de control deberá elaborar anualmente un </a:t>
            </a:r>
            <a:r>
              <a:rPr lang="es-ES" altLang="x-none" sz="1800" u="sng" kern="0" dirty="0"/>
              <a:t>programa general de auditorías,</a:t>
            </a:r>
            <a:r>
              <a:rPr lang="es-ES" altLang="x-none" sz="1800" kern="0" dirty="0"/>
              <a:t> con un enfoque moderno, fortaleciendo las acciones preventivas, el seguimiento de programas y la evaluación del desempeño.</a:t>
            </a:r>
          </a:p>
          <a:p>
            <a:pPr lvl="1" algn="just">
              <a:lnSpc>
                <a:spcPct val="150000"/>
              </a:lnSpc>
              <a:buClr>
                <a:schemeClr val="tx1"/>
              </a:buClr>
              <a:buFontTx/>
              <a:buChar char="•"/>
            </a:pPr>
            <a:r>
              <a:rPr lang="es-ES" altLang="x-none" sz="1600" kern="0" dirty="0"/>
              <a:t>Así como la operación en un ambiente de autocontrol, autocorrección y autoevaluación.</a:t>
            </a:r>
          </a:p>
          <a:p>
            <a:pPr algn="just">
              <a:lnSpc>
                <a:spcPct val="150000"/>
              </a:lnSpc>
              <a:buClr>
                <a:schemeClr val="tx1"/>
              </a:buClr>
              <a:buFontTx/>
              <a:buChar char="•"/>
            </a:pPr>
            <a:r>
              <a:rPr lang="es-ES" altLang="x-none" sz="1800" kern="0" dirty="0"/>
              <a:t> El trabajo debe ser adecuadamente planeado.</a:t>
            </a:r>
          </a:p>
          <a:p>
            <a:pPr lvl="1" algn="just">
              <a:lnSpc>
                <a:spcPct val="150000"/>
              </a:lnSpc>
              <a:buClr>
                <a:schemeClr val="tx1"/>
              </a:buClr>
              <a:buFontTx/>
              <a:buChar char="•"/>
            </a:pPr>
            <a:r>
              <a:rPr lang="es-ES" altLang="x-none" sz="1600" kern="0" dirty="0"/>
              <a:t>El auditor deberá definir los objetivos de la auditoría, el alcance y metodología dirigida a conseguir esos logros.</a:t>
            </a:r>
          </a:p>
        </p:txBody>
      </p:sp>
      <p:sp>
        <p:nvSpPr>
          <p:cNvPr id="10" name="Rectangle 6"/>
          <p:cNvSpPr>
            <a:spLocks noChangeArrowheads="1"/>
          </p:cNvSpPr>
          <p:nvPr/>
        </p:nvSpPr>
        <p:spPr bwMode="auto">
          <a:xfrm>
            <a:off x="840515" y="6357938"/>
            <a:ext cx="29354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71500" indent="-57150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908050" indent="-436563">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04925" indent="-395288">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93863" indent="-38735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93913" indent="-398463">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511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30083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655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9227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just" eaLnBrk="1" hangingPunct="1">
              <a:lnSpc>
                <a:spcPct val="80000"/>
              </a:lnSpc>
              <a:buClr>
                <a:schemeClr val="tx1"/>
              </a:buClr>
              <a:buFontTx/>
              <a:buNone/>
            </a:pPr>
            <a:r>
              <a:rPr lang="es-ES" altLang="x-none" sz="1500" b="1" i="1" dirty="0">
                <a:solidFill>
                  <a:schemeClr val="tx2"/>
                </a:solidFill>
              </a:rPr>
              <a:t>NGAP BB II;  DGRARVI 6</a:t>
            </a:r>
          </a:p>
        </p:txBody>
      </p:sp>
    </p:spTree>
    <p:extLst>
      <p:ext uri="{BB962C8B-B14F-4D97-AF65-F5344CB8AC3E}">
        <p14:creationId xmlns:p14="http://schemas.microsoft.com/office/powerpoint/2010/main" val="2658343411"/>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67</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107948" y="1001439"/>
            <a:ext cx="45370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a:lstStyle>
          <a:p>
            <a:r>
              <a:rPr lang="es-ES" altLang="x-none" sz="2800" kern="0" dirty="0">
                <a:solidFill>
                  <a:srgbClr val="6666FF"/>
                </a:solidFill>
              </a:rPr>
              <a:t>Cuarta.- Planeación</a:t>
            </a:r>
          </a:p>
        </p:txBody>
      </p:sp>
      <p:sp>
        <p:nvSpPr>
          <p:cNvPr id="8" name="Rectangle 6"/>
          <p:cNvSpPr txBox="1">
            <a:spLocks noChangeArrowheads="1"/>
          </p:cNvSpPr>
          <p:nvPr/>
        </p:nvSpPr>
        <p:spPr bwMode="auto">
          <a:xfrm>
            <a:off x="396080" y="1621363"/>
            <a:ext cx="8497887"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rgbClr val="595841"/>
                </a:solidFill>
                <a:latin typeface="+mn-lt"/>
                <a:ea typeface="+mn-ea"/>
                <a:cs typeface="+mn-cs"/>
              </a:defRPr>
            </a:lvl1pPr>
            <a:lvl2pPr marL="742950" indent="-285750" algn="l" rtl="0" eaLnBrk="1" fontAlgn="base" hangingPunct="1">
              <a:spcBef>
                <a:spcPct val="20000"/>
              </a:spcBef>
              <a:spcAft>
                <a:spcPct val="0"/>
              </a:spcAft>
              <a:buChar char="–"/>
              <a:defRPr sz="2800">
                <a:solidFill>
                  <a:srgbClr val="595841"/>
                </a:solidFill>
                <a:latin typeface="+mn-lt"/>
              </a:defRPr>
            </a:lvl2pPr>
            <a:lvl3pPr marL="1143000" indent="-228600" algn="l" rtl="0" eaLnBrk="1" fontAlgn="base" hangingPunct="1">
              <a:spcBef>
                <a:spcPct val="20000"/>
              </a:spcBef>
              <a:spcAft>
                <a:spcPct val="0"/>
              </a:spcAft>
              <a:buChar char="•"/>
              <a:defRPr sz="2400">
                <a:solidFill>
                  <a:srgbClr val="595841"/>
                </a:solidFill>
                <a:latin typeface="+mn-lt"/>
              </a:defRPr>
            </a:lvl3pPr>
            <a:lvl4pPr marL="1600200" indent="-228600" algn="l" rtl="0" eaLnBrk="1" fontAlgn="base" hangingPunct="1">
              <a:spcBef>
                <a:spcPct val="20000"/>
              </a:spcBef>
              <a:spcAft>
                <a:spcPct val="0"/>
              </a:spcAft>
              <a:buChar char="–"/>
              <a:defRPr sz="2000">
                <a:solidFill>
                  <a:srgbClr val="595841"/>
                </a:solidFill>
                <a:latin typeface="+mn-lt"/>
              </a:defRPr>
            </a:lvl4pPr>
            <a:lvl5pPr marL="2057400" indent="-228600" algn="l" rtl="0" eaLnBrk="1" fontAlgn="base" hangingPunct="1">
              <a:spcBef>
                <a:spcPct val="20000"/>
              </a:spcBef>
              <a:spcAft>
                <a:spcPct val="0"/>
              </a:spcAft>
              <a:buChar char="»"/>
              <a:defRPr sz="2000">
                <a:solidFill>
                  <a:srgbClr val="595841"/>
                </a:solidFill>
                <a:latin typeface="+mn-lt"/>
              </a:defRPr>
            </a:lvl5pPr>
            <a:lvl6pPr marL="2514600" indent="-228600" algn="l" rtl="0" eaLnBrk="1" fontAlgn="base" hangingPunct="1">
              <a:spcBef>
                <a:spcPct val="20000"/>
              </a:spcBef>
              <a:spcAft>
                <a:spcPct val="0"/>
              </a:spcAft>
              <a:buChar char="»"/>
              <a:defRPr sz="2000">
                <a:solidFill>
                  <a:srgbClr val="595841"/>
                </a:solidFill>
                <a:latin typeface="+mn-lt"/>
              </a:defRPr>
            </a:lvl6pPr>
            <a:lvl7pPr marL="2971800" indent="-228600" algn="l" rtl="0" eaLnBrk="1" fontAlgn="base" hangingPunct="1">
              <a:spcBef>
                <a:spcPct val="20000"/>
              </a:spcBef>
              <a:spcAft>
                <a:spcPct val="0"/>
              </a:spcAft>
              <a:buChar char="»"/>
              <a:defRPr sz="2000">
                <a:solidFill>
                  <a:srgbClr val="595841"/>
                </a:solidFill>
                <a:latin typeface="+mn-lt"/>
              </a:defRPr>
            </a:lvl7pPr>
            <a:lvl8pPr marL="3429000" indent="-228600" algn="l" rtl="0" eaLnBrk="1" fontAlgn="base" hangingPunct="1">
              <a:spcBef>
                <a:spcPct val="20000"/>
              </a:spcBef>
              <a:spcAft>
                <a:spcPct val="0"/>
              </a:spcAft>
              <a:buChar char="»"/>
              <a:defRPr sz="2000">
                <a:solidFill>
                  <a:srgbClr val="595841"/>
                </a:solidFill>
                <a:latin typeface="+mn-lt"/>
              </a:defRPr>
            </a:lvl8pPr>
            <a:lvl9pPr marL="3886200" indent="-228600" algn="l" rtl="0" eaLnBrk="1" fontAlgn="base" hangingPunct="1">
              <a:spcBef>
                <a:spcPct val="20000"/>
              </a:spcBef>
              <a:spcAft>
                <a:spcPct val="0"/>
              </a:spcAft>
              <a:buChar char="»"/>
              <a:defRPr sz="2000">
                <a:solidFill>
                  <a:srgbClr val="595841"/>
                </a:solidFill>
                <a:latin typeface="+mn-lt"/>
              </a:defRPr>
            </a:lvl9pPr>
          </a:lstStyle>
          <a:p>
            <a:pPr algn="just">
              <a:buClr>
                <a:schemeClr val="tx1"/>
              </a:buClr>
              <a:buFontTx/>
              <a:buChar char="•"/>
            </a:pPr>
            <a:r>
              <a:rPr lang="es-ES" altLang="x-none" sz="1600" kern="0" dirty="0"/>
              <a:t> Los objetivos identifican las fases de la auditoría desde el </a:t>
            </a:r>
            <a:r>
              <a:rPr lang="es-ES" altLang="x-none" sz="1600" b="1" kern="0" dirty="0"/>
              <a:t>alcance</a:t>
            </a:r>
            <a:r>
              <a:rPr lang="es-ES" altLang="x-none" sz="1600" kern="0" dirty="0"/>
              <a:t> hasta la </a:t>
            </a:r>
            <a:r>
              <a:rPr lang="es-ES" altLang="x-none" sz="1600" b="1" kern="0" dirty="0"/>
              <a:t>forma y oportunidad</a:t>
            </a:r>
            <a:r>
              <a:rPr lang="es-ES" altLang="x-none" sz="1600" kern="0" dirty="0"/>
              <a:t> en que se presentarán los hallazgos.</a:t>
            </a:r>
          </a:p>
          <a:p>
            <a:pPr algn="just">
              <a:buClr>
                <a:schemeClr val="tx1"/>
              </a:buClr>
              <a:buFontTx/>
              <a:buChar char="•"/>
            </a:pPr>
            <a:endParaRPr lang="es-ES" altLang="x-none" sz="1600" kern="0" dirty="0"/>
          </a:p>
          <a:p>
            <a:pPr algn="just">
              <a:buClr>
                <a:schemeClr val="tx1"/>
              </a:buClr>
              <a:buFontTx/>
              <a:buChar char="•"/>
            </a:pPr>
            <a:r>
              <a:rPr lang="es-ES" altLang="x-none" sz="1600" kern="0" dirty="0"/>
              <a:t> El </a:t>
            </a:r>
            <a:r>
              <a:rPr lang="es-ES" altLang="x-none" sz="1600" b="1" kern="0" dirty="0"/>
              <a:t>alcance</a:t>
            </a:r>
            <a:r>
              <a:rPr lang="es-ES" altLang="x-none" sz="1600" kern="0" dirty="0"/>
              <a:t> son límites del trabajo a realizar, con los que se pueden alcanzar los objetivos predeterminados.</a:t>
            </a:r>
          </a:p>
          <a:p>
            <a:pPr lvl="1" algn="just">
              <a:buClr>
                <a:schemeClr val="tx1"/>
              </a:buClr>
              <a:buFontTx/>
              <a:buChar char="•"/>
            </a:pPr>
            <a:r>
              <a:rPr lang="es-ES" altLang="x-none" sz="1400" b="1" i="1" kern="0" dirty="0"/>
              <a:t>Incluye el período a revisar y los programas a desahogar, así como el porcentaje o proporción de las actividades que se van a revisar</a:t>
            </a:r>
            <a:r>
              <a:rPr lang="es-ES" altLang="x-none" sz="1400" kern="0" dirty="0"/>
              <a:t>.</a:t>
            </a:r>
          </a:p>
          <a:p>
            <a:pPr algn="just">
              <a:buClr>
                <a:schemeClr val="tx1"/>
              </a:buClr>
              <a:buFontTx/>
              <a:buChar char="•"/>
            </a:pPr>
            <a:endParaRPr lang="es-ES" altLang="x-none" sz="1600" kern="0" dirty="0"/>
          </a:p>
          <a:p>
            <a:pPr algn="just">
              <a:buClr>
                <a:schemeClr val="tx1"/>
              </a:buClr>
              <a:buFontTx/>
              <a:buChar char="•"/>
            </a:pPr>
            <a:r>
              <a:rPr lang="es-ES" altLang="x-none" sz="1600" kern="0" dirty="0"/>
              <a:t> Los </a:t>
            </a:r>
            <a:r>
              <a:rPr lang="es-ES" altLang="x-none" sz="1600" b="1" kern="0" dirty="0"/>
              <a:t>programas de trabajo</a:t>
            </a:r>
            <a:r>
              <a:rPr lang="es-ES" altLang="x-none" sz="1600" kern="0" dirty="0"/>
              <a:t> reflejan el resultado de la planeación.</a:t>
            </a:r>
          </a:p>
          <a:p>
            <a:pPr lvl="1" algn="just">
              <a:buClr>
                <a:schemeClr val="tx1"/>
              </a:buClr>
              <a:buFontTx/>
              <a:buChar char="•"/>
            </a:pPr>
            <a:r>
              <a:rPr lang="es-ES" altLang="x-none" sz="1400" kern="0" dirty="0"/>
              <a:t>Son un enunciado lógico, ordenado y clasificado de los procedimientos que han de emplearse, la extensión que tendrán, la oportunidad con que se aplicarán y el personal que los va a desarrollar.</a:t>
            </a:r>
          </a:p>
          <a:p>
            <a:pPr algn="just">
              <a:buClr>
                <a:schemeClr val="tx1"/>
              </a:buClr>
              <a:buFontTx/>
              <a:buChar char="•"/>
            </a:pPr>
            <a:endParaRPr lang="es-ES" altLang="x-none" sz="1600" kern="0" dirty="0"/>
          </a:p>
          <a:p>
            <a:pPr algn="just">
              <a:buClr>
                <a:schemeClr val="tx1"/>
              </a:buClr>
              <a:buFontTx/>
              <a:buChar char="•"/>
            </a:pPr>
            <a:r>
              <a:rPr lang="es-ES" altLang="x-none" sz="1600" kern="0" dirty="0"/>
              <a:t> La </a:t>
            </a:r>
            <a:r>
              <a:rPr lang="es-ES" altLang="x-none" sz="1600" b="1" kern="0" dirty="0"/>
              <a:t>metodología</a:t>
            </a:r>
            <a:r>
              <a:rPr lang="es-ES" altLang="x-none" sz="1600" kern="0" dirty="0"/>
              <a:t> consiste en la forma en que el auditor obtendrá la información y los métodos analíticos que empleará para alcanzar los objetivos.</a:t>
            </a:r>
          </a:p>
        </p:txBody>
      </p:sp>
    </p:spTree>
    <p:extLst>
      <p:ext uri="{BB962C8B-B14F-4D97-AF65-F5344CB8AC3E}">
        <p14:creationId xmlns:p14="http://schemas.microsoft.com/office/powerpoint/2010/main" val="420085970"/>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68</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sp>
        <p:nvSpPr>
          <p:cNvPr id="7" name="Rectangle 2"/>
          <p:cNvSpPr txBox="1">
            <a:spLocks noChangeArrowheads="1"/>
          </p:cNvSpPr>
          <p:nvPr/>
        </p:nvSpPr>
        <p:spPr bwMode="auto">
          <a:xfrm>
            <a:off x="30163" y="918667"/>
            <a:ext cx="446563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a:lstStyle>
          <a:p>
            <a:r>
              <a:rPr lang="es-ES" altLang="x-none" sz="2800" kern="0" dirty="0">
                <a:solidFill>
                  <a:srgbClr val="6666FF"/>
                </a:solidFill>
              </a:rPr>
              <a:t>Cuarta.- Planeación</a:t>
            </a:r>
          </a:p>
        </p:txBody>
      </p:sp>
      <p:sp>
        <p:nvSpPr>
          <p:cNvPr id="10" name="Rectangle 3"/>
          <p:cNvSpPr txBox="1">
            <a:spLocks noChangeArrowheads="1"/>
          </p:cNvSpPr>
          <p:nvPr/>
        </p:nvSpPr>
        <p:spPr bwMode="auto">
          <a:xfrm>
            <a:off x="0" y="1269504"/>
            <a:ext cx="8642350"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rgbClr val="595841"/>
                </a:solidFill>
                <a:latin typeface="+mn-lt"/>
                <a:ea typeface="+mn-ea"/>
                <a:cs typeface="+mn-cs"/>
              </a:defRPr>
            </a:lvl1pPr>
            <a:lvl2pPr marL="742950" indent="-285750" algn="l" rtl="0" eaLnBrk="1" fontAlgn="base" hangingPunct="1">
              <a:spcBef>
                <a:spcPct val="20000"/>
              </a:spcBef>
              <a:spcAft>
                <a:spcPct val="0"/>
              </a:spcAft>
              <a:buChar char="–"/>
              <a:defRPr sz="2800">
                <a:solidFill>
                  <a:srgbClr val="595841"/>
                </a:solidFill>
                <a:latin typeface="+mn-lt"/>
              </a:defRPr>
            </a:lvl2pPr>
            <a:lvl3pPr marL="1143000" indent="-228600" algn="l" rtl="0" eaLnBrk="1" fontAlgn="base" hangingPunct="1">
              <a:spcBef>
                <a:spcPct val="20000"/>
              </a:spcBef>
              <a:spcAft>
                <a:spcPct val="0"/>
              </a:spcAft>
              <a:buChar char="•"/>
              <a:defRPr sz="2400">
                <a:solidFill>
                  <a:srgbClr val="595841"/>
                </a:solidFill>
                <a:latin typeface="+mn-lt"/>
              </a:defRPr>
            </a:lvl3pPr>
            <a:lvl4pPr marL="1600200" indent="-228600" algn="l" rtl="0" eaLnBrk="1" fontAlgn="base" hangingPunct="1">
              <a:spcBef>
                <a:spcPct val="20000"/>
              </a:spcBef>
              <a:spcAft>
                <a:spcPct val="0"/>
              </a:spcAft>
              <a:buChar char="–"/>
              <a:defRPr sz="2000">
                <a:solidFill>
                  <a:srgbClr val="595841"/>
                </a:solidFill>
                <a:latin typeface="+mn-lt"/>
              </a:defRPr>
            </a:lvl4pPr>
            <a:lvl5pPr marL="2057400" indent="-228600" algn="l" rtl="0" eaLnBrk="1" fontAlgn="base" hangingPunct="1">
              <a:spcBef>
                <a:spcPct val="20000"/>
              </a:spcBef>
              <a:spcAft>
                <a:spcPct val="0"/>
              </a:spcAft>
              <a:buChar char="»"/>
              <a:defRPr sz="2000">
                <a:solidFill>
                  <a:srgbClr val="595841"/>
                </a:solidFill>
                <a:latin typeface="+mn-lt"/>
              </a:defRPr>
            </a:lvl5pPr>
            <a:lvl6pPr marL="2514600" indent="-228600" algn="l" rtl="0" eaLnBrk="1" fontAlgn="base" hangingPunct="1">
              <a:spcBef>
                <a:spcPct val="20000"/>
              </a:spcBef>
              <a:spcAft>
                <a:spcPct val="0"/>
              </a:spcAft>
              <a:buChar char="»"/>
              <a:defRPr sz="2000">
                <a:solidFill>
                  <a:srgbClr val="595841"/>
                </a:solidFill>
                <a:latin typeface="+mn-lt"/>
              </a:defRPr>
            </a:lvl6pPr>
            <a:lvl7pPr marL="2971800" indent="-228600" algn="l" rtl="0" eaLnBrk="1" fontAlgn="base" hangingPunct="1">
              <a:spcBef>
                <a:spcPct val="20000"/>
              </a:spcBef>
              <a:spcAft>
                <a:spcPct val="0"/>
              </a:spcAft>
              <a:buChar char="»"/>
              <a:defRPr sz="2000">
                <a:solidFill>
                  <a:srgbClr val="595841"/>
                </a:solidFill>
                <a:latin typeface="+mn-lt"/>
              </a:defRPr>
            </a:lvl7pPr>
            <a:lvl8pPr marL="3429000" indent="-228600" algn="l" rtl="0" eaLnBrk="1" fontAlgn="base" hangingPunct="1">
              <a:spcBef>
                <a:spcPct val="20000"/>
              </a:spcBef>
              <a:spcAft>
                <a:spcPct val="0"/>
              </a:spcAft>
              <a:buChar char="»"/>
              <a:defRPr sz="2000">
                <a:solidFill>
                  <a:srgbClr val="595841"/>
                </a:solidFill>
                <a:latin typeface="+mn-lt"/>
              </a:defRPr>
            </a:lvl8pPr>
            <a:lvl9pPr marL="3886200" indent="-228600" algn="l" rtl="0" eaLnBrk="1" fontAlgn="base" hangingPunct="1">
              <a:spcBef>
                <a:spcPct val="20000"/>
              </a:spcBef>
              <a:spcAft>
                <a:spcPct val="0"/>
              </a:spcAft>
              <a:buChar char="»"/>
              <a:defRPr sz="2000">
                <a:solidFill>
                  <a:srgbClr val="595841"/>
                </a:solidFill>
                <a:latin typeface="+mn-lt"/>
              </a:defRPr>
            </a:lvl9pPr>
          </a:lstStyle>
          <a:p>
            <a:pPr marL="509588" indent="-323850" algn="just">
              <a:buClr>
                <a:schemeClr val="tx1"/>
              </a:buClr>
              <a:buFontTx/>
              <a:buChar char="•"/>
            </a:pPr>
            <a:endParaRPr lang="es-ES" altLang="x-none" sz="1600" kern="0" dirty="0"/>
          </a:p>
          <a:p>
            <a:pPr marL="509588" indent="-323850" algn="just">
              <a:buClr>
                <a:schemeClr val="tx1"/>
              </a:buClr>
              <a:buFontTx/>
              <a:buChar char="•"/>
            </a:pPr>
            <a:r>
              <a:rPr lang="es-ES" altLang="x-none" sz="1600" kern="0" dirty="0"/>
              <a:t>La coordinación que, en su caso, deba o pueda existir con otras instancias de fiscalización a fin de cooperar en los programas de interés común, con el propósito de que los auditores puedan utilizar el trabajo de otros y evitar la </a:t>
            </a:r>
            <a:r>
              <a:rPr lang="es-ES" altLang="x-none" sz="1600" u="sng" kern="0" dirty="0"/>
              <a:t>duplicidad de esfuerzos </a:t>
            </a:r>
            <a:r>
              <a:rPr lang="es-ES" altLang="x-none" sz="1600" kern="0" dirty="0"/>
              <a:t>invertidos en las auditorías.</a:t>
            </a:r>
          </a:p>
          <a:p>
            <a:pPr marL="509588" indent="-323850" algn="just">
              <a:lnSpc>
                <a:spcPct val="80000"/>
              </a:lnSpc>
              <a:buClr>
                <a:schemeClr val="tx1"/>
              </a:buClr>
              <a:buFontTx/>
              <a:buChar char="•"/>
            </a:pPr>
            <a:endParaRPr lang="es-ES" altLang="x-none" sz="1600" kern="0" dirty="0"/>
          </a:p>
          <a:p>
            <a:pPr marL="509588" indent="-323850" algn="just">
              <a:lnSpc>
                <a:spcPct val="80000"/>
              </a:lnSpc>
              <a:buClr>
                <a:schemeClr val="tx1"/>
              </a:buClr>
              <a:buFontTx/>
              <a:buChar char="•"/>
            </a:pPr>
            <a:r>
              <a:rPr lang="es-ES" altLang="x-none" sz="1600" kern="0" dirty="0"/>
              <a:t>Al planear la auditoría, el auditor público debe:</a:t>
            </a:r>
          </a:p>
          <a:p>
            <a:pPr marL="509588" indent="-323850" algn="just">
              <a:lnSpc>
                <a:spcPct val="80000"/>
              </a:lnSpc>
              <a:buClr>
                <a:srgbClr val="00CC99"/>
              </a:buClr>
              <a:buFont typeface="Wingdings" panose="05000000000000000000" pitchFamily="2" charset="2"/>
              <a:buNone/>
            </a:pPr>
            <a:endParaRPr lang="es-ES" altLang="x-none" sz="1800" kern="0" dirty="0"/>
          </a:p>
          <a:p>
            <a:pPr marL="1303338" lvl="1" indent="-552450" algn="just">
              <a:lnSpc>
                <a:spcPct val="80000"/>
              </a:lnSpc>
              <a:buClr>
                <a:schemeClr val="tx1"/>
              </a:buClr>
              <a:buFont typeface="Wingdings" panose="05000000000000000000" pitchFamily="2" charset="2"/>
              <a:buAutoNum type="alphaLcParenR"/>
            </a:pPr>
            <a:r>
              <a:rPr lang="es-ES" altLang="x-none" sz="1500" kern="0" dirty="0"/>
              <a:t>Comprender las actividades que va a auditar a través del conocimiento que adquirirá por medio de la investigación y observación que efectúe al planear la auditoría.</a:t>
            </a:r>
          </a:p>
          <a:p>
            <a:pPr marL="1303338" lvl="1" indent="-552450" algn="just">
              <a:lnSpc>
                <a:spcPct val="80000"/>
              </a:lnSpc>
              <a:buClr>
                <a:schemeClr val="tx1"/>
              </a:buClr>
              <a:buFont typeface="Wingdings" panose="05000000000000000000" pitchFamily="2" charset="2"/>
              <a:buAutoNum type="alphaLcParenR"/>
            </a:pPr>
            <a:endParaRPr lang="es-ES" altLang="x-none" sz="1500" kern="0" dirty="0"/>
          </a:p>
          <a:p>
            <a:pPr marL="1303338" lvl="1" indent="-552450" algn="just">
              <a:lnSpc>
                <a:spcPct val="80000"/>
              </a:lnSpc>
              <a:buClr>
                <a:schemeClr val="tx1"/>
              </a:buClr>
              <a:buFont typeface="Wingdings" panose="05000000000000000000" pitchFamily="2" charset="2"/>
              <a:buAutoNum type="alphaLcParenR"/>
            </a:pPr>
            <a:r>
              <a:rPr lang="es-ES" altLang="x-none" sz="1500" kern="0" dirty="0"/>
              <a:t>Tomar en cuenta las necesidades de los usuarios potenciales del informe de auditoría ya que las consideraciones de calidad y cantidad son factores esenciales para determinar la importancia, entre los que se incluyen:</a:t>
            </a:r>
            <a:endParaRPr lang="es-MX" altLang="x-none" sz="1500" kern="0" dirty="0"/>
          </a:p>
          <a:p>
            <a:pPr marL="509588" indent="-323850" algn="just">
              <a:lnSpc>
                <a:spcPct val="80000"/>
              </a:lnSpc>
              <a:buClr>
                <a:srgbClr val="00CC99"/>
              </a:buClr>
              <a:buFont typeface="Wingdings" panose="05000000000000000000" pitchFamily="2" charset="2"/>
              <a:buNone/>
            </a:pPr>
            <a:endParaRPr lang="es-ES" altLang="x-none" sz="1500" kern="0" dirty="0"/>
          </a:p>
          <a:p>
            <a:pPr marL="1920875" lvl="2" indent="-438150" algn="just">
              <a:lnSpc>
                <a:spcPct val="80000"/>
              </a:lnSpc>
              <a:buClr>
                <a:schemeClr val="tx1"/>
              </a:buClr>
              <a:buFont typeface="Verdana" panose="020B0604030504040204" pitchFamily="34" charset="0"/>
              <a:buChar char="–"/>
            </a:pPr>
            <a:r>
              <a:rPr lang="es-ES" altLang="x-none" sz="1500" i="1" kern="0" dirty="0"/>
              <a:t>Objetividad y sensibilidad de la actividad bajo examen.</a:t>
            </a:r>
          </a:p>
          <a:p>
            <a:pPr marL="1920875" lvl="2" indent="-438150" algn="just">
              <a:lnSpc>
                <a:spcPct val="80000"/>
              </a:lnSpc>
              <a:buClr>
                <a:schemeClr val="tx1"/>
              </a:buClr>
              <a:buFont typeface="Verdana" panose="020B0604030504040204" pitchFamily="34" charset="0"/>
              <a:buChar char="–"/>
            </a:pPr>
            <a:r>
              <a:rPr lang="es-ES" altLang="x-none" sz="1500" i="1" kern="0" dirty="0"/>
              <a:t>Originalidad de la actividad y cambios en sus condiciones.</a:t>
            </a:r>
          </a:p>
          <a:p>
            <a:pPr marL="1920875" lvl="2" indent="-438150" algn="just">
              <a:lnSpc>
                <a:spcPct val="80000"/>
              </a:lnSpc>
              <a:buClr>
                <a:schemeClr val="tx1"/>
              </a:buClr>
              <a:buFont typeface="Verdana" panose="020B0604030504040204" pitchFamily="34" charset="0"/>
              <a:buChar char="–"/>
            </a:pPr>
            <a:r>
              <a:rPr lang="es-ES" altLang="x-none" sz="1500" i="1" kern="0" dirty="0"/>
              <a:t>Papel de la auditoría al proporcionar información que pueda mejorar la responsabilidad ante  el público y la toma de decisiones.</a:t>
            </a:r>
          </a:p>
          <a:p>
            <a:pPr marL="1920875" lvl="2" indent="-438150" algn="just">
              <a:lnSpc>
                <a:spcPct val="80000"/>
              </a:lnSpc>
              <a:buClr>
                <a:schemeClr val="tx1"/>
              </a:buClr>
              <a:buFont typeface="Verdana" panose="020B0604030504040204" pitchFamily="34" charset="0"/>
              <a:buChar char="–"/>
            </a:pPr>
            <a:r>
              <a:rPr lang="es-ES" altLang="x-none" sz="1500" i="1" kern="0" dirty="0"/>
              <a:t>Nivel y extensión de la revisión u otras formas de supervisión independiente.</a:t>
            </a:r>
          </a:p>
        </p:txBody>
      </p:sp>
    </p:spTree>
    <p:extLst>
      <p:ext uri="{BB962C8B-B14F-4D97-AF65-F5344CB8AC3E}">
        <p14:creationId xmlns:p14="http://schemas.microsoft.com/office/powerpoint/2010/main" val="1528110712"/>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69</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endParaRPr lang="es-MX" sz="1800" dirty="0">
              <a:latin typeface="Arial" panose="020B0604020202020204" pitchFamily="34" charset="0"/>
              <a:cs typeface="Arial" panose="020B0604020202020204" pitchFamily="34" charset="0"/>
            </a:endParaRPr>
          </a:p>
        </p:txBody>
      </p:sp>
      <p:sp>
        <p:nvSpPr>
          <p:cNvPr id="8" name="Text Box 87"/>
          <p:cNvSpPr txBox="1">
            <a:spLocks noChangeArrowheads="1"/>
          </p:cNvSpPr>
          <p:nvPr/>
        </p:nvSpPr>
        <p:spPr bwMode="auto">
          <a:xfrm>
            <a:off x="324669" y="1643038"/>
            <a:ext cx="6192837"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just" eaLnBrk="1" hangingPunct="1"/>
            <a:r>
              <a:rPr lang="es-MX" b="0" dirty="0">
                <a:solidFill>
                  <a:srgbClr val="003399"/>
                </a:solidFill>
                <a:latin typeface="+mn-lt"/>
              </a:rPr>
              <a:t>Representa la posibilidad de que el auditor pueda dar una opinión sin salvedades ni limitantes, de todo aquello que contenga errores y desviaciones de actividades y/o procedimientos, cuya repercusión pueda ser trascendental para el área o la institución. </a:t>
            </a:r>
          </a:p>
          <a:p>
            <a:pPr algn="just" eaLnBrk="1" hangingPunct="1"/>
            <a:endParaRPr lang="es-MX" b="0" dirty="0">
              <a:solidFill>
                <a:srgbClr val="003399"/>
              </a:solidFill>
              <a:latin typeface="+mn-lt"/>
            </a:endParaRPr>
          </a:p>
          <a:p>
            <a:pPr algn="just" eaLnBrk="1" hangingPunct="1"/>
            <a:r>
              <a:rPr lang="es-MX" b="0" dirty="0">
                <a:solidFill>
                  <a:srgbClr val="003399"/>
                </a:solidFill>
                <a:latin typeface="+mn-lt"/>
              </a:rPr>
              <a:t>El riesgo de auditoría está integrado por el efecto combinado de tres diferentes riesgos:</a:t>
            </a:r>
          </a:p>
        </p:txBody>
      </p:sp>
      <p:sp>
        <p:nvSpPr>
          <p:cNvPr id="9" name="Text Box 88"/>
          <p:cNvSpPr txBox="1">
            <a:spLocks noChangeArrowheads="1"/>
          </p:cNvSpPr>
          <p:nvPr/>
        </p:nvSpPr>
        <p:spPr bwMode="auto">
          <a:xfrm>
            <a:off x="1672867" y="1160358"/>
            <a:ext cx="4392612" cy="4572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Autofit/>
          </a:bodyPr>
          <a:lstStyle>
            <a:defPPr>
              <a:defRPr lang="es-MX"/>
            </a:defPPr>
            <a:lvl1pPr algn="r">
              <a:spcBef>
                <a:spcPct val="0"/>
              </a:spcBef>
              <a:buNone/>
              <a:defRPr sz="2400" b="1">
                <a:solidFill>
                  <a:schemeClr val="bg1"/>
                </a:solidFill>
                <a:latin typeface="TheSans 7-Bold Caps" panose="02000703000000000003" pitchFamily="50" charset="0"/>
                <a:ea typeface="+mj-ea"/>
                <a:cs typeface="+mj-cs"/>
              </a:defRPr>
            </a:lvl1pPr>
          </a:lstStyle>
          <a:p>
            <a:r>
              <a:rPr lang="es-MX" dirty="0"/>
              <a:t>RIESGO DE AUDITORIA</a:t>
            </a:r>
            <a:endParaRPr lang="es-ES" dirty="0"/>
          </a:p>
        </p:txBody>
      </p:sp>
      <p:sp>
        <p:nvSpPr>
          <p:cNvPr id="10" name="87 CuadroTexto"/>
          <p:cNvSpPr txBox="1">
            <a:spLocks noChangeArrowheads="1"/>
          </p:cNvSpPr>
          <p:nvPr/>
        </p:nvSpPr>
        <p:spPr bwMode="auto">
          <a:xfrm>
            <a:off x="2267744" y="4398583"/>
            <a:ext cx="3500438"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60363" indent="-360363"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l" eaLnBrk="1" hangingPunct="1">
              <a:buFontTx/>
              <a:buBlip>
                <a:blip r:embed="rId3"/>
              </a:buBlip>
            </a:pPr>
            <a:r>
              <a:rPr lang="es-MX" b="0" dirty="0">
                <a:solidFill>
                  <a:srgbClr val="FF0000"/>
                </a:solidFill>
                <a:latin typeface="+mn-lt"/>
                <a:cs typeface="Tahoma" pitchFamily="34" charset="0"/>
              </a:rPr>
              <a:t>Inherente</a:t>
            </a:r>
          </a:p>
          <a:p>
            <a:pPr algn="l" eaLnBrk="1" hangingPunct="1">
              <a:buFontTx/>
              <a:buBlip>
                <a:blip r:embed="rId3"/>
              </a:buBlip>
            </a:pPr>
            <a:r>
              <a:rPr lang="es-MX" b="0" dirty="0">
                <a:solidFill>
                  <a:srgbClr val="FF0000"/>
                </a:solidFill>
                <a:latin typeface="+mn-lt"/>
                <a:cs typeface="Tahoma" pitchFamily="34" charset="0"/>
              </a:rPr>
              <a:t>De Control</a:t>
            </a:r>
          </a:p>
          <a:p>
            <a:pPr algn="l" eaLnBrk="1" hangingPunct="1">
              <a:buFontTx/>
              <a:buBlip>
                <a:blip r:embed="rId3"/>
              </a:buBlip>
            </a:pPr>
            <a:r>
              <a:rPr lang="es-MX" b="0" dirty="0">
                <a:solidFill>
                  <a:srgbClr val="FF0000"/>
                </a:solidFill>
                <a:latin typeface="+mn-lt"/>
                <a:cs typeface="Tahoma" pitchFamily="34" charset="0"/>
              </a:rPr>
              <a:t>De Detección</a:t>
            </a:r>
          </a:p>
        </p:txBody>
      </p:sp>
      <p:pic>
        <p:nvPicPr>
          <p:cNvPr id="4099" name="Gráfico 4098" descr="Dinero volando contorno">
            <a:extLst>
              <a:ext uri="{FF2B5EF4-FFF2-40B4-BE49-F238E27FC236}">
                <a16:creationId xmlns:a16="http://schemas.microsoft.com/office/drawing/2014/main" id="{71BE3B69-8BCB-4DCE-BA13-1FA6CB9A2D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28184" y="4490658"/>
            <a:ext cx="914400" cy="914400"/>
          </a:xfrm>
          <a:prstGeom prst="rect">
            <a:avLst/>
          </a:prstGeom>
        </p:spPr>
      </p:pic>
    </p:spTree>
    <p:extLst>
      <p:ext uri="{BB962C8B-B14F-4D97-AF65-F5344CB8AC3E}">
        <p14:creationId xmlns:p14="http://schemas.microsoft.com/office/powerpoint/2010/main" val="339681782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7</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Normas  SNF</a:t>
            </a:r>
            <a:endParaRPr lang="es-MX" sz="1800" dirty="0">
              <a:latin typeface="Arial" panose="020B0604020202020204" pitchFamily="34" charset="0"/>
              <a:cs typeface="Arial" panose="020B0604020202020204" pitchFamily="34" charset="0"/>
            </a:endParaRPr>
          </a:p>
        </p:txBody>
      </p:sp>
      <p:sp>
        <p:nvSpPr>
          <p:cNvPr id="8" name="Rectangle 1026"/>
          <p:cNvSpPr>
            <a:spLocks noChangeArrowheads="1"/>
          </p:cNvSpPr>
          <p:nvPr/>
        </p:nvSpPr>
        <p:spPr bwMode="auto">
          <a:xfrm>
            <a:off x="107504" y="4725144"/>
            <a:ext cx="1800200" cy="197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lgn="just"/>
            <a:endParaRPr lang="x-none" sz="1200" dirty="0">
              <a:solidFill>
                <a:srgbClr val="FF0000"/>
              </a:solidFill>
            </a:endParaRPr>
          </a:p>
        </p:txBody>
      </p:sp>
      <p:pic>
        <p:nvPicPr>
          <p:cNvPr id="5" name="Imagen 4" descr="Interfaz de usuario gráfica, Texto&#10;&#10;Descripción generada automáticamente">
            <a:extLst>
              <a:ext uri="{FF2B5EF4-FFF2-40B4-BE49-F238E27FC236}">
                <a16:creationId xmlns:a16="http://schemas.microsoft.com/office/drawing/2014/main" id="{AD9387DC-50D3-4F96-A410-3D190E5AD53D}"/>
              </a:ext>
            </a:extLst>
          </p:cNvPr>
          <p:cNvPicPr>
            <a:picLocks noChangeAspect="1"/>
          </p:cNvPicPr>
          <p:nvPr/>
        </p:nvPicPr>
        <p:blipFill rotWithShape="1">
          <a:blip r:embed="rId3"/>
          <a:srcRect l="34043" t="33779" r="39675" b="9120"/>
          <a:stretch/>
        </p:blipFill>
        <p:spPr bwMode="auto">
          <a:xfrm>
            <a:off x="1331640" y="1484784"/>
            <a:ext cx="6552729" cy="47636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5930262"/>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70</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endParaRPr lang="es-MX" sz="1800" dirty="0">
              <a:latin typeface="Arial" panose="020B0604020202020204" pitchFamily="34" charset="0"/>
              <a:cs typeface="Arial" panose="020B0604020202020204" pitchFamily="34" charset="0"/>
            </a:endParaRPr>
          </a:p>
        </p:txBody>
      </p:sp>
      <p:sp>
        <p:nvSpPr>
          <p:cNvPr id="7" name="Rectangle 1026"/>
          <p:cNvSpPr>
            <a:spLocks noChangeArrowheads="1"/>
          </p:cNvSpPr>
          <p:nvPr/>
        </p:nvSpPr>
        <p:spPr bwMode="auto">
          <a:xfrm>
            <a:off x="827584" y="1340768"/>
            <a:ext cx="7776864"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ts val="600"/>
              </a:spcBef>
              <a:spcAft>
                <a:spcPts val="600"/>
              </a:spcAft>
            </a:pPr>
            <a:r>
              <a:rPr lang="x-none" sz="1600" b="1" dirty="0">
                <a:solidFill>
                  <a:schemeClr val="accent6">
                    <a:lumMod val="50000"/>
                  </a:schemeClr>
                </a:solidFill>
              </a:rPr>
              <a:t> Evaluación del riesgo en la auditoría gubernamental. </a:t>
            </a:r>
            <a:endParaRPr lang="x-none" sz="1600" dirty="0">
              <a:solidFill>
                <a:schemeClr val="accent6">
                  <a:lumMod val="50000"/>
                </a:schemeClr>
              </a:solidFill>
            </a:endParaRPr>
          </a:p>
          <a:p>
            <a:pPr algn="just">
              <a:spcBef>
                <a:spcPts val="600"/>
              </a:spcBef>
              <a:spcAft>
                <a:spcPts val="600"/>
              </a:spcAft>
            </a:pPr>
            <a:r>
              <a:rPr lang="x-none" sz="1600" dirty="0">
                <a:solidFill>
                  <a:schemeClr val="accent6">
                    <a:lumMod val="50000"/>
                  </a:schemeClr>
                </a:solidFill>
              </a:rPr>
              <a:t>(Norma Internacional de Auditoría 315, Identificación y Valoración de los riesgos de incorrección material mediante el conocimiento de la entidad y de su entorno). </a:t>
            </a:r>
          </a:p>
          <a:p>
            <a:pPr algn="just">
              <a:spcBef>
                <a:spcPts val="600"/>
              </a:spcBef>
              <a:spcAft>
                <a:spcPts val="600"/>
              </a:spcAft>
            </a:pPr>
            <a:r>
              <a:rPr lang="x-none" sz="1600" dirty="0">
                <a:solidFill>
                  <a:schemeClr val="accent6">
                    <a:lumMod val="50000"/>
                  </a:schemeClr>
                </a:solidFill>
              </a:rPr>
              <a:t>En el proceso de desarrollo del plan de auditoría, la </a:t>
            </a:r>
            <a:r>
              <a:rPr lang="x-none" sz="1600" u="sng" dirty="0">
                <a:solidFill>
                  <a:schemeClr val="accent6">
                    <a:lumMod val="50000"/>
                  </a:schemeClr>
                </a:solidFill>
              </a:rPr>
              <a:t>evaluación de riesgos </a:t>
            </a:r>
            <a:r>
              <a:rPr lang="x-none" sz="1600" dirty="0">
                <a:solidFill>
                  <a:schemeClr val="accent6">
                    <a:lumMod val="50000"/>
                  </a:schemeClr>
                </a:solidFill>
              </a:rPr>
              <a:t>es una de las partes más importantes, puesto que esta determinará la relevancia de las cuentas en el procedimiento de revisión realizado. </a:t>
            </a:r>
          </a:p>
          <a:p>
            <a:pPr algn="just">
              <a:spcBef>
                <a:spcPts val="600"/>
              </a:spcBef>
              <a:spcAft>
                <a:spcPts val="600"/>
              </a:spcAft>
            </a:pPr>
            <a:r>
              <a:rPr lang="x-none" sz="1600" dirty="0">
                <a:solidFill>
                  <a:schemeClr val="accent6">
                    <a:lumMod val="50000"/>
                  </a:schemeClr>
                </a:solidFill>
              </a:rPr>
              <a:t>Se debe tener en consideración aspectos como los </a:t>
            </a:r>
            <a:r>
              <a:rPr lang="x-none" sz="1600" u="sng" dirty="0">
                <a:solidFill>
                  <a:schemeClr val="accent6">
                    <a:lumMod val="50000"/>
                  </a:schemeClr>
                </a:solidFill>
              </a:rPr>
              <a:t>factores de riesgo cualitativos, tanto como los cuantitativos</a:t>
            </a:r>
            <a:r>
              <a:rPr lang="x-none" sz="1600" dirty="0">
                <a:solidFill>
                  <a:schemeClr val="accent6">
                    <a:lumMod val="50000"/>
                  </a:schemeClr>
                </a:solidFill>
              </a:rPr>
              <a:t>. </a:t>
            </a:r>
          </a:p>
          <a:p>
            <a:pPr algn="just">
              <a:spcBef>
                <a:spcPts val="600"/>
              </a:spcBef>
              <a:spcAft>
                <a:spcPts val="600"/>
              </a:spcAft>
            </a:pPr>
            <a:r>
              <a:rPr lang="x-none" sz="1600" dirty="0">
                <a:solidFill>
                  <a:schemeClr val="accent6">
                    <a:lumMod val="50000"/>
                  </a:schemeClr>
                </a:solidFill>
              </a:rPr>
              <a:t>Además, que el proceso cuenta con tres pasos indispensables que le ayudarán a lograr la evaluación de procesos de una manera eficaz: </a:t>
            </a:r>
          </a:p>
          <a:p>
            <a:pPr algn="just">
              <a:spcBef>
                <a:spcPts val="600"/>
              </a:spcBef>
              <a:spcAft>
                <a:spcPts val="600"/>
              </a:spcAft>
            </a:pPr>
            <a:r>
              <a:rPr lang="x-none" sz="1600" dirty="0">
                <a:solidFill>
                  <a:schemeClr val="accent6">
                    <a:lumMod val="50000"/>
                  </a:schemeClr>
                </a:solidFill>
              </a:rPr>
              <a:t>a) Identificar o clasificar una cuenta como significativa dentro de los estados financieros. </a:t>
            </a:r>
          </a:p>
          <a:p>
            <a:pPr algn="just">
              <a:spcBef>
                <a:spcPts val="600"/>
              </a:spcBef>
              <a:spcAft>
                <a:spcPts val="600"/>
              </a:spcAft>
            </a:pPr>
            <a:r>
              <a:rPr lang="x-none" sz="1600" dirty="0">
                <a:solidFill>
                  <a:schemeClr val="accent6">
                    <a:lumMod val="50000"/>
                  </a:schemeClr>
                </a:solidFill>
              </a:rPr>
              <a:t>b) identificación de riesgos que puedan afectar a los procesos. </a:t>
            </a:r>
          </a:p>
          <a:p>
            <a:pPr algn="just">
              <a:spcBef>
                <a:spcPts val="600"/>
              </a:spcBef>
              <a:spcAft>
                <a:spcPts val="600"/>
              </a:spcAft>
            </a:pPr>
            <a:r>
              <a:rPr lang="x-none" sz="1600" dirty="0">
                <a:solidFill>
                  <a:schemeClr val="accent6">
                    <a:lumMod val="50000"/>
                  </a:schemeClr>
                </a:solidFill>
              </a:rPr>
              <a:t>c) entendimiento de la entidad. </a:t>
            </a:r>
          </a:p>
        </p:txBody>
      </p:sp>
    </p:spTree>
    <p:extLst>
      <p:ext uri="{BB962C8B-B14F-4D97-AF65-F5344CB8AC3E}">
        <p14:creationId xmlns:p14="http://schemas.microsoft.com/office/powerpoint/2010/main" val="1499439388"/>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71</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18245" y="908162"/>
            <a:ext cx="4716463"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a:lstStyle>
          <a:p>
            <a:r>
              <a:rPr lang="es-ES" altLang="x-none" sz="2000" kern="0" dirty="0">
                <a:solidFill>
                  <a:srgbClr val="6666FF"/>
                </a:solidFill>
              </a:rPr>
              <a:t>Quinta.- Sistemas de Control Interno</a:t>
            </a:r>
            <a:br>
              <a:rPr lang="es-ES" altLang="x-none" sz="2000" kern="0" dirty="0">
                <a:solidFill>
                  <a:srgbClr val="6666FF"/>
                </a:solidFill>
              </a:rPr>
            </a:br>
            <a:endParaRPr lang="es-ES" altLang="x-none" sz="1200" i="1" kern="0" dirty="0">
              <a:latin typeface="Times New Roman" panose="02020603050405020304" pitchFamily="18" charset="0"/>
            </a:endParaRPr>
          </a:p>
        </p:txBody>
      </p:sp>
      <p:sp>
        <p:nvSpPr>
          <p:cNvPr id="8" name="Rectangle 3"/>
          <p:cNvSpPr txBox="1">
            <a:spLocks noChangeArrowheads="1"/>
          </p:cNvSpPr>
          <p:nvPr/>
        </p:nvSpPr>
        <p:spPr bwMode="auto">
          <a:xfrm>
            <a:off x="174625" y="1600200"/>
            <a:ext cx="864235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rgbClr val="595841"/>
                </a:solidFill>
                <a:latin typeface="+mn-lt"/>
                <a:ea typeface="+mn-ea"/>
                <a:cs typeface="+mn-cs"/>
              </a:defRPr>
            </a:lvl1pPr>
            <a:lvl2pPr marL="742950" indent="-285750" algn="l" rtl="0" eaLnBrk="1" fontAlgn="base" hangingPunct="1">
              <a:spcBef>
                <a:spcPct val="20000"/>
              </a:spcBef>
              <a:spcAft>
                <a:spcPct val="0"/>
              </a:spcAft>
              <a:buChar char="–"/>
              <a:defRPr sz="2800">
                <a:solidFill>
                  <a:srgbClr val="595841"/>
                </a:solidFill>
                <a:latin typeface="+mn-lt"/>
              </a:defRPr>
            </a:lvl2pPr>
            <a:lvl3pPr marL="1143000" indent="-228600" algn="l" rtl="0" eaLnBrk="1" fontAlgn="base" hangingPunct="1">
              <a:spcBef>
                <a:spcPct val="20000"/>
              </a:spcBef>
              <a:spcAft>
                <a:spcPct val="0"/>
              </a:spcAft>
              <a:buChar char="•"/>
              <a:defRPr sz="2400">
                <a:solidFill>
                  <a:srgbClr val="595841"/>
                </a:solidFill>
                <a:latin typeface="+mn-lt"/>
              </a:defRPr>
            </a:lvl3pPr>
            <a:lvl4pPr marL="1600200" indent="-228600" algn="l" rtl="0" eaLnBrk="1" fontAlgn="base" hangingPunct="1">
              <a:spcBef>
                <a:spcPct val="20000"/>
              </a:spcBef>
              <a:spcAft>
                <a:spcPct val="0"/>
              </a:spcAft>
              <a:buChar char="–"/>
              <a:defRPr sz="2000">
                <a:solidFill>
                  <a:srgbClr val="595841"/>
                </a:solidFill>
                <a:latin typeface="+mn-lt"/>
              </a:defRPr>
            </a:lvl4pPr>
            <a:lvl5pPr marL="2057400" indent="-228600" algn="l" rtl="0" eaLnBrk="1" fontAlgn="base" hangingPunct="1">
              <a:spcBef>
                <a:spcPct val="20000"/>
              </a:spcBef>
              <a:spcAft>
                <a:spcPct val="0"/>
              </a:spcAft>
              <a:buChar char="»"/>
              <a:defRPr sz="2000">
                <a:solidFill>
                  <a:srgbClr val="595841"/>
                </a:solidFill>
                <a:latin typeface="+mn-lt"/>
              </a:defRPr>
            </a:lvl5pPr>
            <a:lvl6pPr marL="2514600" indent="-228600" algn="l" rtl="0" eaLnBrk="1" fontAlgn="base" hangingPunct="1">
              <a:spcBef>
                <a:spcPct val="20000"/>
              </a:spcBef>
              <a:spcAft>
                <a:spcPct val="0"/>
              </a:spcAft>
              <a:buChar char="»"/>
              <a:defRPr sz="2000">
                <a:solidFill>
                  <a:srgbClr val="595841"/>
                </a:solidFill>
                <a:latin typeface="+mn-lt"/>
              </a:defRPr>
            </a:lvl6pPr>
            <a:lvl7pPr marL="2971800" indent="-228600" algn="l" rtl="0" eaLnBrk="1" fontAlgn="base" hangingPunct="1">
              <a:spcBef>
                <a:spcPct val="20000"/>
              </a:spcBef>
              <a:spcAft>
                <a:spcPct val="0"/>
              </a:spcAft>
              <a:buChar char="»"/>
              <a:defRPr sz="2000">
                <a:solidFill>
                  <a:srgbClr val="595841"/>
                </a:solidFill>
                <a:latin typeface="+mn-lt"/>
              </a:defRPr>
            </a:lvl7pPr>
            <a:lvl8pPr marL="3429000" indent="-228600" algn="l" rtl="0" eaLnBrk="1" fontAlgn="base" hangingPunct="1">
              <a:spcBef>
                <a:spcPct val="20000"/>
              </a:spcBef>
              <a:spcAft>
                <a:spcPct val="0"/>
              </a:spcAft>
              <a:buChar char="»"/>
              <a:defRPr sz="2000">
                <a:solidFill>
                  <a:srgbClr val="595841"/>
                </a:solidFill>
                <a:latin typeface="+mn-lt"/>
              </a:defRPr>
            </a:lvl8pPr>
            <a:lvl9pPr marL="3886200" indent="-228600" algn="l" rtl="0" eaLnBrk="1" fontAlgn="base" hangingPunct="1">
              <a:spcBef>
                <a:spcPct val="20000"/>
              </a:spcBef>
              <a:spcAft>
                <a:spcPct val="0"/>
              </a:spcAft>
              <a:buChar char="»"/>
              <a:defRPr sz="2000">
                <a:solidFill>
                  <a:srgbClr val="595841"/>
                </a:solidFill>
                <a:latin typeface="+mn-lt"/>
              </a:defRPr>
            </a:lvl9pPr>
          </a:lstStyle>
          <a:p>
            <a:pPr algn="just">
              <a:lnSpc>
                <a:spcPct val="90000"/>
              </a:lnSpc>
              <a:buClr>
                <a:schemeClr val="tx1"/>
              </a:buClr>
              <a:buFontTx/>
              <a:buChar char="•"/>
              <a:tabLst>
                <a:tab pos="715963" algn="l"/>
              </a:tabLst>
            </a:pPr>
            <a:r>
              <a:rPr lang="es-ES" altLang="x-none" sz="2100" kern="0" dirty="0"/>
              <a:t> Los sistemas de control interno incluyen los procesos de planeación, organización, políticas, métodos y procedimientos que en forma coordinada adopta la institución con el propósito de promover la eficiencia operacional.</a:t>
            </a:r>
          </a:p>
          <a:p>
            <a:pPr algn="just">
              <a:lnSpc>
                <a:spcPct val="90000"/>
              </a:lnSpc>
              <a:buClr>
                <a:schemeClr val="tx1"/>
              </a:buClr>
              <a:tabLst>
                <a:tab pos="715963" algn="l"/>
              </a:tabLst>
            </a:pPr>
            <a:endParaRPr lang="es-ES" altLang="x-none" sz="2100" kern="0" dirty="0"/>
          </a:p>
          <a:p>
            <a:pPr algn="just">
              <a:lnSpc>
                <a:spcPct val="90000"/>
              </a:lnSpc>
              <a:buClr>
                <a:schemeClr val="tx1"/>
              </a:buClr>
              <a:buFontTx/>
              <a:buChar char="•"/>
              <a:tabLst>
                <a:tab pos="715963" algn="l"/>
              </a:tabLst>
            </a:pPr>
            <a:r>
              <a:rPr lang="es-ES" altLang="x-none" sz="2100" kern="0" dirty="0"/>
              <a:t> El auditor debe comprender los sistemas de control interno de la institución, proyecto, programa o recurso sujeto a revisión, con base en la suficiencia o insuficiencia de los mecanismos de control encontrados, determina el grado de confianza que debe depositar en los mismos y de esta manera establece el </a:t>
            </a:r>
            <a:r>
              <a:rPr lang="es-ES" altLang="x-none" sz="2100" u="sng" kern="0" dirty="0"/>
              <a:t>alcance, la profundidad y la oportunidad que requieren sus pruebas de auditoría.</a:t>
            </a:r>
          </a:p>
          <a:p>
            <a:pPr algn="just">
              <a:lnSpc>
                <a:spcPct val="90000"/>
              </a:lnSpc>
              <a:buClr>
                <a:schemeClr val="tx1"/>
              </a:buClr>
              <a:buFontTx/>
              <a:buChar char="•"/>
              <a:tabLst>
                <a:tab pos="715963" algn="l"/>
              </a:tabLst>
            </a:pPr>
            <a:endParaRPr lang="es-ES" altLang="x-none" sz="2100" kern="0" dirty="0"/>
          </a:p>
        </p:txBody>
      </p:sp>
      <p:sp>
        <p:nvSpPr>
          <p:cNvPr id="10" name="Rectangle 5"/>
          <p:cNvSpPr>
            <a:spLocks noChangeArrowheads="1"/>
          </p:cNvSpPr>
          <p:nvPr/>
        </p:nvSpPr>
        <p:spPr bwMode="auto">
          <a:xfrm>
            <a:off x="323850" y="6308725"/>
            <a:ext cx="14160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71500" indent="-57150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908050" indent="-436563">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04925" indent="-395288">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93863" indent="-38735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93913" indent="-398463">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511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30083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655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9227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just" eaLnBrk="1" hangingPunct="1">
              <a:lnSpc>
                <a:spcPct val="80000"/>
              </a:lnSpc>
              <a:buClr>
                <a:schemeClr val="tx1"/>
              </a:buClr>
              <a:buFontTx/>
              <a:buNone/>
            </a:pPr>
            <a:r>
              <a:rPr lang="es-ES" altLang="x-none" sz="1500" b="1" i="1">
                <a:solidFill>
                  <a:schemeClr val="tx2"/>
                </a:solidFill>
              </a:rPr>
              <a:t>NGAP BB II</a:t>
            </a:r>
          </a:p>
        </p:txBody>
      </p:sp>
    </p:spTree>
    <p:extLst>
      <p:ext uri="{BB962C8B-B14F-4D97-AF65-F5344CB8AC3E}">
        <p14:creationId xmlns:p14="http://schemas.microsoft.com/office/powerpoint/2010/main" val="2185131384"/>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72</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107504" y="880813"/>
            <a:ext cx="5040560" cy="83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a:lstStyle>
          <a:p>
            <a:r>
              <a:rPr lang="es-ES" altLang="x-none" sz="2000" kern="0" dirty="0">
                <a:solidFill>
                  <a:srgbClr val="6666FF"/>
                </a:solidFill>
              </a:rPr>
              <a:t>Quinta.- Sistemas de Control Interno</a:t>
            </a:r>
            <a:br>
              <a:rPr lang="es-ES" altLang="x-none" sz="2000" kern="0" dirty="0">
                <a:solidFill>
                  <a:srgbClr val="6666FF"/>
                </a:solidFill>
              </a:rPr>
            </a:br>
            <a:endParaRPr lang="es-ES" altLang="x-none" sz="1200" i="1" kern="0" dirty="0">
              <a:latin typeface="Times New Roman" panose="02020603050405020304" pitchFamily="18" charset="0"/>
            </a:endParaRPr>
          </a:p>
        </p:txBody>
      </p:sp>
      <p:sp>
        <p:nvSpPr>
          <p:cNvPr id="8" name="Rectangle 3"/>
          <p:cNvSpPr txBox="1">
            <a:spLocks noChangeArrowheads="1"/>
          </p:cNvSpPr>
          <p:nvPr/>
        </p:nvSpPr>
        <p:spPr bwMode="auto">
          <a:xfrm>
            <a:off x="323528" y="1454999"/>
            <a:ext cx="864235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rgbClr val="595841"/>
                </a:solidFill>
                <a:latin typeface="+mn-lt"/>
                <a:ea typeface="+mn-ea"/>
                <a:cs typeface="+mn-cs"/>
              </a:defRPr>
            </a:lvl1pPr>
            <a:lvl2pPr marL="742950" indent="-285750" algn="l" rtl="0" eaLnBrk="1" fontAlgn="base" hangingPunct="1">
              <a:spcBef>
                <a:spcPct val="20000"/>
              </a:spcBef>
              <a:spcAft>
                <a:spcPct val="0"/>
              </a:spcAft>
              <a:buChar char="–"/>
              <a:defRPr sz="2800">
                <a:solidFill>
                  <a:srgbClr val="595841"/>
                </a:solidFill>
                <a:latin typeface="+mn-lt"/>
              </a:defRPr>
            </a:lvl2pPr>
            <a:lvl3pPr marL="1143000" indent="-228600" algn="l" rtl="0" eaLnBrk="1" fontAlgn="base" hangingPunct="1">
              <a:spcBef>
                <a:spcPct val="20000"/>
              </a:spcBef>
              <a:spcAft>
                <a:spcPct val="0"/>
              </a:spcAft>
              <a:buChar char="•"/>
              <a:defRPr sz="2400">
                <a:solidFill>
                  <a:srgbClr val="595841"/>
                </a:solidFill>
                <a:latin typeface="+mn-lt"/>
              </a:defRPr>
            </a:lvl3pPr>
            <a:lvl4pPr marL="1600200" indent="-228600" algn="l" rtl="0" eaLnBrk="1" fontAlgn="base" hangingPunct="1">
              <a:spcBef>
                <a:spcPct val="20000"/>
              </a:spcBef>
              <a:spcAft>
                <a:spcPct val="0"/>
              </a:spcAft>
              <a:buChar char="–"/>
              <a:defRPr sz="2000">
                <a:solidFill>
                  <a:srgbClr val="595841"/>
                </a:solidFill>
                <a:latin typeface="+mn-lt"/>
              </a:defRPr>
            </a:lvl4pPr>
            <a:lvl5pPr marL="2057400" indent="-228600" algn="l" rtl="0" eaLnBrk="1" fontAlgn="base" hangingPunct="1">
              <a:spcBef>
                <a:spcPct val="20000"/>
              </a:spcBef>
              <a:spcAft>
                <a:spcPct val="0"/>
              </a:spcAft>
              <a:buChar char="»"/>
              <a:defRPr sz="2000">
                <a:solidFill>
                  <a:srgbClr val="595841"/>
                </a:solidFill>
                <a:latin typeface="+mn-lt"/>
              </a:defRPr>
            </a:lvl5pPr>
            <a:lvl6pPr marL="2514600" indent="-228600" algn="l" rtl="0" eaLnBrk="1" fontAlgn="base" hangingPunct="1">
              <a:spcBef>
                <a:spcPct val="20000"/>
              </a:spcBef>
              <a:spcAft>
                <a:spcPct val="0"/>
              </a:spcAft>
              <a:buChar char="»"/>
              <a:defRPr sz="2000">
                <a:solidFill>
                  <a:srgbClr val="595841"/>
                </a:solidFill>
                <a:latin typeface="+mn-lt"/>
              </a:defRPr>
            </a:lvl6pPr>
            <a:lvl7pPr marL="2971800" indent="-228600" algn="l" rtl="0" eaLnBrk="1" fontAlgn="base" hangingPunct="1">
              <a:spcBef>
                <a:spcPct val="20000"/>
              </a:spcBef>
              <a:spcAft>
                <a:spcPct val="0"/>
              </a:spcAft>
              <a:buChar char="»"/>
              <a:defRPr sz="2000">
                <a:solidFill>
                  <a:srgbClr val="595841"/>
                </a:solidFill>
                <a:latin typeface="+mn-lt"/>
              </a:defRPr>
            </a:lvl7pPr>
            <a:lvl8pPr marL="3429000" indent="-228600" algn="l" rtl="0" eaLnBrk="1" fontAlgn="base" hangingPunct="1">
              <a:spcBef>
                <a:spcPct val="20000"/>
              </a:spcBef>
              <a:spcAft>
                <a:spcPct val="0"/>
              </a:spcAft>
              <a:buChar char="»"/>
              <a:defRPr sz="2000">
                <a:solidFill>
                  <a:srgbClr val="595841"/>
                </a:solidFill>
                <a:latin typeface="+mn-lt"/>
              </a:defRPr>
            </a:lvl8pPr>
            <a:lvl9pPr marL="3886200" indent="-228600" algn="l" rtl="0" eaLnBrk="1" fontAlgn="base" hangingPunct="1">
              <a:spcBef>
                <a:spcPct val="20000"/>
              </a:spcBef>
              <a:spcAft>
                <a:spcPct val="0"/>
              </a:spcAft>
              <a:buChar char="»"/>
              <a:defRPr sz="2000">
                <a:solidFill>
                  <a:srgbClr val="595841"/>
                </a:solidFill>
                <a:latin typeface="+mn-lt"/>
              </a:defRPr>
            </a:lvl9pPr>
          </a:lstStyle>
          <a:p>
            <a:pPr algn="just">
              <a:lnSpc>
                <a:spcPct val="80000"/>
              </a:lnSpc>
              <a:buClr>
                <a:schemeClr val="tx1"/>
              </a:buClr>
            </a:pPr>
            <a:r>
              <a:rPr lang="es-ES" altLang="x-none" sz="1600" kern="0" dirty="0"/>
              <a:t>La comprensión de los sistemas de control interno es a través de indagaciones, observaciones, inspección de documentos y registros o revisión de informes de otras auditorías</a:t>
            </a:r>
          </a:p>
          <a:p>
            <a:pPr algn="just">
              <a:lnSpc>
                <a:spcPct val="80000"/>
              </a:lnSpc>
              <a:buClr>
                <a:schemeClr val="tx1"/>
              </a:buClr>
            </a:pPr>
            <a:endParaRPr lang="es-ES" altLang="x-none" sz="1600" kern="0" dirty="0"/>
          </a:p>
          <a:p>
            <a:pPr algn="just">
              <a:lnSpc>
                <a:spcPct val="80000"/>
              </a:lnSpc>
              <a:buClr>
                <a:schemeClr val="tx1"/>
              </a:buClr>
            </a:pPr>
            <a:r>
              <a:rPr lang="es-ES" altLang="x-none" sz="1600" b="1" u="sng" kern="0" dirty="0"/>
              <a:t>Clasificación:</a:t>
            </a:r>
          </a:p>
          <a:p>
            <a:pPr algn="just">
              <a:lnSpc>
                <a:spcPct val="80000"/>
              </a:lnSpc>
              <a:buClr>
                <a:srgbClr val="00CC99"/>
              </a:buClr>
              <a:buFont typeface="Wingdings" panose="05000000000000000000" pitchFamily="2" charset="2"/>
              <a:buNone/>
            </a:pPr>
            <a:endParaRPr lang="es-ES" altLang="x-none" sz="1600" kern="0" dirty="0"/>
          </a:p>
          <a:p>
            <a:pPr marL="866775" lvl="1" indent="-323850" algn="just">
              <a:lnSpc>
                <a:spcPct val="80000"/>
              </a:lnSpc>
              <a:buClr>
                <a:srgbClr val="00CC99"/>
              </a:buClr>
              <a:buFont typeface="Wingdings" panose="05000000000000000000" pitchFamily="2" charset="2"/>
              <a:buAutoNum type="arabicPeriod"/>
            </a:pPr>
            <a:r>
              <a:rPr lang="es-ES" altLang="x-none" sz="1600" b="1" kern="0" dirty="0"/>
              <a:t>Operaciones del programa</a:t>
            </a:r>
            <a:r>
              <a:rPr lang="es-ES" altLang="x-none" sz="1600" kern="0" dirty="0"/>
              <a:t>.- Incluyen políticas y procedimientos implementados para asegurar, razonablemente, que un programa alcance sus objetivos.</a:t>
            </a:r>
          </a:p>
          <a:p>
            <a:pPr marL="866775" lvl="1" indent="-323850" algn="just">
              <a:lnSpc>
                <a:spcPct val="80000"/>
              </a:lnSpc>
              <a:buClr>
                <a:srgbClr val="00CC99"/>
              </a:buClr>
              <a:buFont typeface="Wingdings" panose="05000000000000000000" pitchFamily="2" charset="2"/>
              <a:buAutoNum type="arabicPeriod"/>
            </a:pPr>
            <a:endParaRPr lang="es-ES" altLang="x-none" sz="1600" kern="0" dirty="0"/>
          </a:p>
          <a:p>
            <a:pPr marL="866775" lvl="1" indent="-323850" algn="just">
              <a:lnSpc>
                <a:spcPct val="80000"/>
              </a:lnSpc>
              <a:buClr>
                <a:srgbClr val="00CC99"/>
              </a:buClr>
              <a:buFont typeface="Wingdings" panose="05000000000000000000" pitchFamily="2" charset="2"/>
              <a:buAutoNum type="arabicPeriod"/>
            </a:pPr>
            <a:r>
              <a:rPr lang="es-ES" altLang="x-none" sz="1600" b="1" kern="0" dirty="0"/>
              <a:t>Validez y confiabilidad de la información</a:t>
            </a:r>
            <a:r>
              <a:rPr lang="es-ES" altLang="x-none" sz="1600" kern="0" dirty="0"/>
              <a:t>.- Incluyen políticas y procedimientos implementados para asegurar que la información obtenida sea válida y confiable, y que permita conocer si los programas están operando adecuadamente.</a:t>
            </a:r>
          </a:p>
          <a:p>
            <a:pPr marL="866775" lvl="1" indent="-323850" algn="just">
              <a:lnSpc>
                <a:spcPct val="80000"/>
              </a:lnSpc>
              <a:buClr>
                <a:srgbClr val="00CC99"/>
              </a:buClr>
              <a:buFont typeface="Wingdings" panose="05000000000000000000" pitchFamily="2" charset="2"/>
              <a:buAutoNum type="arabicPeriod"/>
            </a:pPr>
            <a:endParaRPr lang="es-ES" altLang="x-none" sz="1600" kern="0" dirty="0"/>
          </a:p>
          <a:p>
            <a:pPr marL="866775" lvl="1" indent="-323850" algn="just">
              <a:lnSpc>
                <a:spcPct val="80000"/>
              </a:lnSpc>
              <a:buClr>
                <a:srgbClr val="00CC99"/>
              </a:buClr>
              <a:buFont typeface="Wingdings" panose="05000000000000000000" pitchFamily="2" charset="2"/>
              <a:buAutoNum type="arabicPeriod"/>
            </a:pPr>
            <a:r>
              <a:rPr lang="es-ES" altLang="x-none" sz="1600" b="1" kern="0" dirty="0"/>
              <a:t>Cumplimiento de las leyes y disposiciones administrativas</a:t>
            </a:r>
            <a:r>
              <a:rPr lang="es-ES" altLang="x-none" sz="1600" kern="0" dirty="0"/>
              <a:t>.- Examinar políticas y procedimientos implementados para asegurar que el uso de los recursos sea congruente con las leyes y disposiciones administrativas.</a:t>
            </a:r>
          </a:p>
          <a:p>
            <a:pPr marL="866775" lvl="1" indent="-323850" algn="just">
              <a:lnSpc>
                <a:spcPct val="80000"/>
              </a:lnSpc>
              <a:buClr>
                <a:srgbClr val="00CC99"/>
              </a:buClr>
              <a:buFont typeface="Wingdings" panose="05000000000000000000" pitchFamily="2" charset="2"/>
              <a:buAutoNum type="arabicPeriod"/>
            </a:pPr>
            <a:endParaRPr lang="es-ES" altLang="x-none" sz="1600" kern="0" dirty="0"/>
          </a:p>
          <a:p>
            <a:pPr marL="866775" lvl="1" indent="-323850" algn="just">
              <a:lnSpc>
                <a:spcPct val="80000"/>
              </a:lnSpc>
              <a:buClr>
                <a:srgbClr val="00CC99"/>
              </a:buClr>
              <a:buFont typeface="Wingdings" panose="05000000000000000000" pitchFamily="2" charset="2"/>
              <a:buAutoNum type="arabicPeriod"/>
            </a:pPr>
            <a:r>
              <a:rPr lang="es-ES" altLang="x-none" sz="1600" b="1" kern="0" dirty="0"/>
              <a:t>Salvaguarda de recursos</a:t>
            </a:r>
            <a:r>
              <a:rPr lang="es-ES" altLang="x-none" sz="1600" kern="0" dirty="0"/>
              <a:t>.- Revisar las políticas y procedimientos que tienen por objeto poner a salvo los recursos contra el malgasto, pérdida y uso indebido.</a:t>
            </a:r>
          </a:p>
        </p:txBody>
      </p:sp>
      <p:sp>
        <p:nvSpPr>
          <p:cNvPr id="10" name="Rectangle 5"/>
          <p:cNvSpPr>
            <a:spLocks noChangeArrowheads="1"/>
          </p:cNvSpPr>
          <p:nvPr/>
        </p:nvSpPr>
        <p:spPr bwMode="auto">
          <a:xfrm>
            <a:off x="522288" y="6545263"/>
            <a:ext cx="14160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71500" indent="-57150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908050" indent="-436563">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04925" indent="-395288">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93863" indent="-38735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93913" indent="-398463">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511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30083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655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9227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just" eaLnBrk="1" hangingPunct="1">
              <a:lnSpc>
                <a:spcPct val="80000"/>
              </a:lnSpc>
              <a:buClr>
                <a:schemeClr val="tx1"/>
              </a:buClr>
              <a:buFontTx/>
              <a:buNone/>
            </a:pPr>
            <a:r>
              <a:rPr lang="es-ES" altLang="x-none" sz="1500" b="1" i="1">
                <a:solidFill>
                  <a:schemeClr val="tx2"/>
                </a:solidFill>
              </a:rPr>
              <a:t>NGAP BB II</a:t>
            </a:r>
          </a:p>
        </p:txBody>
      </p:sp>
    </p:spTree>
    <p:extLst>
      <p:ext uri="{BB962C8B-B14F-4D97-AF65-F5344CB8AC3E}">
        <p14:creationId xmlns:p14="http://schemas.microsoft.com/office/powerpoint/2010/main" val="2981304196"/>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73</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24282" y="996939"/>
            <a:ext cx="5843862" cy="83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a:lstStyle>
          <a:p>
            <a:r>
              <a:rPr lang="es-ES" altLang="x-none" sz="2000" kern="0" dirty="0">
                <a:solidFill>
                  <a:srgbClr val="6666FF"/>
                </a:solidFill>
              </a:rPr>
              <a:t>Sexta.- Supervisión del Trabajo de Auditoría</a:t>
            </a:r>
            <a:br>
              <a:rPr lang="es-ES" altLang="x-none" sz="2000" kern="0" dirty="0">
                <a:solidFill>
                  <a:srgbClr val="6666FF"/>
                </a:solidFill>
              </a:rPr>
            </a:br>
            <a:endParaRPr lang="es-ES" altLang="x-none" sz="1200" i="1" kern="0" dirty="0">
              <a:latin typeface="Times New Roman" panose="02020603050405020304" pitchFamily="18" charset="0"/>
            </a:endParaRPr>
          </a:p>
        </p:txBody>
      </p:sp>
      <p:sp>
        <p:nvSpPr>
          <p:cNvPr id="8" name="Rectangle 3"/>
          <p:cNvSpPr txBox="1">
            <a:spLocks noChangeArrowheads="1"/>
          </p:cNvSpPr>
          <p:nvPr/>
        </p:nvSpPr>
        <p:spPr bwMode="auto">
          <a:xfrm>
            <a:off x="268288" y="1415245"/>
            <a:ext cx="8713787" cy="496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rgbClr val="595841"/>
                </a:solidFill>
                <a:latin typeface="+mn-lt"/>
                <a:ea typeface="+mn-ea"/>
                <a:cs typeface="+mn-cs"/>
              </a:defRPr>
            </a:lvl1pPr>
            <a:lvl2pPr marL="742950" indent="-285750" algn="l" rtl="0" eaLnBrk="1" fontAlgn="base" hangingPunct="1">
              <a:spcBef>
                <a:spcPct val="20000"/>
              </a:spcBef>
              <a:spcAft>
                <a:spcPct val="0"/>
              </a:spcAft>
              <a:buChar char="–"/>
              <a:defRPr sz="2800">
                <a:solidFill>
                  <a:srgbClr val="595841"/>
                </a:solidFill>
                <a:latin typeface="+mn-lt"/>
              </a:defRPr>
            </a:lvl2pPr>
            <a:lvl3pPr marL="1143000" indent="-228600" algn="l" rtl="0" eaLnBrk="1" fontAlgn="base" hangingPunct="1">
              <a:spcBef>
                <a:spcPct val="20000"/>
              </a:spcBef>
              <a:spcAft>
                <a:spcPct val="0"/>
              </a:spcAft>
              <a:buChar char="•"/>
              <a:defRPr sz="2400">
                <a:solidFill>
                  <a:srgbClr val="595841"/>
                </a:solidFill>
                <a:latin typeface="+mn-lt"/>
              </a:defRPr>
            </a:lvl3pPr>
            <a:lvl4pPr marL="1600200" indent="-228600" algn="l" rtl="0" eaLnBrk="1" fontAlgn="base" hangingPunct="1">
              <a:spcBef>
                <a:spcPct val="20000"/>
              </a:spcBef>
              <a:spcAft>
                <a:spcPct val="0"/>
              </a:spcAft>
              <a:buChar char="–"/>
              <a:defRPr sz="2000">
                <a:solidFill>
                  <a:srgbClr val="595841"/>
                </a:solidFill>
                <a:latin typeface="+mn-lt"/>
              </a:defRPr>
            </a:lvl4pPr>
            <a:lvl5pPr marL="2057400" indent="-228600" algn="l" rtl="0" eaLnBrk="1" fontAlgn="base" hangingPunct="1">
              <a:spcBef>
                <a:spcPct val="20000"/>
              </a:spcBef>
              <a:spcAft>
                <a:spcPct val="0"/>
              </a:spcAft>
              <a:buChar char="»"/>
              <a:defRPr sz="2000">
                <a:solidFill>
                  <a:srgbClr val="595841"/>
                </a:solidFill>
                <a:latin typeface="+mn-lt"/>
              </a:defRPr>
            </a:lvl5pPr>
            <a:lvl6pPr marL="2514600" indent="-228600" algn="l" rtl="0" eaLnBrk="1" fontAlgn="base" hangingPunct="1">
              <a:spcBef>
                <a:spcPct val="20000"/>
              </a:spcBef>
              <a:spcAft>
                <a:spcPct val="0"/>
              </a:spcAft>
              <a:buChar char="»"/>
              <a:defRPr sz="2000">
                <a:solidFill>
                  <a:srgbClr val="595841"/>
                </a:solidFill>
                <a:latin typeface="+mn-lt"/>
              </a:defRPr>
            </a:lvl6pPr>
            <a:lvl7pPr marL="2971800" indent="-228600" algn="l" rtl="0" eaLnBrk="1" fontAlgn="base" hangingPunct="1">
              <a:spcBef>
                <a:spcPct val="20000"/>
              </a:spcBef>
              <a:spcAft>
                <a:spcPct val="0"/>
              </a:spcAft>
              <a:buChar char="»"/>
              <a:defRPr sz="2000">
                <a:solidFill>
                  <a:srgbClr val="595841"/>
                </a:solidFill>
                <a:latin typeface="+mn-lt"/>
              </a:defRPr>
            </a:lvl7pPr>
            <a:lvl8pPr marL="3429000" indent="-228600" algn="l" rtl="0" eaLnBrk="1" fontAlgn="base" hangingPunct="1">
              <a:spcBef>
                <a:spcPct val="20000"/>
              </a:spcBef>
              <a:spcAft>
                <a:spcPct val="0"/>
              </a:spcAft>
              <a:buChar char="»"/>
              <a:defRPr sz="2000">
                <a:solidFill>
                  <a:srgbClr val="595841"/>
                </a:solidFill>
                <a:latin typeface="+mn-lt"/>
              </a:defRPr>
            </a:lvl8pPr>
            <a:lvl9pPr marL="3886200" indent="-228600" algn="l" rtl="0" eaLnBrk="1" fontAlgn="base" hangingPunct="1">
              <a:spcBef>
                <a:spcPct val="20000"/>
              </a:spcBef>
              <a:spcAft>
                <a:spcPct val="0"/>
              </a:spcAft>
              <a:buChar char="»"/>
              <a:defRPr sz="2000">
                <a:solidFill>
                  <a:srgbClr val="595841"/>
                </a:solidFill>
                <a:latin typeface="+mn-lt"/>
              </a:defRPr>
            </a:lvl9pPr>
          </a:lstStyle>
          <a:p>
            <a:pPr algn="just">
              <a:lnSpc>
                <a:spcPct val="80000"/>
              </a:lnSpc>
              <a:buFont typeface="Wingdings" panose="05000000000000000000" pitchFamily="2" charset="2"/>
              <a:buNone/>
            </a:pPr>
            <a:endParaRPr lang="es-MX" altLang="x-none" sz="300" kern="0" dirty="0"/>
          </a:p>
          <a:p>
            <a:pPr algn="just">
              <a:lnSpc>
                <a:spcPct val="150000"/>
              </a:lnSpc>
              <a:buClr>
                <a:schemeClr val="tx1"/>
              </a:buClr>
              <a:buFontTx/>
              <a:buChar char="•"/>
            </a:pPr>
            <a:r>
              <a:rPr lang="es-ES" altLang="x-none" sz="1400" kern="0" dirty="0"/>
              <a:t> Para asegurar que se siguen todos los procedimientos adecuados en las auditorías, es esencial supervisar a los auditores. </a:t>
            </a:r>
          </a:p>
          <a:p>
            <a:pPr algn="just">
              <a:lnSpc>
                <a:spcPct val="150000"/>
              </a:lnSpc>
              <a:buClr>
                <a:schemeClr val="tx1"/>
              </a:buClr>
              <a:buFontTx/>
              <a:buChar char="•"/>
            </a:pPr>
            <a:r>
              <a:rPr lang="es-ES" altLang="x-none" sz="1400" kern="0" dirty="0"/>
              <a:t> El directivo de mayor jerarquía en un grupo de auditores debe delegar esa tarea en el rango inmediato inferior que dependa de él. Por ser responsable de la totalidad del trabajo, establecerá mecanismos adecuados de vigilancia. </a:t>
            </a:r>
          </a:p>
          <a:p>
            <a:pPr algn="just">
              <a:lnSpc>
                <a:spcPct val="150000"/>
              </a:lnSpc>
              <a:buClr>
                <a:schemeClr val="tx1"/>
              </a:buClr>
              <a:buFontTx/>
              <a:buChar char="•"/>
            </a:pPr>
            <a:r>
              <a:rPr lang="es-ES" altLang="x-none" sz="1400" kern="0" dirty="0"/>
              <a:t> Si la auditoría es lo suficientemente compleja para requerir los servicios de varios auditores, se debe establecer una línea de mando con un auditor como supervisor de la misma, esta responsabilidad deberá recaer en el auditor de </a:t>
            </a:r>
            <a:r>
              <a:rPr lang="es-ES" altLang="x-none" sz="1400" b="1" kern="0" dirty="0"/>
              <a:t>mayor experiencia y capacidad profesional</a:t>
            </a:r>
            <a:r>
              <a:rPr lang="es-ES" altLang="x-none" sz="1400" kern="0" dirty="0"/>
              <a:t>, para lo cual se deberá realizar lo siguiente:</a:t>
            </a:r>
          </a:p>
          <a:p>
            <a:pPr algn="just">
              <a:lnSpc>
                <a:spcPct val="80000"/>
              </a:lnSpc>
              <a:buFont typeface="Wingdings" panose="05000000000000000000" pitchFamily="2" charset="2"/>
              <a:buNone/>
            </a:pPr>
            <a:endParaRPr lang="es-ES" altLang="x-none" sz="1400" kern="0" dirty="0"/>
          </a:p>
          <a:p>
            <a:pPr lvl="1" algn="just">
              <a:lnSpc>
                <a:spcPct val="80000"/>
              </a:lnSpc>
              <a:buClr>
                <a:schemeClr val="tx1"/>
              </a:buClr>
              <a:buFont typeface="Verdana" panose="020B0604030504040204" pitchFamily="34" charset="0"/>
              <a:buChar char="–"/>
            </a:pPr>
            <a:r>
              <a:rPr lang="es-ES" altLang="x-none" sz="1400" i="1" kern="0" dirty="0"/>
              <a:t>Implica </a:t>
            </a:r>
            <a:r>
              <a:rPr lang="es-ES" altLang="x-none" sz="1400" b="1" i="1" kern="0" dirty="0"/>
              <a:t>dirigir los esfuerzos de los auditores involucrados; instruirlos, mantenerse informado de problemas encontrados que sean significativos, revisar el trabajo realizado y proporcionar capacitación</a:t>
            </a:r>
            <a:r>
              <a:rPr lang="es-ES" altLang="x-none" sz="1400" i="1" kern="0" dirty="0"/>
              <a:t> en el campo.</a:t>
            </a:r>
          </a:p>
          <a:p>
            <a:pPr lvl="1" algn="just">
              <a:lnSpc>
                <a:spcPct val="80000"/>
              </a:lnSpc>
              <a:buClr>
                <a:schemeClr val="tx1"/>
              </a:buClr>
              <a:buFont typeface="Verdana" panose="020B0604030504040204" pitchFamily="34" charset="0"/>
              <a:buChar char="–"/>
            </a:pPr>
            <a:endParaRPr lang="es-ES" altLang="x-none" sz="1400" i="1" kern="0" dirty="0"/>
          </a:p>
          <a:p>
            <a:pPr lvl="1" algn="just">
              <a:lnSpc>
                <a:spcPct val="80000"/>
              </a:lnSpc>
              <a:buClr>
                <a:schemeClr val="tx1"/>
              </a:buClr>
              <a:buFont typeface="Verdana" panose="020B0604030504040204" pitchFamily="34" charset="0"/>
              <a:buChar char="–"/>
            </a:pPr>
            <a:r>
              <a:rPr lang="es-ES" altLang="x-none" sz="1400" i="1" kern="0" dirty="0"/>
              <a:t>Los supervisores deben tener la seguridad de que el personal subalterno </a:t>
            </a:r>
            <a:r>
              <a:rPr lang="es-ES" altLang="x-none" sz="1400" b="1" i="1" kern="0" dirty="0"/>
              <a:t>entiende claramente el trabajo que realizará, por qué se va a efectuar y qué se espera lograr</a:t>
            </a:r>
            <a:r>
              <a:rPr lang="es-ES" altLang="x-none" sz="1400" i="1" kern="0" dirty="0"/>
              <a:t>.</a:t>
            </a:r>
          </a:p>
          <a:p>
            <a:pPr algn="just">
              <a:lnSpc>
                <a:spcPct val="80000"/>
              </a:lnSpc>
              <a:buClr>
                <a:srgbClr val="00FFFF"/>
              </a:buClr>
              <a:buFont typeface="Wingdings" panose="05000000000000000000" pitchFamily="2" charset="2"/>
              <a:buNone/>
            </a:pPr>
            <a:r>
              <a:rPr lang="es-ES" altLang="x-none" sz="800" kern="0" dirty="0"/>
              <a:t>	</a:t>
            </a:r>
          </a:p>
        </p:txBody>
      </p:sp>
      <p:sp>
        <p:nvSpPr>
          <p:cNvPr id="10" name="Rectangle 14"/>
          <p:cNvSpPr>
            <a:spLocks noChangeArrowheads="1"/>
          </p:cNvSpPr>
          <p:nvPr/>
        </p:nvSpPr>
        <p:spPr bwMode="auto">
          <a:xfrm>
            <a:off x="333375" y="6502400"/>
            <a:ext cx="14160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71500" indent="-57150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908050" indent="-436563">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04925" indent="-395288">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93863" indent="-38735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93913" indent="-398463">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511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30083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655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9227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just" eaLnBrk="1" hangingPunct="1">
              <a:lnSpc>
                <a:spcPct val="80000"/>
              </a:lnSpc>
              <a:buClr>
                <a:schemeClr val="tx1"/>
              </a:buClr>
              <a:buFontTx/>
              <a:buNone/>
            </a:pPr>
            <a:r>
              <a:rPr lang="es-ES" altLang="x-none" sz="1500" b="1" i="1">
                <a:solidFill>
                  <a:schemeClr val="tx2"/>
                </a:solidFill>
              </a:rPr>
              <a:t>NGAP BB II</a:t>
            </a:r>
          </a:p>
        </p:txBody>
      </p:sp>
    </p:spTree>
    <p:extLst>
      <p:ext uri="{BB962C8B-B14F-4D97-AF65-F5344CB8AC3E}">
        <p14:creationId xmlns:p14="http://schemas.microsoft.com/office/powerpoint/2010/main" val="1286279049"/>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74</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97754" y="1083638"/>
            <a:ext cx="6538789"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a:lstStyle>
          <a:p>
            <a:r>
              <a:rPr lang="es-ES" altLang="x-none" sz="2000" kern="0" dirty="0">
                <a:solidFill>
                  <a:srgbClr val="6666FF"/>
                </a:solidFill>
              </a:rPr>
              <a:t>Sexta.- Supervisión del Trabajo de Auditoría</a:t>
            </a:r>
          </a:p>
        </p:txBody>
      </p:sp>
      <p:sp>
        <p:nvSpPr>
          <p:cNvPr id="8" name="Rectangle 3"/>
          <p:cNvSpPr txBox="1">
            <a:spLocks noChangeArrowheads="1"/>
          </p:cNvSpPr>
          <p:nvPr/>
        </p:nvSpPr>
        <p:spPr bwMode="auto">
          <a:xfrm>
            <a:off x="390525" y="2413373"/>
            <a:ext cx="410527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rgbClr val="595841"/>
                </a:solidFill>
                <a:latin typeface="+mn-lt"/>
                <a:ea typeface="+mn-ea"/>
                <a:cs typeface="+mn-cs"/>
              </a:defRPr>
            </a:lvl1pPr>
            <a:lvl2pPr marL="742950" indent="-285750" algn="l" rtl="0" eaLnBrk="1" fontAlgn="base" hangingPunct="1">
              <a:spcBef>
                <a:spcPct val="20000"/>
              </a:spcBef>
              <a:spcAft>
                <a:spcPct val="0"/>
              </a:spcAft>
              <a:buChar char="–"/>
              <a:defRPr sz="2800">
                <a:solidFill>
                  <a:srgbClr val="595841"/>
                </a:solidFill>
                <a:latin typeface="+mn-lt"/>
              </a:defRPr>
            </a:lvl2pPr>
            <a:lvl3pPr marL="1143000" indent="-228600" algn="l" rtl="0" eaLnBrk="1" fontAlgn="base" hangingPunct="1">
              <a:spcBef>
                <a:spcPct val="20000"/>
              </a:spcBef>
              <a:spcAft>
                <a:spcPct val="0"/>
              </a:spcAft>
              <a:buChar char="•"/>
              <a:defRPr sz="2400">
                <a:solidFill>
                  <a:srgbClr val="595841"/>
                </a:solidFill>
                <a:latin typeface="+mn-lt"/>
              </a:defRPr>
            </a:lvl3pPr>
            <a:lvl4pPr marL="1600200" indent="-228600" algn="l" rtl="0" eaLnBrk="1" fontAlgn="base" hangingPunct="1">
              <a:spcBef>
                <a:spcPct val="20000"/>
              </a:spcBef>
              <a:spcAft>
                <a:spcPct val="0"/>
              </a:spcAft>
              <a:buChar char="–"/>
              <a:defRPr sz="2000">
                <a:solidFill>
                  <a:srgbClr val="595841"/>
                </a:solidFill>
                <a:latin typeface="+mn-lt"/>
              </a:defRPr>
            </a:lvl4pPr>
            <a:lvl5pPr marL="2057400" indent="-228600" algn="l" rtl="0" eaLnBrk="1" fontAlgn="base" hangingPunct="1">
              <a:spcBef>
                <a:spcPct val="20000"/>
              </a:spcBef>
              <a:spcAft>
                <a:spcPct val="0"/>
              </a:spcAft>
              <a:buChar char="»"/>
              <a:defRPr sz="2000">
                <a:solidFill>
                  <a:srgbClr val="595841"/>
                </a:solidFill>
                <a:latin typeface="+mn-lt"/>
              </a:defRPr>
            </a:lvl5pPr>
            <a:lvl6pPr marL="2514600" indent="-228600" algn="l" rtl="0" eaLnBrk="1" fontAlgn="base" hangingPunct="1">
              <a:spcBef>
                <a:spcPct val="20000"/>
              </a:spcBef>
              <a:spcAft>
                <a:spcPct val="0"/>
              </a:spcAft>
              <a:buChar char="»"/>
              <a:defRPr sz="2000">
                <a:solidFill>
                  <a:srgbClr val="595841"/>
                </a:solidFill>
                <a:latin typeface="+mn-lt"/>
              </a:defRPr>
            </a:lvl6pPr>
            <a:lvl7pPr marL="2971800" indent="-228600" algn="l" rtl="0" eaLnBrk="1" fontAlgn="base" hangingPunct="1">
              <a:spcBef>
                <a:spcPct val="20000"/>
              </a:spcBef>
              <a:spcAft>
                <a:spcPct val="0"/>
              </a:spcAft>
              <a:buChar char="»"/>
              <a:defRPr sz="2000">
                <a:solidFill>
                  <a:srgbClr val="595841"/>
                </a:solidFill>
                <a:latin typeface="+mn-lt"/>
              </a:defRPr>
            </a:lvl7pPr>
            <a:lvl8pPr marL="3429000" indent="-228600" algn="l" rtl="0" eaLnBrk="1" fontAlgn="base" hangingPunct="1">
              <a:spcBef>
                <a:spcPct val="20000"/>
              </a:spcBef>
              <a:spcAft>
                <a:spcPct val="0"/>
              </a:spcAft>
              <a:buChar char="»"/>
              <a:defRPr sz="2000">
                <a:solidFill>
                  <a:srgbClr val="595841"/>
                </a:solidFill>
                <a:latin typeface="+mn-lt"/>
              </a:defRPr>
            </a:lvl8pPr>
            <a:lvl9pPr marL="3886200" indent="-228600" algn="l" rtl="0" eaLnBrk="1" fontAlgn="base" hangingPunct="1">
              <a:spcBef>
                <a:spcPct val="20000"/>
              </a:spcBef>
              <a:spcAft>
                <a:spcPct val="0"/>
              </a:spcAft>
              <a:buChar char="»"/>
              <a:defRPr sz="2000">
                <a:solidFill>
                  <a:srgbClr val="595841"/>
                </a:solidFill>
                <a:latin typeface="+mn-lt"/>
              </a:defRPr>
            </a:lvl9pPr>
          </a:lstStyle>
          <a:p>
            <a:pPr algn="just">
              <a:buClr>
                <a:schemeClr val="tx1"/>
              </a:buClr>
              <a:buFont typeface="Wingdings" panose="05000000000000000000" pitchFamily="2" charset="2"/>
              <a:buNone/>
            </a:pPr>
            <a:r>
              <a:rPr lang="es-ES" altLang="x-none" sz="1500" kern="0" dirty="0"/>
              <a:t>1. </a:t>
            </a:r>
            <a:r>
              <a:rPr lang="es-ES" altLang="x-none" sz="1500" b="1" kern="0" dirty="0"/>
              <a:t>Revisión </a:t>
            </a:r>
            <a:r>
              <a:rPr lang="es-ES" altLang="x-none" sz="1500" kern="0" dirty="0"/>
              <a:t>del programa de auditoría, preparado con base en el resultado del estudio y la evaluación del control interno.</a:t>
            </a:r>
          </a:p>
          <a:p>
            <a:pPr algn="just">
              <a:buClr>
                <a:schemeClr val="tx1"/>
              </a:buClr>
              <a:buFont typeface="Wingdings" panose="05000000000000000000" pitchFamily="2" charset="2"/>
              <a:buNone/>
            </a:pPr>
            <a:endParaRPr lang="es-ES" altLang="x-none" sz="1500" kern="0" dirty="0"/>
          </a:p>
          <a:p>
            <a:pPr algn="just">
              <a:buClr>
                <a:schemeClr val="tx1"/>
              </a:buClr>
              <a:buFont typeface="Wingdings" panose="05000000000000000000" pitchFamily="2" charset="2"/>
              <a:buNone/>
            </a:pPr>
            <a:r>
              <a:rPr lang="es-ES" altLang="x-none" sz="1500" kern="0" dirty="0"/>
              <a:t>2. </a:t>
            </a:r>
            <a:r>
              <a:rPr lang="es-ES" altLang="x-none" sz="1500" b="1" kern="0" dirty="0"/>
              <a:t>Explicación</a:t>
            </a:r>
            <a:r>
              <a:rPr lang="es-ES" altLang="x-none" sz="1500" kern="0" dirty="0"/>
              <a:t> a los auditores, de acuerdo con el grado de experiencia que cada uno tenga, de la forma en que debe realizarse el trabajo, los elementos de información de la dependencia o entidad con que se cuente para efectuarlo y el tiempo estimado para la realización de las pruebas de auditoría.</a:t>
            </a:r>
          </a:p>
          <a:p>
            <a:pPr algn="just">
              <a:buClr>
                <a:schemeClr val="tx1"/>
              </a:buClr>
              <a:buFont typeface="Wingdings" panose="05000000000000000000" pitchFamily="2" charset="2"/>
              <a:buNone/>
            </a:pPr>
            <a:endParaRPr lang="es-ES" altLang="x-none" sz="1500" kern="0" dirty="0"/>
          </a:p>
          <a:p>
            <a:pPr algn="just">
              <a:buClr>
                <a:schemeClr val="tx1"/>
              </a:buClr>
              <a:buFont typeface="Wingdings" panose="05000000000000000000" pitchFamily="2" charset="2"/>
              <a:buNone/>
            </a:pPr>
            <a:r>
              <a:rPr lang="es-ES" altLang="x-none" sz="1500" kern="0" dirty="0"/>
              <a:t>3. </a:t>
            </a:r>
            <a:r>
              <a:rPr lang="es-ES" altLang="x-none" sz="1500" b="1" kern="0" dirty="0"/>
              <a:t>Presentación</a:t>
            </a:r>
            <a:r>
              <a:rPr lang="es-ES" altLang="x-none" sz="1500" kern="0" dirty="0"/>
              <a:t> de los auditores al personal del área a auditar y explicación de los sistemas contables, registros y demás elementos con los que van a trabajar.</a:t>
            </a:r>
          </a:p>
          <a:p>
            <a:pPr marL="536575" lvl="2" indent="-177800" algn="just">
              <a:buClr>
                <a:schemeClr val="tx1"/>
              </a:buClr>
              <a:buFont typeface="Wingdings" panose="05000000000000000000" pitchFamily="2" charset="2"/>
              <a:buAutoNum type="alphaLcParenR"/>
            </a:pPr>
            <a:endParaRPr lang="es-ES" altLang="x-none" sz="1300" kern="0" dirty="0"/>
          </a:p>
        </p:txBody>
      </p:sp>
      <p:sp>
        <p:nvSpPr>
          <p:cNvPr id="9" name="Rectangle 5"/>
          <p:cNvSpPr txBox="1">
            <a:spLocks noChangeArrowheads="1"/>
          </p:cNvSpPr>
          <p:nvPr/>
        </p:nvSpPr>
        <p:spPr bwMode="auto">
          <a:xfrm>
            <a:off x="4296568" y="2413373"/>
            <a:ext cx="4679950" cy="426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400" kern="1200">
                <a:solidFill>
                  <a:srgbClr val="59584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358775" lvl="2" indent="4763" algn="just" eaLnBrk="1" hangingPunct="1">
              <a:lnSpc>
                <a:spcPct val="80000"/>
              </a:lnSpc>
              <a:buClr>
                <a:schemeClr val="tx1"/>
              </a:buClr>
              <a:buFont typeface="Wingdings" panose="05000000000000000000" pitchFamily="2" charset="2"/>
              <a:buNone/>
            </a:pPr>
            <a:r>
              <a:rPr lang="es-ES" altLang="x-none" sz="1500" dirty="0">
                <a:solidFill>
                  <a:schemeClr val="accent6">
                    <a:lumMod val="50000"/>
                  </a:schemeClr>
                </a:solidFill>
              </a:rPr>
              <a:t>4. </a:t>
            </a:r>
            <a:r>
              <a:rPr lang="es-ES" altLang="x-none" sz="1500" b="1" dirty="0">
                <a:solidFill>
                  <a:schemeClr val="accent6">
                    <a:lumMod val="50000"/>
                  </a:schemeClr>
                </a:solidFill>
              </a:rPr>
              <a:t>Vigilancia</a:t>
            </a:r>
            <a:r>
              <a:rPr lang="es-ES" altLang="x-none" sz="1500" dirty="0">
                <a:solidFill>
                  <a:schemeClr val="accent6">
                    <a:lumMod val="50000"/>
                  </a:schemeClr>
                </a:solidFill>
              </a:rPr>
              <a:t> constante y estrecha del trabajo que están realizando los auditores, además de la aclaración oportuna de las dudas que les van surgiendo en el transcurso del trabajo.</a:t>
            </a:r>
          </a:p>
          <a:p>
            <a:pPr marL="358775" lvl="2" indent="4763" algn="just" eaLnBrk="1" hangingPunct="1">
              <a:lnSpc>
                <a:spcPct val="80000"/>
              </a:lnSpc>
              <a:buClr>
                <a:schemeClr val="tx1"/>
              </a:buClr>
              <a:buFont typeface="Wingdings" panose="05000000000000000000" pitchFamily="2" charset="2"/>
              <a:buNone/>
            </a:pPr>
            <a:endParaRPr lang="es-ES" altLang="x-none" sz="1500" dirty="0">
              <a:solidFill>
                <a:schemeClr val="accent6">
                  <a:lumMod val="50000"/>
                </a:schemeClr>
              </a:solidFill>
            </a:endParaRPr>
          </a:p>
          <a:p>
            <a:pPr marL="358775" lvl="2" indent="4763" algn="just" eaLnBrk="1" hangingPunct="1">
              <a:lnSpc>
                <a:spcPct val="80000"/>
              </a:lnSpc>
              <a:buClr>
                <a:schemeClr val="tx1"/>
              </a:buClr>
              <a:buFont typeface="Wingdings" panose="05000000000000000000" pitchFamily="2" charset="2"/>
              <a:buNone/>
            </a:pPr>
            <a:r>
              <a:rPr lang="es-ES" altLang="x-none" sz="1500" dirty="0">
                <a:solidFill>
                  <a:schemeClr val="accent6">
                    <a:lumMod val="50000"/>
                  </a:schemeClr>
                </a:solidFill>
              </a:rPr>
              <a:t>5. </a:t>
            </a:r>
            <a:r>
              <a:rPr lang="es-ES" altLang="x-none" sz="1500" b="1" dirty="0">
                <a:solidFill>
                  <a:schemeClr val="accent6">
                    <a:lumMod val="50000"/>
                  </a:schemeClr>
                </a:solidFill>
              </a:rPr>
              <a:t>Control</a:t>
            </a:r>
            <a:r>
              <a:rPr lang="es-ES" altLang="x-none" sz="1500" dirty="0">
                <a:solidFill>
                  <a:schemeClr val="accent6">
                    <a:lumMod val="50000"/>
                  </a:schemeClr>
                </a:solidFill>
              </a:rPr>
              <a:t> del tiempo invertido por cada uno de los auditores, analizando las variaciones contra el estimado. La vigilancia oportuna puede detectar deficiencias, o áreas en las que se requiera modificar el programa de auditoría.</a:t>
            </a:r>
          </a:p>
          <a:p>
            <a:pPr marL="358775" lvl="2" indent="4763" algn="just" eaLnBrk="1" hangingPunct="1">
              <a:lnSpc>
                <a:spcPct val="80000"/>
              </a:lnSpc>
              <a:buClr>
                <a:schemeClr val="tx1"/>
              </a:buClr>
              <a:buFont typeface="Wingdings" panose="05000000000000000000" pitchFamily="2" charset="2"/>
              <a:buNone/>
            </a:pPr>
            <a:endParaRPr lang="es-ES" altLang="x-none" sz="1500" dirty="0">
              <a:solidFill>
                <a:schemeClr val="accent6">
                  <a:lumMod val="50000"/>
                </a:schemeClr>
              </a:solidFill>
            </a:endParaRPr>
          </a:p>
          <a:p>
            <a:pPr marL="358775" lvl="2" indent="4763" algn="just" eaLnBrk="1" hangingPunct="1">
              <a:lnSpc>
                <a:spcPct val="80000"/>
              </a:lnSpc>
              <a:buClr>
                <a:schemeClr val="tx1"/>
              </a:buClr>
              <a:buFont typeface="Wingdings" panose="05000000000000000000" pitchFamily="2" charset="2"/>
              <a:buNone/>
            </a:pPr>
            <a:r>
              <a:rPr lang="es-ES" altLang="x-none" sz="1500" dirty="0">
                <a:solidFill>
                  <a:schemeClr val="accent6">
                    <a:lumMod val="50000"/>
                  </a:schemeClr>
                </a:solidFill>
              </a:rPr>
              <a:t>6. </a:t>
            </a:r>
            <a:r>
              <a:rPr lang="es-ES" altLang="x-none" sz="1500" b="1" dirty="0">
                <a:solidFill>
                  <a:schemeClr val="accent6">
                    <a:lumMod val="50000"/>
                  </a:schemeClr>
                </a:solidFill>
              </a:rPr>
              <a:t>Revisión</a:t>
            </a:r>
            <a:r>
              <a:rPr lang="es-ES" altLang="x-none" sz="1500" dirty="0">
                <a:solidFill>
                  <a:schemeClr val="accent6">
                    <a:lumMod val="50000"/>
                  </a:schemeClr>
                </a:solidFill>
              </a:rPr>
              <a:t> oportuna y minuciosa de todos los papeles de trabajo preparados por los auditores de niveles inferiores.</a:t>
            </a:r>
          </a:p>
          <a:p>
            <a:pPr marL="358775" lvl="2" indent="4763" algn="just" eaLnBrk="1" hangingPunct="1">
              <a:lnSpc>
                <a:spcPct val="80000"/>
              </a:lnSpc>
              <a:buClr>
                <a:schemeClr val="tx1"/>
              </a:buClr>
              <a:buFont typeface="Wingdings" panose="05000000000000000000" pitchFamily="2" charset="2"/>
              <a:buNone/>
            </a:pPr>
            <a:endParaRPr lang="es-ES" altLang="x-none" sz="1500" dirty="0">
              <a:solidFill>
                <a:schemeClr val="accent6">
                  <a:lumMod val="50000"/>
                </a:schemeClr>
              </a:solidFill>
            </a:endParaRPr>
          </a:p>
          <a:p>
            <a:pPr marL="358775" lvl="2" indent="4763" algn="just" eaLnBrk="1" hangingPunct="1">
              <a:lnSpc>
                <a:spcPct val="80000"/>
              </a:lnSpc>
              <a:buClr>
                <a:schemeClr val="tx1"/>
              </a:buClr>
              <a:buFont typeface="Wingdings" panose="05000000000000000000" pitchFamily="2" charset="2"/>
              <a:buNone/>
            </a:pPr>
            <a:r>
              <a:rPr lang="es-ES" altLang="x-none" sz="1500" dirty="0">
                <a:solidFill>
                  <a:schemeClr val="accent6">
                    <a:lumMod val="50000"/>
                  </a:schemeClr>
                </a:solidFill>
              </a:rPr>
              <a:t>7. </a:t>
            </a:r>
            <a:r>
              <a:rPr lang="es-ES" altLang="x-none" sz="1500" b="1" dirty="0">
                <a:solidFill>
                  <a:schemeClr val="accent6">
                    <a:lumMod val="50000"/>
                  </a:schemeClr>
                </a:solidFill>
              </a:rPr>
              <a:t>Revisión final</a:t>
            </a:r>
            <a:r>
              <a:rPr lang="es-ES" altLang="x-none" sz="1500" dirty="0">
                <a:solidFill>
                  <a:schemeClr val="accent6">
                    <a:lumMod val="50000"/>
                  </a:schemeClr>
                </a:solidFill>
              </a:rPr>
              <a:t> del contenido de los papeles de trabajo.</a:t>
            </a:r>
          </a:p>
          <a:p>
            <a:pPr>
              <a:lnSpc>
                <a:spcPct val="80000"/>
              </a:lnSpc>
              <a:buFont typeface="Wingdings" panose="05000000000000000000" pitchFamily="2" charset="2"/>
              <a:buNone/>
            </a:pPr>
            <a:endParaRPr lang="es-ES" altLang="x-none" sz="1700" dirty="0">
              <a:solidFill>
                <a:schemeClr val="accent6">
                  <a:lumMod val="50000"/>
                </a:schemeClr>
              </a:solidFill>
            </a:endParaRPr>
          </a:p>
        </p:txBody>
      </p:sp>
      <p:sp>
        <p:nvSpPr>
          <p:cNvPr id="11" name="Rectangle 6"/>
          <p:cNvSpPr>
            <a:spLocks noChangeArrowheads="1"/>
          </p:cNvSpPr>
          <p:nvPr/>
        </p:nvSpPr>
        <p:spPr bwMode="auto">
          <a:xfrm>
            <a:off x="390525" y="1848813"/>
            <a:ext cx="835793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628650" indent="-436563">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04925" indent="-395288">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93863" indent="-38735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93913" indent="-398463">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511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30083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655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9227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just" eaLnBrk="1" hangingPunct="1">
              <a:lnSpc>
                <a:spcPct val="80000"/>
              </a:lnSpc>
              <a:spcBef>
                <a:spcPct val="50000"/>
              </a:spcBef>
              <a:buClr>
                <a:schemeClr val="tx1"/>
              </a:buClr>
              <a:buFontTx/>
              <a:buNone/>
            </a:pPr>
            <a:r>
              <a:rPr lang="es-ES" altLang="x-none" sz="1500" dirty="0">
                <a:solidFill>
                  <a:srgbClr val="FF0000"/>
                </a:solidFill>
              </a:rPr>
              <a:t>La supervisión en las diferentes fases de la ejecución de la auditoría comprende:</a:t>
            </a:r>
            <a:endParaRPr lang="es-ES" altLang="x-none" sz="1200" dirty="0">
              <a:solidFill>
                <a:srgbClr val="FF0000"/>
              </a:solidFill>
            </a:endParaRPr>
          </a:p>
        </p:txBody>
      </p:sp>
    </p:spTree>
    <p:extLst>
      <p:ext uri="{BB962C8B-B14F-4D97-AF65-F5344CB8AC3E}">
        <p14:creationId xmlns:p14="http://schemas.microsoft.com/office/powerpoint/2010/main" val="602992681"/>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75</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179388" y="1039857"/>
            <a:ext cx="5760764" cy="47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a:lstStyle>
          <a:p>
            <a:r>
              <a:rPr lang="es-ES" altLang="x-none" sz="2000" kern="0" dirty="0">
                <a:solidFill>
                  <a:srgbClr val="6666FF"/>
                </a:solidFill>
              </a:rPr>
              <a:t>Sexta.- Supervisión del Trabajo de Auditoría</a:t>
            </a:r>
          </a:p>
        </p:txBody>
      </p:sp>
      <p:sp>
        <p:nvSpPr>
          <p:cNvPr id="8" name="Rectangle 3"/>
          <p:cNvSpPr txBox="1">
            <a:spLocks noChangeArrowheads="1"/>
          </p:cNvSpPr>
          <p:nvPr/>
        </p:nvSpPr>
        <p:spPr bwMode="auto">
          <a:xfrm>
            <a:off x="179388" y="1517672"/>
            <a:ext cx="8713788"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rgbClr val="595841"/>
                </a:solidFill>
                <a:latin typeface="+mn-lt"/>
                <a:ea typeface="+mn-ea"/>
                <a:cs typeface="+mn-cs"/>
              </a:defRPr>
            </a:lvl1pPr>
            <a:lvl2pPr marL="742950" indent="-285750" algn="l" rtl="0" eaLnBrk="1" fontAlgn="base" hangingPunct="1">
              <a:spcBef>
                <a:spcPct val="20000"/>
              </a:spcBef>
              <a:spcAft>
                <a:spcPct val="0"/>
              </a:spcAft>
              <a:buChar char="–"/>
              <a:defRPr sz="2800">
                <a:solidFill>
                  <a:srgbClr val="595841"/>
                </a:solidFill>
                <a:latin typeface="+mn-lt"/>
              </a:defRPr>
            </a:lvl2pPr>
            <a:lvl3pPr marL="1143000" indent="-228600" algn="l" rtl="0" eaLnBrk="1" fontAlgn="base" hangingPunct="1">
              <a:spcBef>
                <a:spcPct val="20000"/>
              </a:spcBef>
              <a:spcAft>
                <a:spcPct val="0"/>
              </a:spcAft>
              <a:buChar char="•"/>
              <a:defRPr sz="2400">
                <a:solidFill>
                  <a:srgbClr val="595841"/>
                </a:solidFill>
                <a:latin typeface="+mn-lt"/>
              </a:defRPr>
            </a:lvl3pPr>
            <a:lvl4pPr marL="1600200" indent="-228600" algn="l" rtl="0" eaLnBrk="1" fontAlgn="base" hangingPunct="1">
              <a:spcBef>
                <a:spcPct val="20000"/>
              </a:spcBef>
              <a:spcAft>
                <a:spcPct val="0"/>
              </a:spcAft>
              <a:buChar char="–"/>
              <a:defRPr sz="2000">
                <a:solidFill>
                  <a:srgbClr val="595841"/>
                </a:solidFill>
                <a:latin typeface="+mn-lt"/>
              </a:defRPr>
            </a:lvl4pPr>
            <a:lvl5pPr marL="2057400" indent="-228600" algn="l" rtl="0" eaLnBrk="1" fontAlgn="base" hangingPunct="1">
              <a:spcBef>
                <a:spcPct val="20000"/>
              </a:spcBef>
              <a:spcAft>
                <a:spcPct val="0"/>
              </a:spcAft>
              <a:buChar char="»"/>
              <a:defRPr sz="2000">
                <a:solidFill>
                  <a:srgbClr val="595841"/>
                </a:solidFill>
                <a:latin typeface="+mn-lt"/>
              </a:defRPr>
            </a:lvl5pPr>
            <a:lvl6pPr marL="2514600" indent="-228600" algn="l" rtl="0" eaLnBrk="1" fontAlgn="base" hangingPunct="1">
              <a:spcBef>
                <a:spcPct val="20000"/>
              </a:spcBef>
              <a:spcAft>
                <a:spcPct val="0"/>
              </a:spcAft>
              <a:buChar char="»"/>
              <a:defRPr sz="2000">
                <a:solidFill>
                  <a:srgbClr val="595841"/>
                </a:solidFill>
                <a:latin typeface="+mn-lt"/>
              </a:defRPr>
            </a:lvl6pPr>
            <a:lvl7pPr marL="2971800" indent="-228600" algn="l" rtl="0" eaLnBrk="1" fontAlgn="base" hangingPunct="1">
              <a:spcBef>
                <a:spcPct val="20000"/>
              </a:spcBef>
              <a:spcAft>
                <a:spcPct val="0"/>
              </a:spcAft>
              <a:buChar char="»"/>
              <a:defRPr sz="2000">
                <a:solidFill>
                  <a:srgbClr val="595841"/>
                </a:solidFill>
                <a:latin typeface="+mn-lt"/>
              </a:defRPr>
            </a:lvl7pPr>
            <a:lvl8pPr marL="3429000" indent="-228600" algn="l" rtl="0" eaLnBrk="1" fontAlgn="base" hangingPunct="1">
              <a:spcBef>
                <a:spcPct val="20000"/>
              </a:spcBef>
              <a:spcAft>
                <a:spcPct val="0"/>
              </a:spcAft>
              <a:buChar char="»"/>
              <a:defRPr sz="2000">
                <a:solidFill>
                  <a:srgbClr val="595841"/>
                </a:solidFill>
                <a:latin typeface="+mn-lt"/>
              </a:defRPr>
            </a:lvl8pPr>
            <a:lvl9pPr marL="3886200" indent="-228600" algn="l" rtl="0" eaLnBrk="1" fontAlgn="base" hangingPunct="1">
              <a:spcBef>
                <a:spcPct val="20000"/>
              </a:spcBef>
              <a:spcAft>
                <a:spcPct val="0"/>
              </a:spcAft>
              <a:buChar char="»"/>
              <a:defRPr sz="2000">
                <a:solidFill>
                  <a:srgbClr val="595841"/>
                </a:solidFill>
                <a:latin typeface="+mn-lt"/>
              </a:defRPr>
            </a:lvl9pPr>
          </a:lstStyle>
          <a:p>
            <a:pPr marL="711200" lvl="2" indent="-352425" algn="just">
              <a:lnSpc>
                <a:spcPct val="90000"/>
              </a:lnSpc>
              <a:spcBef>
                <a:spcPct val="100000"/>
              </a:spcBef>
              <a:buClr>
                <a:schemeClr val="tx1"/>
              </a:buClr>
              <a:buFont typeface="Wingdings" panose="05000000000000000000" pitchFamily="2" charset="2"/>
              <a:buAutoNum type="arabicPeriod" startAt="8"/>
            </a:pPr>
            <a:r>
              <a:rPr lang="es-ES" altLang="x-none" sz="1400" kern="0" dirty="0"/>
              <a:t>Se sugiere que antes de emitir el informe, una persona del área ajena al trabajo específico, </a:t>
            </a:r>
            <a:r>
              <a:rPr lang="es-ES" altLang="x-none" sz="1400" b="1" kern="0" dirty="0"/>
              <a:t>revise los borradores y ciertos papeles</a:t>
            </a:r>
            <a:r>
              <a:rPr lang="es-ES" altLang="x-none" sz="1400" kern="0" dirty="0"/>
              <a:t>, a fin de verificar que han cumplido con todas las normas de auditoría y que la opinión que se vaya a emitir esté justificada y debidamente amparada por el trabajo realizado.</a:t>
            </a:r>
          </a:p>
          <a:p>
            <a:pPr marL="711200" lvl="2" indent="-352425" algn="just">
              <a:lnSpc>
                <a:spcPct val="90000"/>
              </a:lnSpc>
              <a:spcBef>
                <a:spcPct val="100000"/>
              </a:spcBef>
              <a:buClr>
                <a:schemeClr val="tx1"/>
              </a:buClr>
              <a:buFont typeface="Wingdings" panose="05000000000000000000" pitchFamily="2" charset="2"/>
              <a:buAutoNum type="arabicPeriod" startAt="8"/>
            </a:pPr>
            <a:r>
              <a:rPr lang="es-ES" altLang="x-none" sz="1400" kern="0" dirty="0"/>
              <a:t>Revisión y </a:t>
            </a:r>
            <a:r>
              <a:rPr lang="es-ES" altLang="x-none" sz="1400" b="1" kern="0" dirty="0"/>
              <a:t>aprobación</a:t>
            </a:r>
            <a:r>
              <a:rPr lang="es-ES" altLang="x-none" sz="1400" kern="0" dirty="0"/>
              <a:t> del titular de la instancia fiscalizadora del informe que resulta del trabajo de auditoría realizado.</a:t>
            </a:r>
          </a:p>
          <a:p>
            <a:pPr algn="just">
              <a:lnSpc>
                <a:spcPct val="90000"/>
              </a:lnSpc>
              <a:buFont typeface="Wingdings" panose="05000000000000000000" pitchFamily="2" charset="2"/>
              <a:buNone/>
            </a:pPr>
            <a:endParaRPr lang="es-ES" altLang="x-none" sz="1800" kern="0" dirty="0"/>
          </a:p>
          <a:p>
            <a:pPr algn="just">
              <a:lnSpc>
                <a:spcPct val="90000"/>
              </a:lnSpc>
              <a:buFont typeface="Wingdings" panose="05000000000000000000" pitchFamily="2" charset="2"/>
              <a:buNone/>
            </a:pPr>
            <a:r>
              <a:rPr lang="es-ES" altLang="x-none" sz="1800" kern="0" dirty="0"/>
              <a:t>Es recomendable </a:t>
            </a:r>
            <a:r>
              <a:rPr lang="es-ES" altLang="x-none" sz="1800" b="1" kern="0" dirty="0">
                <a:solidFill>
                  <a:srgbClr val="008000"/>
                </a:solidFill>
              </a:rPr>
              <a:t>dejar evidencia</a:t>
            </a:r>
            <a:r>
              <a:rPr lang="es-ES" altLang="x-none" sz="1800" kern="0" dirty="0"/>
              <a:t> de la supervisión del trabajo, de la siguiente manera:</a:t>
            </a:r>
          </a:p>
          <a:p>
            <a:pPr algn="just">
              <a:lnSpc>
                <a:spcPct val="90000"/>
              </a:lnSpc>
              <a:buFont typeface="Wingdings" panose="05000000000000000000" pitchFamily="2" charset="2"/>
              <a:buNone/>
            </a:pPr>
            <a:endParaRPr lang="es-ES" altLang="x-none" sz="1800" kern="0" dirty="0"/>
          </a:p>
          <a:p>
            <a:pPr marL="711200" lvl="2" indent="-352425" algn="just">
              <a:lnSpc>
                <a:spcPct val="90000"/>
              </a:lnSpc>
              <a:buClr>
                <a:schemeClr val="tx1"/>
              </a:buClr>
              <a:buFont typeface="Wingdings" panose="05000000000000000000" pitchFamily="2" charset="2"/>
              <a:buAutoNum type="alphaLcParenR"/>
            </a:pPr>
            <a:r>
              <a:rPr lang="es-ES" altLang="x-none" sz="1400" kern="0" dirty="0"/>
              <a:t>Poner sus </a:t>
            </a:r>
            <a:r>
              <a:rPr lang="es-ES" altLang="x-none" sz="1400" b="1" kern="0" dirty="0"/>
              <a:t>iniciales</a:t>
            </a:r>
            <a:r>
              <a:rPr lang="es-ES" altLang="x-none" sz="1400" kern="0" dirty="0"/>
              <a:t> sobre los papeles preparados por los auditores o supervisores, cuando la importancia lo amerite.</a:t>
            </a:r>
          </a:p>
          <a:p>
            <a:pPr marL="711200" lvl="2" indent="-352425" algn="just">
              <a:lnSpc>
                <a:spcPct val="90000"/>
              </a:lnSpc>
              <a:buClr>
                <a:schemeClr val="tx1"/>
              </a:buClr>
              <a:buFont typeface="Wingdings" panose="05000000000000000000" pitchFamily="2" charset="2"/>
              <a:buAutoNum type="alphaLcParenR"/>
            </a:pPr>
            <a:endParaRPr lang="es-ES" altLang="x-none" sz="1400" kern="0" dirty="0"/>
          </a:p>
          <a:p>
            <a:pPr marL="711200" lvl="2" indent="-352425" algn="just">
              <a:lnSpc>
                <a:spcPct val="90000"/>
              </a:lnSpc>
              <a:buClr>
                <a:schemeClr val="tx1"/>
              </a:buClr>
              <a:buFont typeface="Wingdings" panose="05000000000000000000" pitchFamily="2" charset="2"/>
              <a:buAutoNum type="alphaLcParenR"/>
            </a:pPr>
            <a:r>
              <a:rPr lang="es-ES" altLang="x-none" sz="1400" kern="0" dirty="0"/>
              <a:t>Hacer </a:t>
            </a:r>
            <a:r>
              <a:rPr lang="es-ES" altLang="x-none" sz="1400" b="1" kern="0" dirty="0"/>
              <a:t>anotaciones</a:t>
            </a:r>
            <a:r>
              <a:rPr lang="es-ES" altLang="x-none" sz="1400" kern="0" dirty="0"/>
              <a:t> en papeles de trabajo, complementando las efectuadas por los auditores de menos experiencia para describir de mejor manera el trabajo efectuado y las conclusiones.</a:t>
            </a:r>
          </a:p>
          <a:p>
            <a:pPr marL="711200" lvl="2" indent="-352425" algn="just">
              <a:lnSpc>
                <a:spcPct val="90000"/>
              </a:lnSpc>
              <a:buClr>
                <a:schemeClr val="tx1"/>
              </a:buClr>
              <a:buFont typeface="Wingdings" panose="05000000000000000000" pitchFamily="2" charset="2"/>
              <a:buAutoNum type="alphaLcParenR"/>
            </a:pPr>
            <a:endParaRPr lang="es-ES" altLang="x-none" sz="1400" kern="0" dirty="0"/>
          </a:p>
          <a:p>
            <a:pPr marL="711200" lvl="2" indent="-352425" algn="just">
              <a:lnSpc>
                <a:spcPct val="90000"/>
              </a:lnSpc>
              <a:buClr>
                <a:schemeClr val="tx1"/>
              </a:buClr>
              <a:buFont typeface="Wingdings" panose="05000000000000000000" pitchFamily="2" charset="2"/>
              <a:buAutoNum type="alphaLcParenR"/>
            </a:pPr>
            <a:r>
              <a:rPr lang="es-ES" altLang="x-none" sz="1400" kern="0" dirty="0"/>
              <a:t>Preparar </a:t>
            </a:r>
            <a:r>
              <a:rPr lang="es-ES" altLang="x-none" sz="1400" b="1" kern="0" dirty="0"/>
              <a:t>informes sobre la actuación</a:t>
            </a:r>
            <a:r>
              <a:rPr lang="es-ES" altLang="x-none" sz="1400" kern="0" dirty="0"/>
              <a:t> de los auditores en donde se indiquen los trabajos efectuados, la efectividad con que se hicieron, el grado de preparación técnica y el grado de capacidad alcanzada.</a:t>
            </a:r>
          </a:p>
        </p:txBody>
      </p:sp>
    </p:spTree>
    <p:extLst>
      <p:ext uri="{BB962C8B-B14F-4D97-AF65-F5344CB8AC3E}">
        <p14:creationId xmlns:p14="http://schemas.microsoft.com/office/powerpoint/2010/main" val="802876522"/>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76</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110651" y="1122967"/>
            <a:ext cx="43926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a:lstStyle>
          <a:p>
            <a:r>
              <a:rPr lang="es-ES" altLang="x-none" sz="2400" kern="0" dirty="0">
                <a:solidFill>
                  <a:srgbClr val="6666FF"/>
                </a:solidFill>
              </a:rPr>
              <a:t>Séptima.- Evidencia</a:t>
            </a:r>
            <a:r>
              <a:rPr lang="es-ES" altLang="x-none" sz="1700" kern="0" dirty="0">
                <a:solidFill>
                  <a:srgbClr val="6666FF"/>
                </a:solidFill>
              </a:rPr>
              <a:t>	</a:t>
            </a:r>
            <a:br>
              <a:rPr lang="es-ES" altLang="x-none" sz="1700" kern="0" dirty="0">
                <a:solidFill>
                  <a:srgbClr val="6666FF"/>
                </a:solidFill>
              </a:rPr>
            </a:br>
            <a:endParaRPr lang="es-ES" altLang="x-none" sz="1200" i="1" kern="0" dirty="0">
              <a:latin typeface="Times New Roman" panose="02020603050405020304" pitchFamily="18" charset="0"/>
            </a:endParaRPr>
          </a:p>
        </p:txBody>
      </p:sp>
      <p:sp>
        <p:nvSpPr>
          <p:cNvPr id="8" name="Rectangle 3"/>
          <p:cNvSpPr txBox="1">
            <a:spLocks noChangeArrowheads="1"/>
          </p:cNvSpPr>
          <p:nvPr/>
        </p:nvSpPr>
        <p:spPr bwMode="auto">
          <a:xfrm>
            <a:off x="138906" y="1591771"/>
            <a:ext cx="8713787"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rgbClr val="595841"/>
                </a:solidFill>
                <a:latin typeface="+mn-lt"/>
                <a:ea typeface="+mn-ea"/>
                <a:cs typeface="+mn-cs"/>
              </a:defRPr>
            </a:lvl1pPr>
            <a:lvl2pPr marL="742950" indent="-285750" algn="l" rtl="0" eaLnBrk="1" fontAlgn="base" hangingPunct="1">
              <a:spcBef>
                <a:spcPct val="20000"/>
              </a:spcBef>
              <a:spcAft>
                <a:spcPct val="0"/>
              </a:spcAft>
              <a:buChar char="–"/>
              <a:defRPr sz="2800">
                <a:solidFill>
                  <a:srgbClr val="595841"/>
                </a:solidFill>
                <a:latin typeface="+mn-lt"/>
              </a:defRPr>
            </a:lvl2pPr>
            <a:lvl3pPr marL="1143000" indent="-228600" algn="l" rtl="0" eaLnBrk="1" fontAlgn="base" hangingPunct="1">
              <a:spcBef>
                <a:spcPct val="20000"/>
              </a:spcBef>
              <a:spcAft>
                <a:spcPct val="0"/>
              </a:spcAft>
              <a:buChar char="•"/>
              <a:defRPr sz="2400">
                <a:solidFill>
                  <a:srgbClr val="595841"/>
                </a:solidFill>
                <a:latin typeface="+mn-lt"/>
              </a:defRPr>
            </a:lvl3pPr>
            <a:lvl4pPr marL="1600200" indent="-228600" algn="l" rtl="0" eaLnBrk="1" fontAlgn="base" hangingPunct="1">
              <a:spcBef>
                <a:spcPct val="20000"/>
              </a:spcBef>
              <a:spcAft>
                <a:spcPct val="0"/>
              </a:spcAft>
              <a:buChar char="–"/>
              <a:defRPr sz="2000">
                <a:solidFill>
                  <a:srgbClr val="595841"/>
                </a:solidFill>
                <a:latin typeface="+mn-lt"/>
              </a:defRPr>
            </a:lvl4pPr>
            <a:lvl5pPr marL="2057400" indent="-228600" algn="l" rtl="0" eaLnBrk="1" fontAlgn="base" hangingPunct="1">
              <a:spcBef>
                <a:spcPct val="20000"/>
              </a:spcBef>
              <a:spcAft>
                <a:spcPct val="0"/>
              </a:spcAft>
              <a:buChar char="»"/>
              <a:defRPr sz="2000">
                <a:solidFill>
                  <a:srgbClr val="595841"/>
                </a:solidFill>
                <a:latin typeface="+mn-lt"/>
              </a:defRPr>
            </a:lvl5pPr>
            <a:lvl6pPr marL="2514600" indent="-228600" algn="l" rtl="0" eaLnBrk="1" fontAlgn="base" hangingPunct="1">
              <a:spcBef>
                <a:spcPct val="20000"/>
              </a:spcBef>
              <a:spcAft>
                <a:spcPct val="0"/>
              </a:spcAft>
              <a:buChar char="»"/>
              <a:defRPr sz="2000">
                <a:solidFill>
                  <a:srgbClr val="595841"/>
                </a:solidFill>
                <a:latin typeface="+mn-lt"/>
              </a:defRPr>
            </a:lvl6pPr>
            <a:lvl7pPr marL="2971800" indent="-228600" algn="l" rtl="0" eaLnBrk="1" fontAlgn="base" hangingPunct="1">
              <a:spcBef>
                <a:spcPct val="20000"/>
              </a:spcBef>
              <a:spcAft>
                <a:spcPct val="0"/>
              </a:spcAft>
              <a:buChar char="»"/>
              <a:defRPr sz="2000">
                <a:solidFill>
                  <a:srgbClr val="595841"/>
                </a:solidFill>
                <a:latin typeface="+mn-lt"/>
              </a:defRPr>
            </a:lvl7pPr>
            <a:lvl8pPr marL="3429000" indent="-228600" algn="l" rtl="0" eaLnBrk="1" fontAlgn="base" hangingPunct="1">
              <a:spcBef>
                <a:spcPct val="20000"/>
              </a:spcBef>
              <a:spcAft>
                <a:spcPct val="0"/>
              </a:spcAft>
              <a:buChar char="»"/>
              <a:defRPr sz="2000">
                <a:solidFill>
                  <a:srgbClr val="595841"/>
                </a:solidFill>
                <a:latin typeface="+mn-lt"/>
              </a:defRPr>
            </a:lvl8pPr>
            <a:lvl9pPr marL="3886200" indent="-228600" algn="l" rtl="0" eaLnBrk="1" fontAlgn="base" hangingPunct="1">
              <a:spcBef>
                <a:spcPct val="20000"/>
              </a:spcBef>
              <a:spcAft>
                <a:spcPct val="0"/>
              </a:spcAft>
              <a:buChar char="»"/>
              <a:defRPr sz="2000">
                <a:solidFill>
                  <a:srgbClr val="595841"/>
                </a:solidFill>
                <a:latin typeface="+mn-lt"/>
              </a:defRPr>
            </a:lvl9pPr>
          </a:lstStyle>
          <a:p>
            <a:pPr marL="571500" indent="-571500" algn="just">
              <a:lnSpc>
                <a:spcPct val="80000"/>
              </a:lnSpc>
              <a:buClr>
                <a:srgbClr val="00CC99"/>
              </a:buClr>
            </a:pPr>
            <a:endParaRPr lang="es-ES" altLang="x-none" sz="800" kern="0" dirty="0"/>
          </a:p>
          <a:p>
            <a:pPr marL="571500" indent="-571500" algn="just">
              <a:lnSpc>
                <a:spcPct val="80000"/>
              </a:lnSpc>
              <a:buClr>
                <a:schemeClr val="tx1"/>
              </a:buClr>
              <a:buFontTx/>
              <a:buChar char="•"/>
            </a:pPr>
            <a:r>
              <a:rPr lang="es-ES" altLang="x-none" sz="1600" kern="0" dirty="0"/>
              <a:t>Esta norma establece que se deben obtener las pruebas </a:t>
            </a:r>
            <a:r>
              <a:rPr lang="es-ES" altLang="x-none" sz="1600" u="sng" kern="0" dirty="0"/>
              <a:t>suficientes, competentes, relevantes y pertinentes</a:t>
            </a:r>
            <a:r>
              <a:rPr lang="es-ES" altLang="x-none" sz="1600" kern="0" dirty="0"/>
              <a:t> para fundamentar razonablemente los juicios y conclusiones que formulen los auditores; consiste en la comprobación de información y datos, que sean importantes con respecto a lo que se examina y que pueda influenciar al emitir su opinión.</a:t>
            </a:r>
          </a:p>
          <a:p>
            <a:pPr marL="571500" indent="-571500" algn="just">
              <a:lnSpc>
                <a:spcPct val="80000"/>
              </a:lnSpc>
              <a:buClr>
                <a:schemeClr val="tx1"/>
              </a:buClr>
              <a:buFontTx/>
              <a:buChar char="•"/>
            </a:pPr>
            <a:endParaRPr lang="es-ES" altLang="x-none" sz="1600" kern="0" dirty="0"/>
          </a:p>
          <a:p>
            <a:pPr marL="571500" indent="-571500" algn="just">
              <a:lnSpc>
                <a:spcPct val="80000"/>
              </a:lnSpc>
              <a:buClr>
                <a:schemeClr val="tx1"/>
              </a:buClr>
              <a:buFontTx/>
              <a:buChar char="•"/>
            </a:pPr>
            <a:r>
              <a:rPr lang="es-ES" altLang="x-none" sz="1600" kern="0" dirty="0"/>
              <a:t>El auditor deberá reunir aquella información adecuada, donde considere el riesgo, la importancia relativa y el costo como factores de juicio, además de la confiabilidad y calidad de la evidencia, la que se clasifica en:</a:t>
            </a:r>
          </a:p>
          <a:p>
            <a:pPr marL="571500" indent="-571500" algn="just">
              <a:lnSpc>
                <a:spcPct val="80000"/>
              </a:lnSpc>
              <a:buClr>
                <a:schemeClr val="tx1"/>
              </a:buClr>
              <a:buFontTx/>
              <a:buChar char="•"/>
            </a:pPr>
            <a:endParaRPr lang="es-ES" altLang="x-none" sz="1600" kern="0" dirty="0"/>
          </a:p>
          <a:p>
            <a:pPr marL="1347788" lvl="2" indent="-438150" algn="just">
              <a:buClr>
                <a:schemeClr val="tx1"/>
              </a:buClr>
              <a:buFont typeface="Wingdings" panose="05000000000000000000" pitchFamily="2" charset="2"/>
              <a:buAutoNum type="alphaLcParenR"/>
            </a:pPr>
            <a:r>
              <a:rPr lang="es-ES" altLang="x-none" sz="1200" b="1" u="sng" kern="0" dirty="0"/>
              <a:t>Física.</a:t>
            </a:r>
            <a:r>
              <a:rPr lang="es-ES" altLang="x-none" sz="1200" u="sng" kern="0" dirty="0"/>
              <a:t>- </a:t>
            </a:r>
            <a:r>
              <a:rPr lang="es-ES" altLang="x-none" sz="1200" kern="0" dirty="0"/>
              <a:t>Se obtiene mediante inspección u observación directa de las actividades, bienes o sucesos. Se presenta a través de notas, fotografías, gráficas, cuadros, mapas o muestras materiales.</a:t>
            </a:r>
          </a:p>
          <a:p>
            <a:pPr marL="1347788" lvl="2" indent="-438150" algn="just">
              <a:buClr>
                <a:schemeClr val="tx1"/>
              </a:buClr>
              <a:buFont typeface="Wingdings" panose="05000000000000000000" pitchFamily="2" charset="2"/>
              <a:buAutoNum type="alphaLcParenR"/>
            </a:pPr>
            <a:endParaRPr lang="es-ES" altLang="x-none" sz="1200" kern="0" dirty="0"/>
          </a:p>
          <a:p>
            <a:pPr marL="1347788" lvl="2" indent="-438150" algn="just">
              <a:buClr>
                <a:schemeClr val="tx1"/>
              </a:buClr>
              <a:buFont typeface="Wingdings" panose="05000000000000000000" pitchFamily="2" charset="2"/>
              <a:buAutoNum type="alphaLcParenR"/>
            </a:pPr>
            <a:r>
              <a:rPr lang="es-ES" altLang="x-none" sz="1200" b="1" u="sng" kern="0" dirty="0"/>
              <a:t>Documental</a:t>
            </a:r>
            <a:r>
              <a:rPr lang="es-ES" altLang="x-none" sz="1200" b="1" kern="0" dirty="0"/>
              <a:t>.</a:t>
            </a:r>
            <a:r>
              <a:rPr lang="es-ES" altLang="x-none" sz="1200" kern="0" dirty="0"/>
              <a:t>- Consiste en información elaborada, como la contenida en cartas, contratos, registros de contabilidad, facturas y documentos de la administración relacionados con su desempeño.</a:t>
            </a:r>
          </a:p>
          <a:p>
            <a:pPr marL="1347788" lvl="2" indent="-438150" algn="just">
              <a:buClr>
                <a:schemeClr val="tx1"/>
              </a:buClr>
              <a:buFont typeface="Wingdings" panose="05000000000000000000" pitchFamily="2" charset="2"/>
              <a:buAutoNum type="alphaLcParenR"/>
            </a:pPr>
            <a:endParaRPr lang="es-ES" altLang="x-none" sz="1200" kern="0" dirty="0"/>
          </a:p>
          <a:p>
            <a:pPr marL="1347788" lvl="2" indent="-438150" algn="just">
              <a:buClr>
                <a:schemeClr val="tx1"/>
              </a:buClr>
              <a:buFont typeface="Wingdings" panose="05000000000000000000" pitchFamily="2" charset="2"/>
              <a:buAutoNum type="alphaLcParenR"/>
            </a:pPr>
            <a:r>
              <a:rPr lang="es-ES" altLang="x-none" sz="1200" b="1" u="sng" kern="0" dirty="0"/>
              <a:t>Testimonial</a:t>
            </a:r>
            <a:r>
              <a:rPr lang="es-ES" altLang="x-none" sz="1200" u="sng" kern="0" dirty="0"/>
              <a:t>.- </a:t>
            </a:r>
            <a:r>
              <a:rPr lang="es-ES" altLang="x-none" sz="1200" kern="0" dirty="0"/>
              <a:t>Se obtiene de otras personas en forma de declaraciones hechas en el curso de investigaciones o entrevistas.</a:t>
            </a:r>
          </a:p>
          <a:p>
            <a:pPr marL="1347788" lvl="2" indent="-438150" algn="just">
              <a:buClr>
                <a:schemeClr val="tx1"/>
              </a:buClr>
              <a:buFont typeface="Wingdings" panose="05000000000000000000" pitchFamily="2" charset="2"/>
              <a:buAutoNum type="alphaLcParenR"/>
            </a:pPr>
            <a:endParaRPr lang="es-ES" altLang="x-none" sz="1200" kern="0" dirty="0"/>
          </a:p>
          <a:p>
            <a:pPr marL="1347788" lvl="2" indent="-438150" algn="just">
              <a:buClr>
                <a:schemeClr val="tx1"/>
              </a:buClr>
              <a:buFont typeface="Wingdings" panose="05000000000000000000" pitchFamily="2" charset="2"/>
              <a:buAutoNum type="alphaLcParenR"/>
            </a:pPr>
            <a:r>
              <a:rPr lang="es-ES" altLang="x-none" sz="1200" b="1" u="sng" kern="0" dirty="0"/>
              <a:t>Analítica</a:t>
            </a:r>
            <a:r>
              <a:rPr lang="es-ES" altLang="x-none" sz="1200" kern="0" dirty="0"/>
              <a:t>.- Comprende cálculos, comparaciones, razonamientos y separación de la información en sus componentes.</a:t>
            </a:r>
          </a:p>
        </p:txBody>
      </p:sp>
      <p:sp>
        <p:nvSpPr>
          <p:cNvPr id="10" name="Rectangle 12"/>
          <p:cNvSpPr>
            <a:spLocks noChangeArrowheads="1"/>
          </p:cNvSpPr>
          <p:nvPr/>
        </p:nvSpPr>
        <p:spPr bwMode="auto">
          <a:xfrm>
            <a:off x="392113" y="6473825"/>
            <a:ext cx="14160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71500" indent="-57150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908050" indent="-436563">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04925" indent="-395288">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93863" indent="-38735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93913" indent="-398463">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511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30083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655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9227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just" eaLnBrk="1" hangingPunct="1">
              <a:lnSpc>
                <a:spcPct val="80000"/>
              </a:lnSpc>
              <a:buClr>
                <a:schemeClr val="tx1"/>
              </a:buClr>
              <a:buFontTx/>
              <a:buNone/>
            </a:pPr>
            <a:r>
              <a:rPr lang="es-ES" altLang="x-none" sz="1500" b="1" i="1">
                <a:solidFill>
                  <a:schemeClr val="tx2"/>
                </a:solidFill>
              </a:rPr>
              <a:t>NGAP BB II</a:t>
            </a:r>
          </a:p>
        </p:txBody>
      </p:sp>
    </p:spTree>
    <p:extLst>
      <p:ext uri="{BB962C8B-B14F-4D97-AF65-F5344CB8AC3E}">
        <p14:creationId xmlns:p14="http://schemas.microsoft.com/office/powerpoint/2010/main" val="3386305381"/>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77</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 </a:t>
            </a:r>
            <a:r>
              <a:rPr lang="es-ES" altLang="x-none" sz="1800" kern="0" dirty="0">
                <a:solidFill>
                  <a:srgbClr val="6666FF"/>
                </a:solidFill>
              </a:rPr>
              <a:t>Séptima.- Evidencia</a:t>
            </a:r>
            <a:endParaRPr lang="es-MX" sz="1800" dirty="0">
              <a:latin typeface="Arial" panose="020B0604020202020204" pitchFamily="34" charset="0"/>
              <a:cs typeface="Arial" panose="020B0604020202020204" pitchFamily="34" charset="0"/>
            </a:endParaRPr>
          </a:p>
        </p:txBody>
      </p:sp>
      <p:sp>
        <p:nvSpPr>
          <p:cNvPr id="5" name="169 Flecha a la derecha con bandas"/>
          <p:cNvSpPr/>
          <p:nvPr/>
        </p:nvSpPr>
        <p:spPr bwMode="auto">
          <a:xfrm>
            <a:off x="-756592" y="5229200"/>
            <a:ext cx="5296073" cy="1214438"/>
          </a:xfrm>
          <a:prstGeom prst="stripedRightArrow">
            <a:avLst/>
          </a:prstGeom>
          <a:solidFill>
            <a:schemeClr val="bg1">
              <a:lumMod val="85000"/>
            </a:schemeClr>
          </a:solidFill>
          <a:ln w="9525"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lstStyle/>
          <a:p>
            <a:pPr>
              <a:defRPr/>
            </a:pPr>
            <a:r>
              <a:rPr lang="es-MX" sz="1800" dirty="0">
                <a:effectLst>
                  <a:outerShdw blurRad="38100" dist="38100" dir="2700000" algn="tl">
                    <a:srgbClr val="000000">
                      <a:alpha val="43137"/>
                    </a:srgbClr>
                  </a:outerShdw>
                </a:effectLst>
                <a:latin typeface="Arial" charset="0"/>
              </a:rPr>
              <a:t>Planeación y Procedimientos de Auditoría</a:t>
            </a:r>
          </a:p>
        </p:txBody>
      </p:sp>
      <p:sp>
        <p:nvSpPr>
          <p:cNvPr id="11" name="AutoShape 5"/>
          <p:cNvSpPr>
            <a:spLocks noChangeArrowheads="1"/>
          </p:cNvSpPr>
          <p:nvPr/>
        </p:nvSpPr>
        <p:spPr bwMode="auto">
          <a:xfrm>
            <a:off x="4044181" y="5280000"/>
            <a:ext cx="838200" cy="152400"/>
          </a:xfrm>
          <a:prstGeom prst="curvedDownArrow">
            <a:avLst>
              <a:gd name="adj1" fmla="val 110000"/>
              <a:gd name="adj2" fmla="val 220000"/>
              <a:gd name="adj3" fmla="val 33333"/>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s-MX" sz="1800" b="0"/>
          </a:p>
        </p:txBody>
      </p:sp>
      <p:sp>
        <p:nvSpPr>
          <p:cNvPr id="12" name="AutoShape 6"/>
          <p:cNvSpPr>
            <a:spLocks noChangeArrowheads="1"/>
          </p:cNvSpPr>
          <p:nvPr/>
        </p:nvSpPr>
        <p:spPr bwMode="auto">
          <a:xfrm>
            <a:off x="4044181" y="6118200"/>
            <a:ext cx="792163" cy="152400"/>
          </a:xfrm>
          <a:prstGeom prst="curvedUpArrow">
            <a:avLst>
              <a:gd name="adj1" fmla="val 103958"/>
              <a:gd name="adj2" fmla="val 207917"/>
              <a:gd name="adj3" fmla="val 33333"/>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s-MX" sz="1800" b="0"/>
          </a:p>
        </p:txBody>
      </p:sp>
      <p:grpSp>
        <p:nvGrpSpPr>
          <p:cNvPr id="13" name="Group 9"/>
          <p:cNvGrpSpPr>
            <a:grpSpLocks/>
          </p:cNvGrpSpPr>
          <p:nvPr/>
        </p:nvGrpSpPr>
        <p:grpSpPr bwMode="auto">
          <a:xfrm>
            <a:off x="5001444" y="5111725"/>
            <a:ext cx="566737" cy="1290638"/>
            <a:chOff x="864" y="1684"/>
            <a:chExt cx="1054" cy="2397"/>
          </a:xfrm>
        </p:grpSpPr>
        <p:sp>
          <p:nvSpPr>
            <p:cNvPr id="14" name="Freeform 10"/>
            <p:cNvSpPr>
              <a:spLocks noEditPoints="1"/>
            </p:cNvSpPr>
            <p:nvPr/>
          </p:nvSpPr>
          <p:spPr bwMode="auto">
            <a:xfrm>
              <a:off x="864" y="1684"/>
              <a:ext cx="993" cy="2397"/>
            </a:xfrm>
            <a:custGeom>
              <a:avLst/>
              <a:gdLst>
                <a:gd name="T0" fmla="*/ 3113 w 244"/>
                <a:gd name="T1" fmla="*/ 114 h 589"/>
                <a:gd name="T2" fmla="*/ 1986 w 244"/>
                <a:gd name="T3" fmla="*/ 513 h 589"/>
                <a:gd name="T4" fmla="*/ 2234 w 244"/>
                <a:gd name="T5" fmla="*/ 1376 h 589"/>
                <a:gd name="T6" fmla="*/ 1274 w 244"/>
                <a:gd name="T7" fmla="*/ 2816 h 589"/>
                <a:gd name="T8" fmla="*/ 1290 w 244"/>
                <a:gd name="T9" fmla="*/ 5848 h 589"/>
                <a:gd name="T10" fmla="*/ 1424 w 244"/>
                <a:gd name="T11" fmla="*/ 6060 h 589"/>
                <a:gd name="T12" fmla="*/ 1343 w 244"/>
                <a:gd name="T13" fmla="*/ 6345 h 589"/>
                <a:gd name="T14" fmla="*/ 216 w 244"/>
                <a:gd name="T15" fmla="*/ 7569 h 589"/>
                <a:gd name="T16" fmla="*/ 647 w 244"/>
                <a:gd name="T17" fmla="*/ 7850 h 589"/>
                <a:gd name="T18" fmla="*/ 183 w 244"/>
                <a:gd name="T19" fmla="*/ 8697 h 589"/>
                <a:gd name="T20" fmla="*/ 513 w 244"/>
                <a:gd name="T21" fmla="*/ 9275 h 589"/>
                <a:gd name="T22" fmla="*/ 1473 w 244"/>
                <a:gd name="T23" fmla="*/ 9258 h 589"/>
                <a:gd name="T24" fmla="*/ 1522 w 244"/>
                <a:gd name="T25" fmla="*/ 9242 h 589"/>
                <a:gd name="T26" fmla="*/ 1624 w 244"/>
                <a:gd name="T27" fmla="*/ 9474 h 589"/>
                <a:gd name="T28" fmla="*/ 3496 w 244"/>
                <a:gd name="T29" fmla="*/ 9657 h 589"/>
                <a:gd name="T30" fmla="*/ 2649 w 244"/>
                <a:gd name="T31" fmla="*/ 9157 h 589"/>
                <a:gd name="T32" fmla="*/ 2482 w 244"/>
                <a:gd name="T33" fmla="*/ 8892 h 589"/>
                <a:gd name="T34" fmla="*/ 2633 w 244"/>
                <a:gd name="T35" fmla="*/ 8363 h 589"/>
                <a:gd name="T36" fmla="*/ 2849 w 244"/>
                <a:gd name="T37" fmla="*/ 7024 h 589"/>
                <a:gd name="T38" fmla="*/ 2898 w 244"/>
                <a:gd name="T39" fmla="*/ 6576 h 589"/>
                <a:gd name="T40" fmla="*/ 3231 w 244"/>
                <a:gd name="T41" fmla="*/ 6540 h 589"/>
                <a:gd name="T42" fmla="*/ 3992 w 244"/>
                <a:gd name="T43" fmla="*/ 4387 h 589"/>
                <a:gd name="T44" fmla="*/ 3809 w 244"/>
                <a:gd name="T45" fmla="*/ 3809 h 589"/>
                <a:gd name="T46" fmla="*/ 2865 w 244"/>
                <a:gd name="T47" fmla="*/ 1921 h 589"/>
                <a:gd name="T48" fmla="*/ 3378 w 244"/>
                <a:gd name="T49" fmla="*/ 1457 h 589"/>
                <a:gd name="T50" fmla="*/ 3362 w 244"/>
                <a:gd name="T51" fmla="*/ 1306 h 589"/>
                <a:gd name="T52" fmla="*/ 3378 w 244"/>
                <a:gd name="T53" fmla="*/ 1241 h 589"/>
                <a:gd name="T54" fmla="*/ 3463 w 244"/>
                <a:gd name="T55" fmla="*/ 1026 h 589"/>
                <a:gd name="T56" fmla="*/ 3410 w 244"/>
                <a:gd name="T57" fmla="*/ 777 h 589"/>
                <a:gd name="T58" fmla="*/ 3463 w 244"/>
                <a:gd name="T59" fmla="*/ 281 h 589"/>
                <a:gd name="T60" fmla="*/ 1111 w 244"/>
                <a:gd name="T61" fmla="*/ 9108 h 589"/>
                <a:gd name="T62" fmla="*/ 1176 w 244"/>
                <a:gd name="T63" fmla="*/ 8994 h 589"/>
                <a:gd name="T64" fmla="*/ 1457 w 244"/>
                <a:gd name="T65" fmla="*/ 9059 h 5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4"/>
                <a:gd name="T100" fmla="*/ 0 h 589"/>
                <a:gd name="T101" fmla="*/ 244 w 244"/>
                <a:gd name="T102" fmla="*/ 589 h 5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4" h="589">
                  <a:moveTo>
                    <a:pt x="209" y="17"/>
                  </a:moveTo>
                  <a:cubicBezTo>
                    <a:pt x="205" y="14"/>
                    <a:pt x="196" y="11"/>
                    <a:pt x="188" y="7"/>
                  </a:cubicBezTo>
                  <a:cubicBezTo>
                    <a:pt x="179" y="4"/>
                    <a:pt x="172" y="0"/>
                    <a:pt x="163" y="1"/>
                  </a:cubicBezTo>
                  <a:cubicBezTo>
                    <a:pt x="142" y="2"/>
                    <a:pt x="123" y="15"/>
                    <a:pt x="120" y="31"/>
                  </a:cubicBezTo>
                  <a:cubicBezTo>
                    <a:pt x="115" y="49"/>
                    <a:pt x="116" y="64"/>
                    <a:pt x="122" y="77"/>
                  </a:cubicBezTo>
                  <a:cubicBezTo>
                    <a:pt x="126" y="81"/>
                    <a:pt x="129" y="82"/>
                    <a:pt x="135" y="83"/>
                  </a:cubicBezTo>
                  <a:cubicBezTo>
                    <a:pt x="119" y="90"/>
                    <a:pt x="104" y="97"/>
                    <a:pt x="94" y="112"/>
                  </a:cubicBezTo>
                  <a:cubicBezTo>
                    <a:pt x="80" y="129"/>
                    <a:pt x="76" y="147"/>
                    <a:pt x="77" y="170"/>
                  </a:cubicBezTo>
                  <a:cubicBezTo>
                    <a:pt x="75" y="213"/>
                    <a:pt x="70" y="252"/>
                    <a:pt x="72" y="298"/>
                  </a:cubicBezTo>
                  <a:cubicBezTo>
                    <a:pt x="73" y="317"/>
                    <a:pt x="75" y="334"/>
                    <a:pt x="78" y="353"/>
                  </a:cubicBezTo>
                  <a:lnTo>
                    <a:pt x="84" y="351"/>
                  </a:lnTo>
                  <a:lnTo>
                    <a:pt x="86" y="366"/>
                  </a:lnTo>
                  <a:lnTo>
                    <a:pt x="84" y="366"/>
                  </a:lnTo>
                  <a:lnTo>
                    <a:pt x="81" y="383"/>
                  </a:lnTo>
                  <a:lnTo>
                    <a:pt x="28" y="381"/>
                  </a:lnTo>
                  <a:lnTo>
                    <a:pt x="13" y="457"/>
                  </a:lnTo>
                  <a:lnTo>
                    <a:pt x="23" y="474"/>
                  </a:lnTo>
                  <a:lnTo>
                    <a:pt x="39" y="474"/>
                  </a:lnTo>
                  <a:cubicBezTo>
                    <a:pt x="29" y="491"/>
                    <a:pt x="22" y="510"/>
                    <a:pt x="9" y="525"/>
                  </a:cubicBezTo>
                  <a:lnTo>
                    <a:pt x="11" y="525"/>
                  </a:lnTo>
                  <a:lnTo>
                    <a:pt x="2" y="543"/>
                  </a:lnTo>
                  <a:cubicBezTo>
                    <a:pt x="0" y="552"/>
                    <a:pt x="20" y="560"/>
                    <a:pt x="31" y="560"/>
                  </a:cubicBezTo>
                  <a:lnTo>
                    <a:pt x="34" y="556"/>
                  </a:lnTo>
                  <a:cubicBezTo>
                    <a:pt x="49" y="564"/>
                    <a:pt x="69" y="573"/>
                    <a:pt x="89" y="559"/>
                  </a:cubicBezTo>
                  <a:lnTo>
                    <a:pt x="89" y="562"/>
                  </a:lnTo>
                  <a:lnTo>
                    <a:pt x="92" y="558"/>
                  </a:lnTo>
                  <a:lnTo>
                    <a:pt x="98" y="558"/>
                  </a:lnTo>
                  <a:lnTo>
                    <a:pt x="98" y="572"/>
                  </a:lnTo>
                  <a:cubicBezTo>
                    <a:pt x="108" y="580"/>
                    <a:pt x="121" y="582"/>
                    <a:pt x="133" y="577"/>
                  </a:cubicBezTo>
                  <a:cubicBezTo>
                    <a:pt x="148" y="589"/>
                    <a:pt x="196" y="588"/>
                    <a:pt x="211" y="583"/>
                  </a:cubicBezTo>
                  <a:cubicBezTo>
                    <a:pt x="218" y="580"/>
                    <a:pt x="214" y="578"/>
                    <a:pt x="208" y="575"/>
                  </a:cubicBezTo>
                  <a:cubicBezTo>
                    <a:pt x="192" y="567"/>
                    <a:pt x="168" y="565"/>
                    <a:pt x="160" y="553"/>
                  </a:cubicBezTo>
                  <a:cubicBezTo>
                    <a:pt x="157" y="548"/>
                    <a:pt x="156" y="544"/>
                    <a:pt x="155" y="538"/>
                  </a:cubicBezTo>
                  <a:lnTo>
                    <a:pt x="150" y="537"/>
                  </a:lnTo>
                  <a:cubicBezTo>
                    <a:pt x="154" y="528"/>
                    <a:pt x="161" y="517"/>
                    <a:pt x="158" y="507"/>
                  </a:cubicBezTo>
                  <a:lnTo>
                    <a:pt x="159" y="505"/>
                  </a:lnTo>
                  <a:cubicBezTo>
                    <a:pt x="157" y="499"/>
                    <a:pt x="158" y="493"/>
                    <a:pt x="160" y="487"/>
                  </a:cubicBezTo>
                  <a:cubicBezTo>
                    <a:pt x="164" y="466"/>
                    <a:pt x="172" y="444"/>
                    <a:pt x="172" y="424"/>
                  </a:cubicBezTo>
                  <a:lnTo>
                    <a:pt x="177" y="400"/>
                  </a:lnTo>
                  <a:lnTo>
                    <a:pt x="175" y="397"/>
                  </a:lnTo>
                  <a:lnTo>
                    <a:pt x="176" y="382"/>
                  </a:lnTo>
                  <a:cubicBezTo>
                    <a:pt x="185" y="382"/>
                    <a:pt x="190" y="389"/>
                    <a:pt x="195" y="395"/>
                  </a:cubicBezTo>
                  <a:cubicBezTo>
                    <a:pt x="196" y="379"/>
                    <a:pt x="201" y="367"/>
                    <a:pt x="208" y="352"/>
                  </a:cubicBezTo>
                  <a:cubicBezTo>
                    <a:pt x="217" y="324"/>
                    <a:pt x="237" y="293"/>
                    <a:pt x="241" y="265"/>
                  </a:cubicBezTo>
                  <a:cubicBezTo>
                    <a:pt x="244" y="255"/>
                    <a:pt x="242" y="244"/>
                    <a:pt x="236" y="237"/>
                  </a:cubicBezTo>
                  <a:cubicBezTo>
                    <a:pt x="239" y="232"/>
                    <a:pt x="237" y="228"/>
                    <a:pt x="230" y="230"/>
                  </a:cubicBezTo>
                  <a:cubicBezTo>
                    <a:pt x="220" y="222"/>
                    <a:pt x="210" y="215"/>
                    <a:pt x="199" y="208"/>
                  </a:cubicBezTo>
                  <a:cubicBezTo>
                    <a:pt x="198" y="178"/>
                    <a:pt x="189" y="141"/>
                    <a:pt x="173" y="116"/>
                  </a:cubicBezTo>
                  <a:cubicBezTo>
                    <a:pt x="175" y="112"/>
                    <a:pt x="174" y="96"/>
                    <a:pt x="190" y="97"/>
                  </a:cubicBezTo>
                  <a:cubicBezTo>
                    <a:pt x="197" y="97"/>
                    <a:pt x="201" y="98"/>
                    <a:pt x="204" y="88"/>
                  </a:cubicBezTo>
                  <a:lnTo>
                    <a:pt x="201" y="82"/>
                  </a:lnTo>
                  <a:lnTo>
                    <a:pt x="203" y="79"/>
                  </a:lnTo>
                  <a:lnTo>
                    <a:pt x="201" y="78"/>
                  </a:lnTo>
                  <a:lnTo>
                    <a:pt x="204" y="75"/>
                  </a:lnTo>
                  <a:cubicBezTo>
                    <a:pt x="204" y="72"/>
                    <a:pt x="202" y="69"/>
                    <a:pt x="205" y="67"/>
                  </a:cubicBezTo>
                  <a:cubicBezTo>
                    <a:pt x="207" y="66"/>
                    <a:pt x="211" y="67"/>
                    <a:pt x="209" y="62"/>
                  </a:cubicBezTo>
                  <a:lnTo>
                    <a:pt x="202" y="51"/>
                  </a:lnTo>
                  <a:lnTo>
                    <a:pt x="206" y="47"/>
                  </a:lnTo>
                  <a:cubicBezTo>
                    <a:pt x="203" y="43"/>
                    <a:pt x="202" y="38"/>
                    <a:pt x="202" y="33"/>
                  </a:cubicBezTo>
                  <a:cubicBezTo>
                    <a:pt x="207" y="29"/>
                    <a:pt x="211" y="24"/>
                    <a:pt x="209" y="17"/>
                  </a:cubicBezTo>
                  <a:moveTo>
                    <a:pt x="88" y="547"/>
                  </a:moveTo>
                  <a:cubicBezTo>
                    <a:pt x="81" y="547"/>
                    <a:pt x="74" y="547"/>
                    <a:pt x="67" y="550"/>
                  </a:cubicBezTo>
                  <a:lnTo>
                    <a:pt x="66" y="543"/>
                  </a:lnTo>
                  <a:lnTo>
                    <a:pt x="71" y="543"/>
                  </a:lnTo>
                  <a:cubicBezTo>
                    <a:pt x="73" y="527"/>
                    <a:pt x="81" y="515"/>
                    <a:pt x="87" y="503"/>
                  </a:cubicBezTo>
                  <a:cubicBezTo>
                    <a:pt x="83" y="518"/>
                    <a:pt x="87" y="533"/>
                    <a:pt x="88" y="547"/>
                  </a:cubicBezTo>
                </a:path>
              </a:pathLst>
            </a:custGeom>
            <a:solidFill>
              <a:srgbClr val="25221E"/>
            </a:solidFill>
            <a:ln w="0">
              <a:solidFill>
                <a:srgbClr val="25221E"/>
              </a:solidFill>
              <a:round/>
              <a:headEnd/>
              <a:tailEnd/>
            </a:ln>
          </p:spPr>
          <p:txBody>
            <a:bodyPr/>
            <a:lstStyle/>
            <a:p>
              <a:endParaRPr lang="es-MX"/>
            </a:p>
          </p:txBody>
        </p:sp>
        <p:sp>
          <p:nvSpPr>
            <p:cNvPr id="15" name="Freeform 11"/>
            <p:cNvSpPr>
              <a:spLocks noEditPoints="1"/>
            </p:cNvSpPr>
            <p:nvPr/>
          </p:nvSpPr>
          <p:spPr bwMode="auto">
            <a:xfrm>
              <a:off x="1149" y="2022"/>
              <a:ext cx="708" cy="1912"/>
            </a:xfrm>
            <a:custGeom>
              <a:avLst/>
              <a:gdLst>
                <a:gd name="T0" fmla="*/ 960 w 174"/>
                <a:gd name="T1" fmla="*/ 114 h 470"/>
                <a:gd name="T2" fmla="*/ 928 w 174"/>
                <a:gd name="T3" fmla="*/ 447 h 470"/>
                <a:gd name="T4" fmla="*/ 712 w 174"/>
                <a:gd name="T5" fmla="*/ 842 h 470"/>
                <a:gd name="T6" fmla="*/ 1009 w 174"/>
                <a:gd name="T7" fmla="*/ 1090 h 470"/>
                <a:gd name="T8" fmla="*/ 793 w 174"/>
                <a:gd name="T9" fmla="*/ 1359 h 470"/>
                <a:gd name="T10" fmla="*/ 793 w 174"/>
                <a:gd name="T11" fmla="*/ 1672 h 470"/>
                <a:gd name="T12" fmla="*/ 712 w 174"/>
                <a:gd name="T13" fmla="*/ 2217 h 470"/>
                <a:gd name="T14" fmla="*/ 496 w 174"/>
                <a:gd name="T15" fmla="*/ 2465 h 470"/>
                <a:gd name="T16" fmla="*/ 594 w 174"/>
                <a:gd name="T17" fmla="*/ 2648 h 470"/>
                <a:gd name="T18" fmla="*/ 562 w 174"/>
                <a:gd name="T19" fmla="*/ 3722 h 470"/>
                <a:gd name="T20" fmla="*/ 680 w 174"/>
                <a:gd name="T21" fmla="*/ 4434 h 470"/>
                <a:gd name="T22" fmla="*/ 826 w 174"/>
                <a:gd name="T23" fmla="*/ 3722 h 470"/>
                <a:gd name="T24" fmla="*/ 826 w 174"/>
                <a:gd name="T25" fmla="*/ 3295 h 470"/>
                <a:gd name="T26" fmla="*/ 977 w 174"/>
                <a:gd name="T27" fmla="*/ 2779 h 470"/>
                <a:gd name="T28" fmla="*/ 1855 w 174"/>
                <a:gd name="T29" fmla="*/ 2713 h 470"/>
                <a:gd name="T30" fmla="*/ 1375 w 174"/>
                <a:gd name="T31" fmla="*/ 2864 h 470"/>
                <a:gd name="T32" fmla="*/ 1656 w 174"/>
                <a:gd name="T33" fmla="*/ 2962 h 470"/>
                <a:gd name="T34" fmla="*/ 1111 w 174"/>
                <a:gd name="T35" fmla="*/ 3047 h 470"/>
                <a:gd name="T36" fmla="*/ 1306 w 174"/>
                <a:gd name="T37" fmla="*/ 3425 h 470"/>
                <a:gd name="T38" fmla="*/ 1522 w 174"/>
                <a:gd name="T39" fmla="*/ 3905 h 470"/>
                <a:gd name="T40" fmla="*/ 1538 w 174"/>
                <a:gd name="T41" fmla="*/ 4536 h 470"/>
                <a:gd name="T42" fmla="*/ 1672 w 174"/>
                <a:gd name="T43" fmla="*/ 5512 h 470"/>
                <a:gd name="T44" fmla="*/ 1343 w 174"/>
                <a:gd name="T45" fmla="*/ 7001 h 470"/>
                <a:gd name="T46" fmla="*/ 1257 w 174"/>
                <a:gd name="T47" fmla="*/ 7249 h 470"/>
                <a:gd name="T48" fmla="*/ 1257 w 174"/>
                <a:gd name="T49" fmla="*/ 7563 h 470"/>
                <a:gd name="T50" fmla="*/ 1042 w 174"/>
                <a:gd name="T51" fmla="*/ 7681 h 470"/>
                <a:gd name="T52" fmla="*/ 1489 w 174"/>
                <a:gd name="T53" fmla="*/ 7778 h 470"/>
                <a:gd name="T54" fmla="*/ 1326 w 174"/>
                <a:gd name="T55" fmla="*/ 7514 h 470"/>
                <a:gd name="T56" fmla="*/ 1473 w 174"/>
                <a:gd name="T57" fmla="*/ 6985 h 470"/>
                <a:gd name="T58" fmla="*/ 1689 w 174"/>
                <a:gd name="T59" fmla="*/ 5642 h 470"/>
                <a:gd name="T60" fmla="*/ 1737 w 174"/>
                <a:gd name="T61" fmla="*/ 5195 h 470"/>
                <a:gd name="T62" fmla="*/ 2071 w 174"/>
                <a:gd name="T63" fmla="*/ 5162 h 470"/>
                <a:gd name="T64" fmla="*/ 2832 w 174"/>
                <a:gd name="T65" fmla="*/ 3010 h 470"/>
                <a:gd name="T66" fmla="*/ 2649 w 174"/>
                <a:gd name="T67" fmla="*/ 2433 h 470"/>
                <a:gd name="T68" fmla="*/ 1705 w 174"/>
                <a:gd name="T69" fmla="*/ 545 h 470"/>
                <a:gd name="T70" fmla="*/ 1074 w 174"/>
                <a:gd name="T71" fmla="*/ 0 h 470"/>
                <a:gd name="T72" fmla="*/ 1575 w 174"/>
                <a:gd name="T73" fmla="*/ 1554 h 470"/>
                <a:gd name="T74" fmla="*/ 1457 w 174"/>
                <a:gd name="T75" fmla="*/ 1342 h 470"/>
                <a:gd name="T76" fmla="*/ 1489 w 174"/>
                <a:gd name="T77" fmla="*/ 1306 h 470"/>
                <a:gd name="T78" fmla="*/ 1624 w 174"/>
                <a:gd name="T79" fmla="*/ 1521 h 470"/>
                <a:gd name="T80" fmla="*/ 1225 w 174"/>
                <a:gd name="T81" fmla="*/ 1424 h 470"/>
                <a:gd name="T82" fmla="*/ 1257 w 174"/>
                <a:gd name="T83" fmla="*/ 1888 h 470"/>
                <a:gd name="T84" fmla="*/ 1888 w 174"/>
                <a:gd name="T85" fmla="*/ 2681 h 470"/>
                <a:gd name="T86" fmla="*/ 2002 w 174"/>
                <a:gd name="T87" fmla="*/ 2616 h 470"/>
                <a:gd name="T88" fmla="*/ 1737 w 174"/>
                <a:gd name="T89" fmla="*/ 2282 h 470"/>
                <a:gd name="T90" fmla="*/ 1591 w 174"/>
                <a:gd name="T91" fmla="*/ 2001 h 470"/>
                <a:gd name="T92" fmla="*/ 0 w 174"/>
                <a:gd name="T93" fmla="*/ 7595 h 470"/>
                <a:gd name="T94" fmla="*/ 199 w 174"/>
                <a:gd name="T95" fmla="*/ 6489 h 4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4"/>
                <a:gd name="T145" fmla="*/ 0 h 470"/>
                <a:gd name="T146" fmla="*/ 174 w 174"/>
                <a:gd name="T147" fmla="*/ 470 h 4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4" h="470">
                  <a:moveTo>
                    <a:pt x="65" y="0"/>
                  </a:moveTo>
                  <a:lnTo>
                    <a:pt x="58" y="7"/>
                  </a:lnTo>
                  <a:lnTo>
                    <a:pt x="68" y="22"/>
                  </a:lnTo>
                  <a:cubicBezTo>
                    <a:pt x="66" y="22"/>
                    <a:pt x="56" y="24"/>
                    <a:pt x="56" y="27"/>
                  </a:cubicBezTo>
                  <a:cubicBezTo>
                    <a:pt x="56" y="29"/>
                    <a:pt x="55" y="32"/>
                    <a:pt x="54" y="34"/>
                  </a:cubicBezTo>
                  <a:cubicBezTo>
                    <a:pt x="48" y="38"/>
                    <a:pt x="38" y="48"/>
                    <a:pt x="43" y="51"/>
                  </a:cubicBezTo>
                  <a:cubicBezTo>
                    <a:pt x="48" y="53"/>
                    <a:pt x="65" y="62"/>
                    <a:pt x="65" y="73"/>
                  </a:cubicBezTo>
                  <a:cubicBezTo>
                    <a:pt x="65" y="71"/>
                    <a:pt x="61" y="66"/>
                    <a:pt x="61" y="66"/>
                  </a:cubicBezTo>
                  <a:cubicBezTo>
                    <a:pt x="50" y="66"/>
                    <a:pt x="41" y="64"/>
                    <a:pt x="32" y="75"/>
                  </a:cubicBezTo>
                  <a:cubicBezTo>
                    <a:pt x="39" y="75"/>
                    <a:pt x="47" y="75"/>
                    <a:pt x="48" y="82"/>
                  </a:cubicBezTo>
                  <a:cubicBezTo>
                    <a:pt x="45" y="82"/>
                    <a:pt x="41" y="84"/>
                    <a:pt x="39" y="84"/>
                  </a:cubicBezTo>
                  <a:cubicBezTo>
                    <a:pt x="39" y="90"/>
                    <a:pt x="45" y="97"/>
                    <a:pt x="48" y="101"/>
                  </a:cubicBezTo>
                  <a:lnTo>
                    <a:pt x="63" y="101"/>
                  </a:lnTo>
                  <a:cubicBezTo>
                    <a:pt x="56" y="110"/>
                    <a:pt x="43" y="123"/>
                    <a:pt x="43" y="134"/>
                  </a:cubicBezTo>
                  <a:cubicBezTo>
                    <a:pt x="41" y="134"/>
                    <a:pt x="30" y="140"/>
                    <a:pt x="30" y="145"/>
                  </a:cubicBezTo>
                  <a:lnTo>
                    <a:pt x="30" y="149"/>
                  </a:lnTo>
                  <a:cubicBezTo>
                    <a:pt x="30" y="153"/>
                    <a:pt x="41" y="160"/>
                    <a:pt x="43" y="160"/>
                  </a:cubicBezTo>
                  <a:lnTo>
                    <a:pt x="36" y="160"/>
                  </a:lnTo>
                  <a:lnTo>
                    <a:pt x="34" y="162"/>
                  </a:lnTo>
                  <a:cubicBezTo>
                    <a:pt x="30" y="173"/>
                    <a:pt x="34" y="210"/>
                    <a:pt x="34" y="225"/>
                  </a:cubicBezTo>
                  <a:lnTo>
                    <a:pt x="37" y="229"/>
                  </a:lnTo>
                  <a:cubicBezTo>
                    <a:pt x="37" y="242"/>
                    <a:pt x="32" y="257"/>
                    <a:pt x="41" y="268"/>
                  </a:cubicBezTo>
                  <a:cubicBezTo>
                    <a:pt x="47" y="268"/>
                    <a:pt x="51" y="269"/>
                    <a:pt x="54" y="272"/>
                  </a:cubicBezTo>
                  <a:cubicBezTo>
                    <a:pt x="54" y="260"/>
                    <a:pt x="54" y="236"/>
                    <a:pt x="50" y="225"/>
                  </a:cubicBezTo>
                  <a:cubicBezTo>
                    <a:pt x="52" y="220"/>
                    <a:pt x="52" y="216"/>
                    <a:pt x="50" y="212"/>
                  </a:cubicBezTo>
                  <a:cubicBezTo>
                    <a:pt x="52" y="207"/>
                    <a:pt x="52" y="203"/>
                    <a:pt x="50" y="199"/>
                  </a:cubicBezTo>
                  <a:cubicBezTo>
                    <a:pt x="52" y="192"/>
                    <a:pt x="56" y="179"/>
                    <a:pt x="56" y="173"/>
                  </a:cubicBezTo>
                  <a:lnTo>
                    <a:pt x="59" y="168"/>
                  </a:lnTo>
                  <a:cubicBezTo>
                    <a:pt x="59" y="158"/>
                    <a:pt x="63" y="147"/>
                    <a:pt x="65" y="136"/>
                  </a:cubicBezTo>
                  <a:cubicBezTo>
                    <a:pt x="77" y="150"/>
                    <a:pt x="94" y="159"/>
                    <a:pt x="112" y="164"/>
                  </a:cubicBezTo>
                  <a:cubicBezTo>
                    <a:pt x="100" y="164"/>
                    <a:pt x="71" y="150"/>
                    <a:pt x="70" y="158"/>
                  </a:cubicBezTo>
                  <a:cubicBezTo>
                    <a:pt x="70" y="166"/>
                    <a:pt x="76" y="172"/>
                    <a:pt x="83" y="173"/>
                  </a:cubicBezTo>
                  <a:lnTo>
                    <a:pt x="94" y="173"/>
                  </a:lnTo>
                  <a:cubicBezTo>
                    <a:pt x="80" y="178"/>
                    <a:pt x="95" y="179"/>
                    <a:pt x="100" y="179"/>
                  </a:cubicBezTo>
                  <a:lnTo>
                    <a:pt x="110" y="179"/>
                  </a:lnTo>
                  <a:cubicBezTo>
                    <a:pt x="94" y="188"/>
                    <a:pt x="83" y="184"/>
                    <a:pt x="67" y="184"/>
                  </a:cubicBezTo>
                  <a:cubicBezTo>
                    <a:pt x="58" y="184"/>
                    <a:pt x="61" y="191"/>
                    <a:pt x="65" y="194"/>
                  </a:cubicBezTo>
                  <a:cubicBezTo>
                    <a:pt x="70" y="199"/>
                    <a:pt x="76" y="203"/>
                    <a:pt x="79" y="207"/>
                  </a:cubicBezTo>
                  <a:cubicBezTo>
                    <a:pt x="83" y="212"/>
                    <a:pt x="72" y="208"/>
                    <a:pt x="76" y="220"/>
                  </a:cubicBezTo>
                  <a:cubicBezTo>
                    <a:pt x="79" y="229"/>
                    <a:pt x="85" y="231"/>
                    <a:pt x="92" y="236"/>
                  </a:cubicBezTo>
                  <a:cubicBezTo>
                    <a:pt x="101" y="239"/>
                    <a:pt x="63" y="264"/>
                    <a:pt x="92" y="270"/>
                  </a:cubicBezTo>
                  <a:lnTo>
                    <a:pt x="93" y="274"/>
                  </a:lnTo>
                  <a:lnTo>
                    <a:pt x="90" y="316"/>
                  </a:lnTo>
                  <a:cubicBezTo>
                    <a:pt x="94" y="320"/>
                    <a:pt x="98" y="329"/>
                    <a:pt x="101" y="333"/>
                  </a:cubicBezTo>
                  <a:cubicBezTo>
                    <a:pt x="101" y="362"/>
                    <a:pt x="87" y="394"/>
                    <a:pt x="87" y="420"/>
                  </a:cubicBezTo>
                  <a:cubicBezTo>
                    <a:pt x="85" y="420"/>
                    <a:pt x="83" y="423"/>
                    <a:pt x="81" y="423"/>
                  </a:cubicBezTo>
                  <a:cubicBezTo>
                    <a:pt x="70" y="410"/>
                    <a:pt x="67" y="396"/>
                    <a:pt x="61" y="381"/>
                  </a:cubicBezTo>
                  <a:cubicBezTo>
                    <a:pt x="58" y="392"/>
                    <a:pt x="68" y="429"/>
                    <a:pt x="76" y="438"/>
                  </a:cubicBezTo>
                  <a:cubicBezTo>
                    <a:pt x="76" y="442"/>
                    <a:pt x="78" y="446"/>
                    <a:pt x="78" y="451"/>
                  </a:cubicBezTo>
                  <a:cubicBezTo>
                    <a:pt x="78" y="453"/>
                    <a:pt x="76" y="455"/>
                    <a:pt x="76" y="457"/>
                  </a:cubicBezTo>
                  <a:cubicBezTo>
                    <a:pt x="63" y="457"/>
                    <a:pt x="37" y="440"/>
                    <a:pt x="37" y="420"/>
                  </a:cubicBezTo>
                  <a:cubicBezTo>
                    <a:pt x="37" y="438"/>
                    <a:pt x="63" y="464"/>
                    <a:pt x="63" y="464"/>
                  </a:cubicBezTo>
                  <a:cubicBezTo>
                    <a:pt x="67" y="467"/>
                    <a:pt x="79" y="469"/>
                    <a:pt x="85" y="464"/>
                  </a:cubicBezTo>
                  <a:lnTo>
                    <a:pt x="90" y="470"/>
                  </a:lnTo>
                  <a:cubicBezTo>
                    <a:pt x="87" y="465"/>
                    <a:pt x="86" y="461"/>
                    <a:pt x="85" y="455"/>
                  </a:cubicBezTo>
                  <a:lnTo>
                    <a:pt x="80" y="454"/>
                  </a:lnTo>
                  <a:cubicBezTo>
                    <a:pt x="84" y="445"/>
                    <a:pt x="91" y="434"/>
                    <a:pt x="88" y="424"/>
                  </a:cubicBezTo>
                  <a:lnTo>
                    <a:pt x="89" y="422"/>
                  </a:lnTo>
                  <a:cubicBezTo>
                    <a:pt x="87" y="416"/>
                    <a:pt x="88" y="410"/>
                    <a:pt x="90" y="404"/>
                  </a:cubicBezTo>
                  <a:cubicBezTo>
                    <a:pt x="94" y="383"/>
                    <a:pt x="102" y="361"/>
                    <a:pt x="102" y="341"/>
                  </a:cubicBezTo>
                  <a:lnTo>
                    <a:pt x="107" y="317"/>
                  </a:lnTo>
                  <a:lnTo>
                    <a:pt x="105" y="314"/>
                  </a:lnTo>
                  <a:lnTo>
                    <a:pt x="106" y="299"/>
                  </a:lnTo>
                  <a:cubicBezTo>
                    <a:pt x="115" y="299"/>
                    <a:pt x="120" y="306"/>
                    <a:pt x="125" y="312"/>
                  </a:cubicBezTo>
                  <a:cubicBezTo>
                    <a:pt x="126" y="296"/>
                    <a:pt x="131" y="284"/>
                    <a:pt x="138" y="269"/>
                  </a:cubicBezTo>
                  <a:cubicBezTo>
                    <a:pt x="147" y="241"/>
                    <a:pt x="167" y="210"/>
                    <a:pt x="171" y="182"/>
                  </a:cubicBezTo>
                  <a:cubicBezTo>
                    <a:pt x="174" y="172"/>
                    <a:pt x="172" y="161"/>
                    <a:pt x="166" y="154"/>
                  </a:cubicBezTo>
                  <a:cubicBezTo>
                    <a:pt x="169" y="149"/>
                    <a:pt x="167" y="145"/>
                    <a:pt x="160" y="147"/>
                  </a:cubicBezTo>
                  <a:cubicBezTo>
                    <a:pt x="150" y="139"/>
                    <a:pt x="140" y="132"/>
                    <a:pt x="129" y="125"/>
                  </a:cubicBezTo>
                  <a:cubicBezTo>
                    <a:pt x="128" y="95"/>
                    <a:pt x="119" y="58"/>
                    <a:pt x="103" y="33"/>
                  </a:cubicBezTo>
                  <a:lnTo>
                    <a:pt x="99" y="41"/>
                  </a:lnTo>
                  <a:cubicBezTo>
                    <a:pt x="87" y="27"/>
                    <a:pt x="75" y="14"/>
                    <a:pt x="65" y="0"/>
                  </a:cubicBezTo>
                  <a:moveTo>
                    <a:pt x="125" y="167"/>
                  </a:moveTo>
                  <a:cubicBezTo>
                    <a:pt x="130" y="152"/>
                    <a:pt x="104" y="105"/>
                    <a:pt x="95" y="94"/>
                  </a:cubicBezTo>
                  <a:lnTo>
                    <a:pt x="96" y="81"/>
                  </a:lnTo>
                  <a:cubicBezTo>
                    <a:pt x="94" y="81"/>
                    <a:pt x="90" y="81"/>
                    <a:pt x="88" y="81"/>
                  </a:cubicBezTo>
                  <a:cubicBezTo>
                    <a:pt x="82" y="66"/>
                    <a:pt x="65" y="43"/>
                    <a:pt x="53" y="34"/>
                  </a:cubicBezTo>
                  <a:cubicBezTo>
                    <a:pt x="66" y="43"/>
                    <a:pt x="85" y="64"/>
                    <a:pt x="90" y="79"/>
                  </a:cubicBezTo>
                  <a:cubicBezTo>
                    <a:pt x="92" y="79"/>
                    <a:pt x="97" y="80"/>
                    <a:pt x="99" y="80"/>
                  </a:cubicBezTo>
                  <a:lnTo>
                    <a:pt x="98" y="92"/>
                  </a:lnTo>
                  <a:cubicBezTo>
                    <a:pt x="107" y="103"/>
                    <a:pt x="130" y="152"/>
                    <a:pt x="125" y="167"/>
                  </a:cubicBezTo>
                  <a:moveTo>
                    <a:pt x="74" y="86"/>
                  </a:moveTo>
                  <a:cubicBezTo>
                    <a:pt x="74" y="88"/>
                    <a:pt x="78" y="92"/>
                    <a:pt x="78" y="95"/>
                  </a:cubicBezTo>
                  <a:cubicBezTo>
                    <a:pt x="78" y="99"/>
                    <a:pt x="76" y="108"/>
                    <a:pt x="76" y="114"/>
                  </a:cubicBezTo>
                  <a:cubicBezTo>
                    <a:pt x="72" y="118"/>
                    <a:pt x="70" y="127"/>
                    <a:pt x="68" y="132"/>
                  </a:cubicBezTo>
                  <a:cubicBezTo>
                    <a:pt x="72" y="142"/>
                    <a:pt x="103" y="160"/>
                    <a:pt x="114" y="162"/>
                  </a:cubicBezTo>
                  <a:lnTo>
                    <a:pt x="118" y="162"/>
                  </a:lnTo>
                  <a:lnTo>
                    <a:pt x="121" y="158"/>
                  </a:lnTo>
                  <a:cubicBezTo>
                    <a:pt x="118" y="153"/>
                    <a:pt x="114" y="147"/>
                    <a:pt x="109" y="147"/>
                  </a:cubicBezTo>
                  <a:cubicBezTo>
                    <a:pt x="109" y="142"/>
                    <a:pt x="107" y="140"/>
                    <a:pt x="105" y="138"/>
                  </a:cubicBezTo>
                  <a:cubicBezTo>
                    <a:pt x="105" y="129"/>
                    <a:pt x="105" y="121"/>
                    <a:pt x="101" y="114"/>
                  </a:cubicBezTo>
                  <a:lnTo>
                    <a:pt x="96" y="121"/>
                  </a:lnTo>
                  <a:cubicBezTo>
                    <a:pt x="87" y="110"/>
                    <a:pt x="83" y="92"/>
                    <a:pt x="74" y="86"/>
                  </a:cubicBezTo>
                  <a:moveTo>
                    <a:pt x="0" y="459"/>
                  </a:moveTo>
                  <a:lnTo>
                    <a:pt x="21" y="392"/>
                  </a:lnTo>
                  <a:lnTo>
                    <a:pt x="12" y="392"/>
                  </a:lnTo>
                  <a:cubicBezTo>
                    <a:pt x="5" y="415"/>
                    <a:pt x="6" y="435"/>
                    <a:pt x="0" y="459"/>
                  </a:cubicBezTo>
                </a:path>
              </a:pathLst>
            </a:custGeom>
            <a:solidFill>
              <a:srgbClr val="B5B4B4"/>
            </a:solidFill>
            <a:ln w="0">
              <a:solidFill>
                <a:srgbClr val="25221E"/>
              </a:solidFill>
              <a:round/>
              <a:headEnd/>
              <a:tailEnd/>
            </a:ln>
          </p:spPr>
          <p:txBody>
            <a:bodyPr/>
            <a:lstStyle/>
            <a:p>
              <a:endParaRPr lang="es-MX"/>
            </a:p>
          </p:txBody>
        </p:sp>
        <p:sp>
          <p:nvSpPr>
            <p:cNvPr id="16" name="Freeform 12"/>
            <p:cNvSpPr>
              <a:spLocks/>
            </p:cNvSpPr>
            <p:nvPr/>
          </p:nvSpPr>
          <p:spPr bwMode="auto">
            <a:xfrm>
              <a:off x="917" y="3234"/>
              <a:ext cx="667" cy="395"/>
            </a:xfrm>
            <a:custGeom>
              <a:avLst/>
              <a:gdLst>
                <a:gd name="T0" fmla="*/ 2579 w 164"/>
                <a:gd name="T1" fmla="*/ 118 h 97"/>
                <a:gd name="T2" fmla="*/ 248 w 164"/>
                <a:gd name="T3" fmla="*/ 0 h 97"/>
                <a:gd name="T4" fmla="*/ 0 w 164"/>
                <a:gd name="T5" fmla="*/ 1258 h 97"/>
                <a:gd name="T6" fmla="*/ 167 w 164"/>
                <a:gd name="T7" fmla="*/ 1527 h 97"/>
                <a:gd name="T8" fmla="*/ 2448 w 164"/>
                <a:gd name="T9" fmla="*/ 1609 h 97"/>
                <a:gd name="T10" fmla="*/ 2713 w 164"/>
                <a:gd name="T11" fmla="*/ 297 h 97"/>
                <a:gd name="T12" fmla="*/ 2579 w 164"/>
                <a:gd name="T13" fmla="*/ 118 h 97"/>
                <a:gd name="T14" fmla="*/ 0 60000 65536"/>
                <a:gd name="T15" fmla="*/ 0 60000 65536"/>
                <a:gd name="T16" fmla="*/ 0 60000 65536"/>
                <a:gd name="T17" fmla="*/ 0 60000 65536"/>
                <a:gd name="T18" fmla="*/ 0 60000 65536"/>
                <a:gd name="T19" fmla="*/ 0 60000 65536"/>
                <a:gd name="T20" fmla="*/ 0 60000 65536"/>
                <a:gd name="T21" fmla="*/ 0 w 164"/>
                <a:gd name="T22" fmla="*/ 0 h 97"/>
                <a:gd name="T23" fmla="*/ 164 w 164"/>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4" h="97">
                  <a:moveTo>
                    <a:pt x="156" y="7"/>
                  </a:moveTo>
                  <a:lnTo>
                    <a:pt x="15" y="0"/>
                  </a:lnTo>
                  <a:lnTo>
                    <a:pt x="0" y="76"/>
                  </a:lnTo>
                  <a:lnTo>
                    <a:pt x="10" y="92"/>
                  </a:lnTo>
                  <a:lnTo>
                    <a:pt x="148" y="97"/>
                  </a:lnTo>
                  <a:lnTo>
                    <a:pt x="164" y="18"/>
                  </a:lnTo>
                  <a:lnTo>
                    <a:pt x="156" y="7"/>
                  </a:lnTo>
                </a:path>
              </a:pathLst>
            </a:custGeom>
            <a:solidFill>
              <a:srgbClr val="F5F5D8"/>
            </a:solidFill>
            <a:ln w="0">
              <a:solidFill>
                <a:srgbClr val="25221E"/>
              </a:solidFill>
              <a:round/>
              <a:headEnd/>
              <a:tailEnd/>
            </a:ln>
          </p:spPr>
          <p:txBody>
            <a:bodyPr/>
            <a:lstStyle/>
            <a:p>
              <a:endParaRPr lang="es-MX"/>
            </a:p>
          </p:txBody>
        </p:sp>
        <p:sp>
          <p:nvSpPr>
            <p:cNvPr id="17" name="Freeform 13"/>
            <p:cNvSpPr>
              <a:spLocks/>
            </p:cNvSpPr>
            <p:nvPr/>
          </p:nvSpPr>
          <p:spPr bwMode="auto">
            <a:xfrm>
              <a:off x="1177" y="3243"/>
              <a:ext cx="33" cy="20"/>
            </a:xfrm>
            <a:custGeom>
              <a:avLst/>
              <a:gdLst>
                <a:gd name="T0" fmla="*/ 0 w 33"/>
                <a:gd name="T1" fmla="*/ 0 h 20"/>
                <a:gd name="T2" fmla="*/ 0 w 33"/>
                <a:gd name="T3" fmla="*/ 8 h 20"/>
                <a:gd name="T4" fmla="*/ 4 w 33"/>
                <a:gd name="T5" fmla="*/ 12 h 20"/>
                <a:gd name="T6" fmla="*/ 9 w 33"/>
                <a:gd name="T7" fmla="*/ 16 h 20"/>
                <a:gd name="T8" fmla="*/ 13 w 33"/>
                <a:gd name="T9" fmla="*/ 20 h 20"/>
                <a:gd name="T10" fmla="*/ 21 w 33"/>
                <a:gd name="T11" fmla="*/ 20 h 20"/>
                <a:gd name="T12" fmla="*/ 25 w 33"/>
                <a:gd name="T13" fmla="*/ 16 h 20"/>
                <a:gd name="T14" fmla="*/ 29 w 33"/>
                <a:gd name="T15" fmla="*/ 12 h 20"/>
                <a:gd name="T16" fmla="*/ 33 w 33"/>
                <a:gd name="T17" fmla="*/ 4 h 20"/>
                <a:gd name="T18" fmla="*/ 0 w 33"/>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20"/>
                <a:gd name="T32" fmla="*/ 33 w 33"/>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20">
                  <a:moveTo>
                    <a:pt x="0" y="0"/>
                  </a:moveTo>
                  <a:lnTo>
                    <a:pt x="0" y="8"/>
                  </a:lnTo>
                  <a:lnTo>
                    <a:pt x="4" y="12"/>
                  </a:lnTo>
                  <a:lnTo>
                    <a:pt x="9" y="16"/>
                  </a:lnTo>
                  <a:lnTo>
                    <a:pt x="13" y="20"/>
                  </a:lnTo>
                  <a:lnTo>
                    <a:pt x="21" y="20"/>
                  </a:lnTo>
                  <a:lnTo>
                    <a:pt x="25" y="16"/>
                  </a:lnTo>
                  <a:lnTo>
                    <a:pt x="29" y="12"/>
                  </a:lnTo>
                  <a:lnTo>
                    <a:pt x="33" y="4"/>
                  </a:lnTo>
                  <a:lnTo>
                    <a:pt x="0" y="0"/>
                  </a:lnTo>
                  <a:close/>
                </a:path>
              </a:pathLst>
            </a:custGeom>
            <a:solidFill>
              <a:srgbClr val="25221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MX"/>
            </a:p>
          </p:txBody>
        </p:sp>
        <p:sp>
          <p:nvSpPr>
            <p:cNvPr id="18" name="Freeform 14"/>
            <p:cNvSpPr>
              <a:spLocks/>
            </p:cNvSpPr>
            <p:nvPr/>
          </p:nvSpPr>
          <p:spPr bwMode="auto">
            <a:xfrm>
              <a:off x="1177" y="3157"/>
              <a:ext cx="45" cy="90"/>
            </a:xfrm>
            <a:custGeom>
              <a:avLst/>
              <a:gdLst>
                <a:gd name="T0" fmla="*/ 29 w 45"/>
                <a:gd name="T1" fmla="*/ 0 h 90"/>
                <a:gd name="T2" fmla="*/ 13 w 45"/>
                <a:gd name="T3" fmla="*/ 12 h 90"/>
                <a:gd name="T4" fmla="*/ 0 w 45"/>
                <a:gd name="T5" fmla="*/ 86 h 90"/>
                <a:gd name="T6" fmla="*/ 33 w 45"/>
                <a:gd name="T7" fmla="*/ 90 h 90"/>
                <a:gd name="T8" fmla="*/ 45 w 45"/>
                <a:gd name="T9" fmla="*/ 16 h 90"/>
                <a:gd name="T10" fmla="*/ 29 w 45"/>
                <a:gd name="T11" fmla="*/ 0 h 90"/>
                <a:gd name="T12" fmla="*/ 45 w 45"/>
                <a:gd name="T13" fmla="*/ 16 h 90"/>
                <a:gd name="T14" fmla="*/ 45 w 45"/>
                <a:gd name="T15" fmla="*/ 12 h 90"/>
                <a:gd name="T16" fmla="*/ 41 w 45"/>
                <a:gd name="T17" fmla="*/ 4 h 90"/>
                <a:gd name="T18" fmla="*/ 37 w 45"/>
                <a:gd name="T19" fmla="*/ 0 h 90"/>
                <a:gd name="T20" fmla="*/ 29 w 45"/>
                <a:gd name="T21" fmla="*/ 0 h 90"/>
                <a:gd name="T22" fmla="*/ 25 w 45"/>
                <a:gd name="T23" fmla="*/ 0 h 90"/>
                <a:gd name="T24" fmla="*/ 21 w 45"/>
                <a:gd name="T25" fmla="*/ 0 h 90"/>
                <a:gd name="T26" fmla="*/ 13 w 45"/>
                <a:gd name="T27" fmla="*/ 4 h 90"/>
                <a:gd name="T28" fmla="*/ 13 w 45"/>
                <a:gd name="T29" fmla="*/ 12 h 90"/>
                <a:gd name="T30" fmla="*/ 29 w 45"/>
                <a:gd name="T31" fmla="*/ 0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90"/>
                <a:gd name="T50" fmla="*/ 45 w 45"/>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90">
                  <a:moveTo>
                    <a:pt x="29" y="0"/>
                  </a:moveTo>
                  <a:lnTo>
                    <a:pt x="13" y="12"/>
                  </a:lnTo>
                  <a:lnTo>
                    <a:pt x="0" y="86"/>
                  </a:lnTo>
                  <a:lnTo>
                    <a:pt x="33" y="90"/>
                  </a:lnTo>
                  <a:lnTo>
                    <a:pt x="45" y="16"/>
                  </a:lnTo>
                  <a:lnTo>
                    <a:pt x="29" y="0"/>
                  </a:lnTo>
                  <a:lnTo>
                    <a:pt x="45" y="16"/>
                  </a:lnTo>
                  <a:lnTo>
                    <a:pt x="45" y="12"/>
                  </a:lnTo>
                  <a:lnTo>
                    <a:pt x="41" y="4"/>
                  </a:lnTo>
                  <a:lnTo>
                    <a:pt x="37" y="0"/>
                  </a:lnTo>
                  <a:lnTo>
                    <a:pt x="29" y="0"/>
                  </a:lnTo>
                  <a:lnTo>
                    <a:pt x="25" y="0"/>
                  </a:lnTo>
                  <a:lnTo>
                    <a:pt x="21" y="0"/>
                  </a:lnTo>
                  <a:lnTo>
                    <a:pt x="13" y="4"/>
                  </a:lnTo>
                  <a:lnTo>
                    <a:pt x="13" y="12"/>
                  </a:lnTo>
                  <a:lnTo>
                    <a:pt x="29" y="0"/>
                  </a:lnTo>
                  <a:close/>
                </a:path>
              </a:pathLst>
            </a:custGeom>
            <a:solidFill>
              <a:srgbClr val="25221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MX"/>
            </a:p>
          </p:txBody>
        </p:sp>
        <p:sp>
          <p:nvSpPr>
            <p:cNvPr id="19" name="Freeform 15"/>
            <p:cNvSpPr>
              <a:spLocks/>
            </p:cNvSpPr>
            <p:nvPr/>
          </p:nvSpPr>
          <p:spPr bwMode="auto">
            <a:xfrm>
              <a:off x="1206" y="3157"/>
              <a:ext cx="191" cy="41"/>
            </a:xfrm>
            <a:custGeom>
              <a:avLst/>
              <a:gdLst>
                <a:gd name="T0" fmla="*/ 191 w 191"/>
                <a:gd name="T1" fmla="*/ 29 h 41"/>
                <a:gd name="T2" fmla="*/ 175 w 191"/>
                <a:gd name="T3" fmla="*/ 8 h 41"/>
                <a:gd name="T4" fmla="*/ 0 w 191"/>
                <a:gd name="T5" fmla="*/ 0 h 41"/>
                <a:gd name="T6" fmla="*/ 0 w 191"/>
                <a:gd name="T7" fmla="*/ 33 h 41"/>
                <a:gd name="T8" fmla="*/ 175 w 191"/>
                <a:gd name="T9" fmla="*/ 41 h 41"/>
                <a:gd name="T10" fmla="*/ 191 w 191"/>
                <a:gd name="T11" fmla="*/ 29 h 41"/>
                <a:gd name="T12" fmla="*/ 175 w 191"/>
                <a:gd name="T13" fmla="*/ 41 h 41"/>
                <a:gd name="T14" fmla="*/ 183 w 191"/>
                <a:gd name="T15" fmla="*/ 41 h 41"/>
                <a:gd name="T16" fmla="*/ 187 w 191"/>
                <a:gd name="T17" fmla="*/ 37 h 41"/>
                <a:gd name="T18" fmla="*/ 191 w 191"/>
                <a:gd name="T19" fmla="*/ 33 h 41"/>
                <a:gd name="T20" fmla="*/ 191 w 191"/>
                <a:gd name="T21" fmla="*/ 29 h 41"/>
                <a:gd name="T22" fmla="*/ 191 w 191"/>
                <a:gd name="T23" fmla="*/ 20 h 41"/>
                <a:gd name="T24" fmla="*/ 187 w 191"/>
                <a:gd name="T25" fmla="*/ 16 h 41"/>
                <a:gd name="T26" fmla="*/ 183 w 191"/>
                <a:gd name="T27" fmla="*/ 12 h 41"/>
                <a:gd name="T28" fmla="*/ 175 w 191"/>
                <a:gd name="T29" fmla="*/ 8 h 41"/>
                <a:gd name="T30" fmla="*/ 191 w 191"/>
                <a:gd name="T31" fmla="*/ 29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1"/>
                <a:gd name="T49" fmla="*/ 0 h 41"/>
                <a:gd name="T50" fmla="*/ 191 w 19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1" h="41">
                  <a:moveTo>
                    <a:pt x="191" y="29"/>
                  </a:moveTo>
                  <a:lnTo>
                    <a:pt x="175" y="8"/>
                  </a:lnTo>
                  <a:lnTo>
                    <a:pt x="0" y="0"/>
                  </a:lnTo>
                  <a:lnTo>
                    <a:pt x="0" y="33"/>
                  </a:lnTo>
                  <a:lnTo>
                    <a:pt x="175" y="41"/>
                  </a:lnTo>
                  <a:lnTo>
                    <a:pt x="191" y="29"/>
                  </a:lnTo>
                  <a:lnTo>
                    <a:pt x="175" y="41"/>
                  </a:lnTo>
                  <a:lnTo>
                    <a:pt x="183" y="41"/>
                  </a:lnTo>
                  <a:lnTo>
                    <a:pt x="187" y="37"/>
                  </a:lnTo>
                  <a:lnTo>
                    <a:pt x="191" y="33"/>
                  </a:lnTo>
                  <a:lnTo>
                    <a:pt x="191" y="29"/>
                  </a:lnTo>
                  <a:lnTo>
                    <a:pt x="191" y="20"/>
                  </a:lnTo>
                  <a:lnTo>
                    <a:pt x="187" y="16"/>
                  </a:lnTo>
                  <a:lnTo>
                    <a:pt x="183" y="12"/>
                  </a:lnTo>
                  <a:lnTo>
                    <a:pt x="175" y="8"/>
                  </a:lnTo>
                  <a:lnTo>
                    <a:pt x="191" y="29"/>
                  </a:lnTo>
                  <a:close/>
                </a:path>
              </a:pathLst>
            </a:custGeom>
            <a:solidFill>
              <a:srgbClr val="25221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MX"/>
            </a:p>
          </p:txBody>
        </p:sp>
        <p:sp>
          <p:nvSpPr>
            <p:cNvPr id="20" name="Freeform 16"/>
            <p:cNvSpPr>
              <a:spLocks/>
            </p:cNvSpPr>
            <p:nvPr/>
          </p:nvSpPr>
          <p:spPr bwMode="auto">
            <a:xfrm>
              <a:off x="1348" y="3181"/>
              <a:ext cx="49" cy="78"/>
            </a:xfrm>
            <a:custGeom>
              <a:avLst/>
              <a:gdLst>
                <a:gd name="T0" fmla="*/ 33 w 49"/>
                <a:gd name="T1" fmla="*/ 78 h 78"/>
                <a:gd name="T2" fmla="*/ 49 w 49"/>
                <a:gd name="T3" fmla="*/ 5 h 78"/>
                <a:gd name="T4" fmla="*/ 17 w 49"/>
                <a:gd name="T5" fmla="*/ 0 h 78"/>
                <a:gd name="T6" fmla="*/ 0 w 49"/>
                <a:gd name="T7" fmla="*/ 70 h 78"/>
                <a:gd name="T8" fmla="*/ 33 w 49"/>
                <a:gd name="T9" fmla="*/ 78 h 78"/>
                <a:gd name="T10" fmla="*/ 0 60000 65536"/>
                <a:gd name="T11" fmla="*/ 0 60000 65536"/>
                <a:gd name="T12" fmla="*/ 0 60000 65536"/>
                <a:gd name="T13" fmla="*/ 0 60000 65536"/>
                <a:gd name="T14" fmla="*/ 0 60000 65536"/>
                <a:gd name="T15" fmla="*/ 0 w 49"/>
                <a:gd name="T16" fmla="*/ 0 h 78"/>
                <a:gd name="T17" fmla="*/ 49 w 49"/>
                <a:gd name="T18" fmla="*/ 78 h 78"/>
              </a:gdLst>
              <a:ahLst/>
              <a:cxnLst>
                <a:cxn ang="T10">
                  <a:pos x="T0" y="T1"/>
                </a:cxn>
                <a:cxn ang="T11">
                  <a:pos x="T2" y="T3"/>
                </a:cxn>
                <a:cxn ang="T12">
                  <a:pos x="T4" y="T5"/>
                </a:cxn>
                <a:cxn ang="T13">
                  <a:pos x="T6" y="T7"/>
                </a:cxn>
                <a:cxn ang="T14">
                  <a:pos x="T8" y="T9"/>
                </a:cxn>
              </a:cxnLst>
              <a:rect l="T15" t="T16" r="T17" b="T18"/>
              <a:pathLst>
                <a:path w="49" h="78">
                  <a:moveTo>
                    <a:pt x="33" y="78"/>
                  </a:moveTo>
                  <a:lnTo>
                    <a:pt x="49" y="5"/>
                  </a:lnTo>
                  <a:lnTo>
                    <a:pt x="17" y="0"/>
                  </a:lnTo>
                  <a:lnTo>
                    <a:pt x="0" y="70"/>
                  </a:lnTo>
                  <a:lnTo>
                    <a:pt x="33" y="78"/>
                  </a:lnTo>
                  <a:close/>
                </a:path>
              </a:pathLst>
            </a:custGeom>
            <a:solidFill>
              <a:srgbClr val="25221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MX"/>
            </a:p>
          </p:txBody>
        </p:sp>
        <p:sp>
          <p:nvSpPr>
            <p:cNvPr id="21" name="Freeform 17"/>
            <p:cNvSpPr>
              <a:spLocks/>
            </p:cNvSpPr>
            <p:nvPr/>
          </p:nvSpPr>
          <p:spPr bwMode="auto">
            <a:xfrm>
              <a:off x="1348" y="3251"/>
              <a:ext cx="33" cy="20"/>
            </a:xfrm>
            <a:custGeom>
              <a:avLst/>
              <a:gdLst>
                <a:gd name="T0" fmla="*/ 0 w 33"/>
                <a:gd name="T1" fmla="*/ 0 h 20"/>
                <a:gd name="T2" fmla="*/ 0 w 33"/>
                <a:gd name="T3" fmla="*/ 8 h 20"/>
                <a:gd name="T4" fmla="*/ 4 w 33"/>
                <a:gd name="T5" fmla="*/ 16 h 20"/>
                <a:gd name="T6" fmla="*/ 9 w 33"/>
                <a:gd name="T7" fmla="*/ 20 h 20"/>
                <a:gd name="T8" fmla="*/ 17 w 33"/>
                <a:gd name="T9" fmla="*/ 20 h 20"/>
                <a:gd name="T10" fmla="*/ 21 w 33"/>
                <a:gd name="T11" fmla="*/ 20 h 20"/>
                <a:gd name="T12" fmla="*/ 25 w 33"/>
                <a:gd name="T13" fmla="*/ 20 h 20"/>
                <a:gd name="T14" fmla="*/ 33 w 33"/>
                <a:gd name="T15" fmla="*/ 16 h 20"/>
                <a:gd name="T16" fmla="*/ 33 w 33"/>
                <a:gd name="T17" fmla="*/ 8 h 20"/>
                <a:gd name="T18" fmla="*/ 0 w 33"/>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20"/>
                <a:gd name="T32" fmla="*/ 33 w 33"/>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20">
                  <a:moveTo>
                    <a:pt x="0" y="0"/>
                  </a:moveTo>
                  <a:lnTo>
                    <a:pt x="0" y="8"/>
                  </a:lnTo>
                  <a:lnTo>
                    <a:pt x="4" y="16"/>
                  </a:lnTo>
                  <a:lnTo>
                    <a:pt x="9" y="20"/>
                  </a:lnTo>
                  <a:lnTo>
                    <a:pt x="17" y="20"/>
                  </a:lnTo>
                  <a:lnTo>
                    <a:pt x="21" y="20"/>
                  </a:lnTo>
                  <a:lnTo>
                    <a:pt x="25" y="20"/>
                  </a:lnTo>
                  <a:lnTo>
                    <a:pt x="33" y="16"/>
                  </a:lnTo>
                  <a:lnTo>
                    <a:pt x="33" y="8"/>
                  </a:lnTo>
                  <a:lnTo>
                    <a:pt x="0" y="0"/>
                  </a:lnTo>
                  <a:close/>
                </a:path>
              </a:pathLst>
            </a:custGeom>
            <a:solidFill>
              <a:srgbClr val="25221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MX"/>
            </a:p>
          </p:txBody>
        </p:sp>
        <p:sp>
          <p:nvSpPr>
            <p:cNvPr id="22" name="Freeform 18"/>
            <p:cNvSpPr>
              <a:spLocks/>
            </p:cNvSpPr>
            <p:nvPr/>
          </p:nvSpPr>
          <p:spPr bwMode="auto">
            <a:xfrm>
              <a:off x="1572" y="2530"/>
              <a:ext cx="346" cy="761"/>
            </a:xfrm>
            <a:custGeom>
              <a:avLst/>
              <a:gdLst>
                <a:gd name="T0" fmla="*/ 415 w 85"/>
                <a:gd name="T1" fmla="*/ 0 h 187"/>
                <a:gd name="T2" fmla="*/ 977 w 85"/>
                <a:gd name="T3" fmla="*/ 431 h 187"/>
                <a:gd name="T4" fmla="*/ 615 w 85"/>
                <a:gd name="T5" fmla="*/ 2234 h 187"/>
                <a:gd name="T6" fmla="*/ 346 w 85"/>
                <a:gd name="T7" fmla="*/ 3097 h 187"/>
                <a:gd name="T8" fmla="*/ 33 w 85"/>
                <a:gd name="T9" fmla="*/ 2881 h 187"/>
                <a:gd name="T10" fmla="*/ 98 w 85"/>
                <a:gd name="T11" fmla="*/ 2417 h 187"/>
                <a:gd name="T12" fmla="*/ 216 w 85"/>
                <a:gd name="T13" fmla="*/ 2368 h 187"/>
                <a:gd name="T14" fmla="*/ 281 w 85"/>
                <a:gd name="T15" fmla="*/ 960 h 187"/>
                <a:gd name="T16" fmla="*/ 415 w 85"/>
                <a:gd name="T17" fmla="*/ 0 h 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187"/>
                <a:gd name="T29" fmla="*/ 85 w 85"/>
                <a:gd name="T30" fmla="*/ 187 h 1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187">
                  <a:moveTo>
                    <a:pt x="25" y="0"/>
                  </a:moveTo>
                  <a:cubicBezTo>
                    <a:pt x="34" y="6"/>
                    <a:pt x="52" y="17"/>
                    <a:pt x="59" y="26"/>
                  </a:cubicBezTo>
                  <a:cubicBezTo>
                    <a:pt x="85" y="50"/>
                    <a:pt x="48" y="100"/>
                    <a:pt x="37" y="135"/>
                  </a:cubicBezTo>
                  <a:cubicBezTo>
                    <a:pt x="32" y="152"/>
                    <a:pt x="21" y="167"/>
                    <a:pt x="21" y="187"/>
                  </a:cubicBezTo>
                  <a:cubicBezTo>
                    <a:pt x="16" y="180"/>
                    <a:pt x="9" y="174"/>
                    <a:pt x="2" y="174"/>
                  </a:cubicBezTo>
                  <a:cubicBezTo>
                    <a:pt x="2" y="169"/>
                    <a:pt x="0" y="147"/>
                    <a:pt x="6" y="146"/>
                  </a:cubicBezTo>
                  <a:cubicBezTo>
                    <a:pt x="8" y="148"/>
                    <a:pt x="12" y="147"/>
                    <a:pt x="13" y="143"/>
                  </a:cubicBezTo>
                  <a:cubicBezTo>
                    <a:pt x="22" y="132"/>
                    <a:pt x="16" y="77"/>
                    <a:pt x="17" y="58"/>
                  </a:cubicBezTo>
                  <a:cubicBezTo>
                    <a:pt x="21" y="43"/>
                    <a:pt x="25" y="15"/>
                    <a:pt x="25" y="0"/>
                  </a:cubicBezTo>
                </a:path>
              </a:pathLst>
            </a:custGeom>
            <a:solidFill>
              <a:srgbClr val="998B6F"/>
            </a:solidFill>
            <a:ln w="0">
              <a:solidFill>
                <a:srgbClr val="25221E"/>
              </a:solidFill>
              <a:round/>
              <a:headEnd/>
              <a:tailEnd/>
            </a:ln>
          </p:spPr>
          <p:txBody>
            <a:bodyPr/>
            <a:lstStyle/>
            <a:p>
              <a:endParaRPr lang="es-MX"/>
            </a:p>
          </p:txBody>
        </p:sp>
        <p:sp>
          <p:nvSpPr>
            <p:cNvPr id="23" name="Freeform 19"/>
            <p:cNvSpPr>
              <a:spLocks/>
            </p:cNvSpPr>
            <p:nvPr/>
          </p:nvSpPr>
          <p:spPr bwMode="auto">
            <a:xfrm>
              <a:off x="1629" y="2539"/>
              <a:ext cx="183" cy="561"/>
            </a:xfrm>
            <a:custGeom>
              <a:avLst/>
              <a:gdLst>
                <a:gd name="T0" fmla="*/ 199 w 45"/>
                <a:gd name="T1" fmla="*/ 0 h 138"/>
                <a:gd name="T2" fmla="*/ 183 w 45"/>
                <a:gd name="T3" fmla="*/ 248 h 138"/>
                <a:gd name="T4" fmla="*/ 545 w 45"/>
                <a:gd name="T5" fmla="*/ 329 h 138"/>
                <a:gd name="T6" fmla="*/ 594 w 45"/>
                <a:gd name="T7" fmla="*/ 398 h 138"/>
                <a:gd name="T8" fmla="*/ 248 w 45"/>
                <a:gd name="T9" fmla="*/ 2281 h 138"/>
                <a:gd name="T10" fmla="*/ 744 w 45"/>
                <a:gd name="T11" fmla="*/ 431 h 138"/>
                <a:gd name="T12" fmla="*/ 199 w 45"/>
                <a:gd name="T13" fmla="*/ 0 h 138"/>
                <a:gd name="T14" fmla="*/ 0 60000 65536"/>
                <a:gd name="T15" fmla="*/ 0 60000 65536"/>
                <a:gd name="T16" fmla="*/ 0 60000 65536"/>
                <a:gd name="T17" fmla="*/ 0 60000 65536"/>
                <a:gd name="T18" fmla="*/ 0 60000 65536"/>
                <a:gd name="T19" fmla="*/ 0 60000 65536"/>
                <a:gd name="T20" fmla="*/ 0 60000 65536"/>
                <a:gd name="T21" fmla="*/ 0 w 45"/>
                <a:gd name="T22" fmla="*/ 0 h 138"/>
                <a:gd name="T23" fmla="*/ 45 w 45"/>
                <a:gd name="T24" fmla="*/ 138 h 1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138">
                  <a:moveTo>
                    <a:pt x="12" y="0"/>
                  </a:moveTo>
                  <a:lnTo>
                    <a:pt x="11" y="15"/>
                  </a:lnTo>
                  <a:cubicBezTo>
                    <a:pt x="17" y="15"/>
                    <a:pt x="29" y="22"/>
                    <a:pt x="33" y="20"/>
                  </a:cubicBezTo>
                  <a:lnTo>
                    <a:pt x="36" y="24"/>
                  </a:lnTo>
                  <a:cubicBezTo>
                    <a:pt x="9" y="54"/>
                    <a:pt x="11" y="87"/>
                    <a:pt x="15" y="138"/>
                  </a:cubicBezTo>
                  <a:cubicBezTo>
                    <a:pt x="20" y="108"/>
                    <a:pt x="0" y="59"/>
                    <a:pt x="45" y="26"/>
                  </a:cubicBezTo>
                  <a:cubicBezTo>
                    <a:pt x="38" y="18"/>
                    <a:pt x="23" y="7"/>
                    <a:pt x="12" y="0"/>
                  </a:cubicBezTo>
                </a:path>
              </a:pathLst>
            </a:custGeom>
            <a:solidFill>
              <a:srgbClr val="D9BD8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MX"/>
            </a:p>
          </p:txBody>
        </p:sp>
        <p:sp>
          <p:nvSpPr>
            <p:cNvPr id="24" name="Freeform 20"/>
            <p:cNvSpPr>
              <a:spLocks noEditPoints="1"/>
            </p:cNvSpPr>
            <p:nvPr/>
          </p:nvSpPr>
          <p:spPr bwMode="auto">
            <a:xfrm>
              <a:off x="1210" y="1818"/>
              <a:ext cx="623" cy="1449"/>
            </a:xfrm>
            <a:custGeom>
              <a:avLst/>
              <a:gdLst>
                <a:gd name="T0" fmla="*/ 1938 w 153"/>
                <a:gd name="T1" fmla="*/ 297 h 356"/>
                <a:gd name="T2" fmla="*/ 1975 w 153"/>
                <a:gd name="T3" fmla="*/ 562 h 356"/>
                <a:gd name="T4" fmla="*/ 1922 w 153"/>
                <a:gd name="T5" fmla="*/ 745 h 356"/>
                <a:gd name="T6" fmla="*/ 1922 w 153"/>
                <a:gd name="T7" fmla="*/ 810 h 356"/>
                <a:gd name="T8" fmla="*/ 1857 w 153"/>
                <a:gd name="T9" fmla="*/ 1058 h 356"/>
                <a:gd name="T10" fmla="*/ 1393 w 153"/>
                <a:gd name="T11" fmla="*/ 1506 h 356"/>
                <a:gd name="T12" fmla="*/ 1311 w 153"/>
                <a:gd name="T13" fmla="*/ 712 h 356"/>
                <a:gd name="T14" fmla="*/ 1458 w 153"/>
                <a:gd name="T15" fmla="*/ 330 h 356"/>
                <a:gd name="T16" fmla="*/ 1824 w 153"/>
                <a:gd name="T17" fmla="*/ 265 h 356"/>
                <a:gd name="T18" fmla="*/ 2007 w 153"/>
                <a:gd name="T19" fmla="*/ 232 h 356"/>
                <a:gd name="T20" fmla="*/ 1889 w 153"/>
                <a:gd name="T21" fmla="*/ 281 h 356"/>
                <a:gd name="T22" fmla="*/ 1991 w 153"/>
                <a:gd name="T23" fmla="*/ 216 h 356"/>
                <a:gd name="T24" fmla="*/ 1975 w 153"/>
                <a:gd name="T25" fmla="*/ 216 h 356"/>
                <a:gd name="T26" fmla="*/ 1938 w 153"/>
                <a:gd name="T27" fmla="*/ 346 h 356"/>
                <a:gd name="T28" fmla="*/ 1840 w 153"/>
                <a:gd name="T29" fmla="*/ 346 h 356"/>
                <a:gd name="T30" fmla="*/ 1906 w 153"/>
                <a:gd name="T31" fmla="*/ 513 h 356"/>
                <a:gd name="T32" fmla="*/ 2024 w 153"/>
                <a:gd name="T33" fmla="*/ 529 h 356"/>
                <a:gd name="T34" fmla="*/ 1955 w 153"/>
                <a:gd name="T35" fmla="*/ 562 h 356"/>
                <a:gd name="T36" fmla="*/ 1922 w 153"/>
                <a:gd name="T37" fmla="*/ 578 h 356"/>
                <a:gd name="T38" fmla="*/ 1906 w 153"/>
                <a:gd name="T39" fmla="*/ 513 h 356"/>
                <a:gd name="T40" fmla="*/ 1857 w 153"/>
                <a:gd name="T41" fmla="*/ 761 h 356"/>
                <a:gd name="T42" fmla="*/ 1922 w 153"/>
                <a:gd name="T43" fmla="*/ 745 h 356"/>
                <a:gd name="T44" fmla="*/ 98 w 153"/>
                <a:gd name="T45" fmla="*/ 5251 h 356"/>
                <a:gd name="T46" fmla="*/ 16 w 153"/>
                <a:gd name="T47" fmla="*/ 5617 h 356"/>
                <a:gd name="T48" fmla="*/ 248 w 153"/>
                <a:gd name="T49" fmla="*/ 5784 h 356"/>
                <a:gd name="T50" fmla="*/ 513 w 153"/>
                <a:gd name="T51" fmla="*/ 5816 h 356"/>
                <a:gd name="T52" fmla="*/ 615 w 153"/>
                <a:gd name="T53" fmla="*/ 5450 h 356"/>
                <a:gd name="T54" fmla="*/ 98 w 153"/>
                <a:gd name="T55" fmla="*/ 5251 h 356"/>
                <a:gd name="T56" fmla="*/ 2521 w 153"/>
                <a:gd name="T57" fmla="*/ 3329 h 356"/>
                <a:gd name="T58" fmla="*/ 2305 w 153"/>
                <a:gd name="T59" fmla="*/ 3793 h 356"/>
                <a:gd name="T60" fmla="*/ 1991 w 153"/>
                <a:gd name="T61" fmla="*/ 3793 h 356"/>
                <a:gd name="T62" fmla="*/ 2138 w 153"/>
                <a:gd name="T63" fmla="*/ 3643 h 356"/>
                <a:gd name="T64" fmla="*/ 2223 w 153"/>
                <a:gd name="T65" fmla="*/ 3447 h 356"/>
                <a:gd name="T66" fmla="*/ 2354 w 153"/>
                <a:gd name="T67" fmla="*/ 3378 h 3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3"/>
                <a:gd name="T103" fmla="*/ 0 h 356"/>
                <a:gd name="T104" fmla="*/ 153 w 153"/>
                <a:gd name="T105" fmla="*/ 356 h 3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3" h="356">
                  <a:moveTo>
                    <a:pt x="121" y="14"/>
                  </a:moveTo>
                  <a:lnTo>
                    <a:pt x="117" y="18"/>
                  </a:lnTo>
                  <a:lnTo>
                    <a:pt x="124" y="29"/>
                  </a:lnTo>
                  <a:cubicBezTo>
                    <a:pt x="126" y="34"/>
                    <a:pt x="121" y="32"/>
                    <a:pt x="119" y="34"/>
                  </a:cubicBezTo>
                  <a:cubicBezTo>
                    <a:pt x="117" y="37"/>
                    <a:pt x="119" y="38"/>
                    <a:pt x="119" y="41"/>
                  </a:cubicBezTo>
                  <a:lnTo>
                    <a:pt x="116" y="45"/>
                  </a:lnTo>
                  <a:lnTo>
                    <a:pt x="117" y="46"/>
                  </a:lnTo>
                  <a:lnTo>
                    <a:pt x="116" y="49"/>
                  </a:lnTo>
                  <a:lnTo>
                    <a:pt x="119" y="55"/>
                  </a:lnTo>
                  <a:cubicBezTo>
                    <a:pt x="118" y="61"/>
                    <a:pt x="115" y="64"/>
                    <a:pt x="112" y="64"/>
                  </a:cubicBezTo>
                  <a:cubicBezTo>
                    <a:pt x="106" y="64"/>
                    <a:pt x="96" y="64"/>
                    <a:pt x="94" y="67"/>
                  </a:cubicBezTo>
                  <a:cubicBezTo>
                    <a:pt x="90" y="72"/>
                    <a:pt x="88" y="86"/>
                    <a:pt x="84" y="91"/>
                  </a:cubicBezTo>
                  <a:cubicBezTo>
                    <a:pt x="74" y="79"/>
                    <a:pt x="60" y="63"/>
                    <a:pt x="50" y="50"/>
                  </a:cubicBezTo>
                  <a:cubicBezTo>
                    <a:pt x="61" y="54"/>
                    <a:pt x="68" y="54"/>
                    <a:pt x="79" y="43"/>
                  </a:cubicBezTo>
                  <a:cubicBezTo>
                    <a:pt x="79" y="39"/>
                    <a:pt x="75" y="33"/>
                    <a:pt x="75" y="27"/>
                  </a:cubicBezTo>
                  <a:cubicBezTo>
                    <a:pt x="75" y="20"/>
                    <a:pt x="82" y="14"/>
                    <a:pt x="88" y="20"/>
                  </a:cubicBezTo>
                  <a:lnTo>
                    <a:pt x="95" y="29"/>
                  </a:lnTo>
                  <a:cubicBezTo>
                    <a:pt x="99" y="25"/>
                    <a:pt x="104" y="18"/>
                    <a:pt x="110" y="16"/>
                  </a:cubicBezTo>
                  <a:cubicBezTo>
                    <a:pt x="110" y="8"/>
                    <a:pt x="112" y="4"/>
                    <a:pt x="117" y="0"/>
                  </a:cubicBezTo>
                  <a:cubicBezTo>
                    <a:pt x="117" y="5"/>
                    <a:pt x="118" y="11"/>
                    <a:pt x="121" y="14"/>
                  </a:cubicBezTo>
                  <a:moveTo>
                    <a:pt x="119" y="13"/>
                  </a:moveTo>
                  <a:cubicBezTo>
                    <a:pt x="118" y="14"/>
                    <a:pt x="116" y="16"/>
                    <a:pt x="114" y="17"/>
                  </a:cubicBezTo>
                  <a:cubicBezTo>
                    <a:pt x="116" y="17"/>
                    <a:pt x="120" y="15"/>
                    <a:pt x="120" y="14"/>
                  </a:cubicBezTo>
                  <a:lnTo>
                    <a:pt x="120" y="13"/>
                  </a:lnTo>
                  <a:lnTo>
                    <a:pt x="119" y="13"/>
                  </a:lnTo>
                  <a:moveTo>
                    <a:pt x="115" y="20"/>
                  </a:moveTo>
                  <a:cubicBezTo>
                    <a:pt x="116" y="20"/>
                    <a:pt x="116" y="21"/>
                    <a:pt x="117" y="21"/>
                  </a:cubicBezTo>
                  <a:cubicBezTo>
                    <a:pt x="116" y="22"/>
                    <a:pt x="114" y="21"/>
                    <a:pt x="113" y="22"/>
                  </a:cubicBezTo>
                  <a:cubicBezTo>
                    <a:pt x="112" y="22"/>
                    <a:pt x="111" y="21"/>
                    <a:pt x="111" y="21"/>
                  </a:cubicBezTo>
                  <a:cubicBezTo>
                    <a:pt x="112" y="21"/>
                    <a:pt x="114" y="21"/>
                    <a:pt x="115" y="20"/>
                  </a:cubicBezTo>
                  <a:moveTo>
                    <a:pt x="115" y="31"/>
                  </a:moveTo>
                  <a:cubicBezTo>
                    <a:pt x="114" y="32"/>
                    <a:pt x="114" y="33"/>
                    <a:pt x="114" y="33"/>
                  </a:cubicBezTo>
                  <a:cubicBezTo>
                    <a:pt x="117" y="36"/>
                    <a:pt x="119" y="32"/>
                    <a:pt x="122" y="32"/>
                  </a:cubicBezTo>
                  <a:cubicBezTo>
                    <a:pt x="122" y="32"/>
                    <a:pt x="122" y="33"/>
                    <a:pt x="123" y="33"/>
                  </a:cubicBezTo>
                  <a:cubicBezTo>
                    <a:pt x="122" y="33"/>
                    <a:pt x="119" y="34"/>
                    <a:pt x="118" y="34"/>
                  </a:cubicBezTo>
                  <a:lnTo>
                    <a:pt x="117" y="34"/>
                  </a:lnTo>
                  <a:cubicBezTo>
                    <a:pt x="117" y="34"/>
                    <a:pt x="116" y="35"/>
                    <a:pt x="116" y="35"/>
                  </a:cubicBezTo>
                  <a:cubicBezTo>
                    <a:pt x="115" y="34"/>
                    <a:pt x="114" y="34"/>
                    <a:pt x="114" y="33"/>
                  </a:cubicBezTo>
                  <a:cubicBezTo>
                    <a:pt x="114" y="33"/>
                    <a:pt x="114" y="32"/>
                    <a:pt x="115" y="31"/>
                  </a:cubicBezTo>
                  <a:moveTo>
                    <a:pt x="118" y="42"/>
                  </a:moveTo>
                  <a:cubicBezTo>
                    <a:pt x="117" y="44"/>
                    <a:pt x="112" y="44"/>
                    <a:pt x="112" y="46"/>
                  </a:cubicBezTo>
                  <a:cubicBezTo>
                    <a:pt x="114" y="46"/>
                    <a:pt x="114" y="46"/>
                    <a:pt x="115" y="46"/>
                  </a:cubicBezTo>
                  <a:lnTo>
                    <a:pt x="116" y="45"/>
                  </a:lnTo>
                  <a:cubicBezTo>
                    <a:pt x="116" y="45"/>
                    <a:pt x="118" y="43"/>
                    <a:pt x="118" y="42"/>
                  </a:cubicBezTo>
                  <a:moveTo>
                    <a:pt x="6" y="317"/>
                  </a:moveTo>
                  <a:cubicBezTo>
                    <a:pt x="3" y="321"/>
                    <a:pt x="10" y="335"/>
                    <a:pt x="4" y="341"/>
                  </a:cubicBezTo>
                  <a:lnTo>
                    <a:pt x="1" y="339"/>
                  </a:lnTo>
                  <a:cubicBezTo>
                    <a:pt x="0" y="344"/>
                    <a:pt x="5" y="351"/>
                    <a:pt x="8" y="349"/>
                  </a:cubicBezTo>
                  <a:cubicBezTo>
                    <a:pt x="4" y="353"/>
                    <a:pt x="13" y="354"/>
                    <a:pt x="15" y="349"/>
                  </a:cubicBezTo>
                  <a:cubicBezTo>
                    <a:pt x="15" y="354"/>
                    <a:pt x="19" y="356"/>
                    <a:pt x="22" y="351"/>
                  </a:cubicBezTo>
                  <a:cubicBezTo>
                    <a:pt x="24" y="355"/>
                    <a:pt x="25" y="356"/>
                    <a:pt x="31" y="351"/>
                  </a:cubicBezTo>
                  <a:cubicBezTo>
                    <a:pt x="36" y="347"/>
                    <a:pt x="37" y="342"/>
                    <a:pt x="39" y="340"/>
                  </a:cubicBezTo>
                  <a:cubicBezTo>
                    <a:pt x="39" y="336"/>
                    <a:pt x="37" y="331"/>
                    <a:pt x="37" y="329"/>
                  </a:cubicBezTo>
                  <a:cubicBezTo>
                    <a:pt x="37" y="325"/>
                    <a:pt x="36" y="323"/>
                    <a:pt x="34" y="319"/>
                  </a:cubicBezTo>
                  <a:cubicBezTo>
                    <a:pt x="28" y="318"/>
                    <a:pt x="16" y="319"/>
                    <a:pt x="6" y="317"/>
                  </a:cubicBezTo>
                  <a:moveTo>
                    <a:pt x="143" y="199"/>
                  </a:moveTo>
                  <a:cubicBezTo>
                    <a:pt x="144" y="197"/>
                    <a:pt x="153" y="194"/>
                    <a:pt x="152" y="201"/>
                  </a:cubicBezTo>
                  <a:cubicBezTo>
                    <a:pt x="150" y="208"/>
                    <a:pt x="148" y="205"/>
                    <a:pt x="148" y="214"/>
                  </a:cubicBezTo>
                  <a:cubicBezTo>
                    <a:pt x="147" y="219"/>
                    <a:pt x="143" y="227"/>
                    <a:pt x="139" y="229"/>
                  </a:cubicBezTo>
                  <a:cubicBezTo>
                    <a:pt x="135" y="232"/>
                    <a:pt x="130" y="238"/>
                    <a:pt x="126" y="236"/>
                  </a:cubicBezTo>
                  <a:lnTo>
                    <a:pt x="120" y="229"/>
                  </a:lnTo>
                  <a:cubicBezTo>
                    <a:pt x="122" y="224"/>
                    <a:pt x="120" y="225"/>
                    <a:pt x="122" y="219"/>
                  </a:cubicBezTo>
                  <a:cubicBezTo>
                    <a:pt x="124" y="217"/>
                    <a:pt x="127" y="219"/>
                    <a:pt x="129" y="220"/>
                  </a:cubicBezTo>
                  <a:cubicBezTo>
                    <a:pt x="123" y="214"/>
                    <a:pt x="125" y="211"/>
                    <a:pt x="130" y="214"/>
                  </a:cubicBezTo>
                  <a:cubicBezTo>
                    <a:pt x="126" y="208"/>
                    <a:pt x="131" y="206"/>
                    <a:pt x="134" y="208"/>
                  </a:cubicBezTo>
                  <a:cubicBezTo>
                    <a:pt x="131" y="205"/>
                    <a:pt x="135" y="202"/>
                    <a:pt x="138" y="203"/>
                  </a:cubicBezTo>
                  <a:cubicBezTo>
                    <a:pt x="139" y="203"/>
                    <a:pt x="141" y="206"/>
                    <a:pt x="142" y="204"/>
                  </a:cubicBezTo>
                  <a:cubicBezTo>
                    <a:pt x="142" y="203"/>
                    <a:pt x="142" y="201"/>
                    <a:pt x="143" y="199"/>
                  </a:cubicBezTo>
                </a:path>
              </a:pathLst>
            </a:custGeom>
            <a:solidFill>
              <a:srgbClr val="FBB781"/>
            </a:solidFill>
            <a:ln w="0">
              <a:solidFill>
                <a:srgbClr val="25221E"/>
              </a:solidFill>
              <a:round/>
              <a:headEnd/>
              <a:tailEnd/>
            </a:ln>
          </p:spPr>
          <p:txBody>
            <a:bodyPr/>
            <a:lstStyle/>
            <a:p>
              <a:endParaRPr lang="es-MX"/>
            </a:p>
          </p:txBody>
        </p:sp>
        <p:sp>
          <p:nvSpPr>
            <p:cNvPr id="25" name="Freeform 21"/>
            <p:cNvSpPr>
              <a:spLocks/>
            </p:cNvSpPr>
            <p:nvPr/>
          </p:nvSpPr>
          <p:spPr bwMode="auto">
            <a:xfrm>
              <a:off x="1361" y="1688"/>
              <a:ext cx="354" cy="342"/>
            </a:xfrm>
            <a:custGeom>
              <a:avLst/>
              <a:gdLst>
                <a:gd name="T0" fmla="*/ 761 w 87"/>
                <a:gd name="T1" fmla="*/ 0 h 84"/>
                <a:gd name="T2" fmla="*/ 578 w 87"/>
                <a:gd name="T3" fmla="*/ 232 h 84"/>
                <a:gd name="T4" fmla="*/ 1058 w 87"/>
                <a:gd name="T5" fmla="*/ 297 h 84"/>
                <a:gd name="T6" fmla="*/ 993 w 87"/>
                <a:gd name="T7" fmla="*/ 761 h 84"/>
                <a:gd name="T8" fmla="*/ 944 w 87"/>
                <a:gd name="T9" fmla="*/ 847 h 84"/>
                <a:gd name="T10" fmla="*/ 545 w 87"/>
                <a:gd name="T11" fmla="*/ 945 h 84"/>
                <a:gd name="T12" fmla="*/ 631 w 87"/>
                <a:gd name="T13" fmla="*/ 1278 h 84"/>
                <a:gd name="T14" fmla="*/ 382 w 87"/>
                <a:gd name="T15" fmla="*/ 1392 h 84"/>
                <a:gd name="T16" fmla="*/ 696 w 87"/>
                <a:gd name="T17" fmla="*/ 1242 h 84"/>
                <a:gd name="T18" fmla="*/ 631 w 87"/>
                <a:gd name="T19" fmla="*/ 977 h 84"/>
                <a:gd name="T20" fmla="*/ 846 w 87"/>
                <a:gd name="T21" fmla="*/ 863 h 84"/>
                <a:gd name="T22" fmla="*/ 960 w 87"/>
                <a:gd name="T23" fmla="*/ 1010 h 84"/>
                <a:gd name="T24" fmla="*/ 1208 w 87"/>
                <a:gd name="T25" fmla="*/ 794 h 84"/>
                <a:gd name="T26" fmla="*/ 1440 w 87"/>
                <a:gd name="T27" fmla="*/ 366 h 84"/>
                <a:gd name="T28" fmla="*/ 1440 w 87"/>
                <a:gd name="T29" fmla="*/ 281 h 84"/>
                <a:gd name="T30" fmla="*/ 1176 w 87"/>
                <a:gd name="T31" fmla="*/ 134 h 84"/>
                <a:gd name="T32" fmla="*/ 761 w 87"/>
                <a:gd name="T33" fmla="*/ 0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84"/>
                <a:gd name="T53" fmla="*/ 87 w 87"/>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84">
                  <a:moveTo>
                    <a:pt x="46" y="0"/>
                  </a:moveTo>
                  <a:cubicBezTo>
                    <a:pt x="33" y="1"/>
                    <a:pt x="39" y="10"/>
                    <a:pt x="35" y="14"/>
                  </a:cubicBezTo>
                  <a:cubicBezTo>
                    <a:pt x="27" y="23"/>
                    <a:pt x="54" y="13"/>
                    <a:pt x="64" y="18"/>
                  </a:cubicBezTo>
                  <a:cubicBezTo>
                    <a:pt x="35" y="18"/>
                    <a:pt x="0" y="36"/>
                    <a:pt x="60" y="46"/>
                  </a:cubicBezTo>
                  <a:lnTo>
                    <a:pt x="57" y="51"/>
                  </a:lnTo>
                  <a:cubicBezTo>
                    <a:pt x="42" y="44"/>
                    <a:pt x="32" y="49"/>
                    <a:pt x="33" y="57"/>
                  </a:cubicBezTo>
                  <a:cubicBezTo>
                    <a:pt x="33" y="64"/>
                    <a:pt x="44" y="71"/>
                    <a:pt x="38" y="77"/>
                  </a:cubicBezTo>
                  <a:cubicBezTo>
                    <a:pt x="29" y="77"/>
                    <a:pt x="26" y="83"/>
                    <a:pt x="23" y="84"/>
                  </a:cubicBezTo>
                  <a:cubicBezTo>
                    <a:pt x="33" y="83"/>
                    <a:pt x="38" y="79"/>
                    <a:pt x="42" y="75"/>
                  </a:cubicBezTo>
                  <a:cubicBezTo>
                    <a:pt x="42" y="71"/>
                    <a:pt x="38" y="65"/>
                    <a:pt x="38" y="59"/>
                  </a:cubicBezTo>
                  <a:cubicBezTo>
                    <a:pt x="38" y="52"/>
                    <a:pt x="45" y="46"/>
                    <a:pt x="51" y="52"/>
                  </a:cubicBezTo>
                  <a:lnTo>
                    <a:pt x="58" y="61"/>
                  </a:lnTo>
                  <a:cubicBezTo>
                    <a:pt x="62" y="57"/>
                    <a:pt x="67" y="50"/>
                    <a:pt x="73" y="48"/>
                  </a:cubicBezTo>
                  <a:cubicBezTo>
                    <a:pt x="73" y="31"/>
                    <a:pt x="86" y="33"/>
                    <a:pt x="87" y="22"/>
                  </a:cubicBezTo>
                  <a:lnTo>
                    <a:pt x="87" y="17"/>
                  </a:lnTo>
                  <a:cubicBezTo>
                    <a:pt x="87" y="15"/>
                    <a:pt x="79" y="12"/>
                    <a:pt x="71" y="8"/>
                  </a:cubicBezTo>
                  <a:cubicBezTo>
                    <a:pt x="63" y="5"/>
                    <a:pt x="55" y="1"/>
                    <a:pt x="46" y="0"/>
                  </a:cubicBezTo>
                </a:path>
              </a:pathLst>
            </a:custGeom>
            <a:solidFill>
              <a:srgbClr val="808210"/>
            </a:solidFill>
            <a:ln w="0">
              <a:solidFill>
                <a:srgbClr val="25221E"/>
              </a:solidFill>
              <a:round/>
              <a:headEnd/>
              <a:tailEnd/>
            </a:ln>
          </p:spPr>
          <p:txBody>
            <a:bodyPr/>
            <a:lstStyle/>
            <a:p>
              <a:endParaRPr lang="es-MX"/>
            </a:p>
          </p:txBody>
        </p:sp>
        <p:sp>
          <p:nvSpPr>
            <p:cNvPr id="26" name="Freeform 22"/>
            <p:cNvSpPr>
              <a:spLocks noEditPoints="1"/>
            </p:cNvSpPr>
            <p:nvPr/>
          </p:nvSpPr>
          <p:spPr bwMode="auto">
            <a:xfrm>
              <a:off x="1210" y="1969"/>
              <a:ext cx="610" cy="1282"/>
            </a:xfrm>
            <a:custGeom>
              <a:avLst/>
              <a:gdLst>
                <a:gd name="T0" fmla="*/ 1289 w 150"/>
                <a:gd name="T1" fmla="*/ 49 h 315"/>
                <a:gd name="T2" fmla="*/ 1887 w 150"/>
                <a:gd name="T3" fmla="*/ 431 h 315"/>
                <a:gd name="T4" fmla="*/ 1704 w 150"/>
                <a:gd name="T5" fmla="*/ 383 h 315"/>
                <a:gd name="T6" fmla="*/ 1570 w 150"/>
                <a:gd name="T7" fmla="*/ 313 h 315"/>
                <a:gd name="T8" fmla="*/ 1602 w 150"/>
                <a:gd name="T9" fmla="*/ 65 h 315"/>
                <a:gd name="T10" fmla="*/ 1440 w 150"/>
                <a:gd name="T11" fmla="*/ 0 h 315"/>
                <a:gd name="T12" fmla="*/ 1289 w 150"/>
                <a:gd name="T13" fmla="*/ 49 h 315"/>
                <a:gd name="T14" fmla="*/ 1305 w 150"/>
                <a:gd name="T15" fmla="*/ 98 h 315"/>
                <a:gd name="T16" fmla="*/ 1175 w 150"/>
                <a:gd name="T17" fmla="*/ 631 h 315"/>
                <a:gd name="T18" fmla="*/ 842 w 150"/>
                <a:gd name="T19" fmla="*/ 216 h 315"/>
                <a:gd name="T20" fmla="*/ 1305 w 150"/>
                <a:gd name="T21" fmla="*/ 98 h 315"/>
                <a:gd name="T22" fmla="*/ 1985 w 150"/>
                <a:gd name="T23" fmla="*/ 3179 h 315"/>
                <a:gd name="T24" fmla="*/ 2119 w 150"/>
                <a:gd name="T25" fmla="*/ 3297 h 315"/>
                <a:gd name="T26" fmla="*/ 2233 w 150"/>
                <a:gd name="T27" fmla="*/ 3215 h 315"/>
                <a:gd name="T28" fmla="*/ 2346 w 150"/>
                <a:gd name="T29" fmla="*/ 3130 h 315"/>
                <a:gd name="T30" fmla="*/ 2383 w 150"/>
                <a:gd name="T31" fmla="*/ 3081 h 315"/>
                <a:gd name="T32" fmla="*/ 2432 w 150"/>
                <a:gd name="T33" fmla="*/ 2983 h 315"/>
                <a:gd name="T34" fmla="*/ 2464 w 150"/>
                <a:gd name="T35" fmla="*/ 2800 h 315"/>
                <a:gd name="T36" fmla="*/ 2367 w 150"/>
                <a:gd name="T37" fmla="*/ 2715 h 315"/>
                <a:gd name="T38" fmla="*/ 2367 w 150"/>
                <a:gd name="T39" fmla="*/ 2767 h 315"/>
                <a:gd name="T40" fmla="*/ 2399 w 150"/>
                <a:gd name="T41" fmla="*/ 2881 h 315"/>
                <a:gd name="T42" fmla="*/ 2367 w 150"/>
                <a:gd name="T43" fmla="*/ 2930 h 315"/>
                <a:gd name="T44" fmla="*/ 2249 w 150"/>
                <a:gd name="T45" fmla="*/ 2865 h 315"/>
                <a:gd name="T46" fmla="*/ 2314 w 150"/>
                <a:gd name="T47" fmla="*/ 3032 h 315"/>
                <a:gd name="T48" fmla="*/ 2216 w 150"/>
                <a:gd name="T49" fmla="*/ 2967 h 315"/>
                <a:gd name="T50" fmla="*/ 2168 w 150"/>
                <a:gd name="T51" fmla="*/ 3065 h 315"/>
                <a:gd name="T52" fmla="*/ 2151 w 150"/>
                <a:gd name="T53" fmla="*/ 3179 h 315"/>
                <a:gd name="T54" fmla="*/ 2001 w 150"/>
                <a:gd name="T55" fmla="*/ 3130 h 315"/>
                <a:gd name="T56" fmla="*/ 1985 w 150"/>
                <a:gd name="T57" fmla="*/ 3179 h 315"/>
                <a:gd name="T58" fmla="*/ 98 w 150"/>
                <a:gd name="T59" fmla="*/ 4640 h 315"/>
                <a:gd name="T60" fmla="*/ 134 w 150"/>
                <a:gd name="T61" fmla="*/ 4953 h 315"/>
                <a:gd name="T62" fmla="*/ 114 w 150"/>
                <a:gd name="T63" fmla="*/ 5002 h 315"/>
                <a:gd name="T64" fmla="*/ 0 w 150"/>
                <a:gd name="T65" fmla="*/ 5051 h 315"/>
                <a:gd name="T66" fmla="*/ 81 w 150"/>
                <a:gd name="T67" fmla="*/ 5169 h 315"/>
                <a:gd name="T68" fmla="*/ 167 w 150"/>
                <a:gd name="T69" fmla="*/ 5018 h 315"/>
                <a:gd name="T70" fmla="*/ 150 w 150"/>
                <a:gd name="T71" fmla="*/ 5120 h 315"/>
                <a:gd name="T72" fmla="*/ 150 w 150"/>
                <a:gd name="T73" fmla="*/ 5218 h 315"/>
                <a:gd name="T74" fmla="*/ 167 w 150"/>
                <a:gd name="T75" fmla="*/ 5218 h 315"/>
                <a:gd name="T76" fmla="*/ 232 w 150"/>
                <a:gd name="T77" fmla="*/ 5152 h 315"/>
                <a:gd name="T78" fmla="*/ 232 w 150"/>
                <a:gd name="T79" fmla="*/ 5034 h 315"/>
                <a:gd name="T80" fmla="*/ 297 w 150"/>
                <a:gd name="T81" fmla="*/ 5218 h 315"/>
                <a:gd name="T82" fmla="*/ 346 w 150"/>
                <a:gd name="T83" fmla="*/ 5083 h 315"/>
                <a:gd name="T84" fmla="*/ 399 w 150"/>
                <a:gd name="T85" fmla="*/ 4953 h 315"/>
                <a:gd name="T86" fmla="*/ 382 w 150"/>
                <a:gd name="T87" fmla="*/ 4672 h 315"/>
                <a:gd name="T88" fmla="*/ 98 w 150"/>
                <a:gd name="T89" fmla="*/ 4640 h 315"/>
                <a:gd name="T90" fmla="*/ 382 w 150"/>
                <a:gd name="T91" fmla="*/ 5201 h 315"/>
                <a:gd name="T92" fmla="*/ 480 w 150"/>
                <a:gd name="T93" fmla="*/ 4986 h 315"/>
                <a:gd name="T94" fmla="*/ 545 w 150"/>
                <a:gd name="T95" fmla="*/ 5002 h 315"/>
                <a:gd name="T96" fmla="*/ 545 w 150"/>
                <a:gd name="T97" fmla="*/ 5018 h 315"/>
                <a:gd name="T98" fmla="*/ 415 w 150"/>
                <a:gd name="T99" fmla="*/ 5185 h 315"/>
                <a:gd name="T100" fmla="*/ 399 w 150"/>
                <a:gd name="T101" fmla="*/ 5201 h 315"/>
                <a:gd name="T102" fmla="*/ 382 w 150"/>
                <a:gd name="T103" fmla="*/ 5201 h 3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0"/>
                <a:gd name="T157" fmla="*/ 0 h 315"/>
                <a:gd name="T158" fmla="*/ 150 w 150"/>
                <a:gd name="T159" fmla="*/ 315 h 3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0" h="315">
                  <a:moveTo>
                    <a:pt x="78" y="3"/>
                  </a:moveTo>
                  <a:cubicBezTo>
                    <a:pt x="80" y="19"/>
                    <a:pt x="96" y="29"/>
                    <a:pt x="114" y="26"/>
                  </a:cubicBezTo>
                  <a:cubicBezTo>
                    <a:pt x="107" y="27"/>
                    <a:pt x="107" y="22"/>
                    <a:pt x="103" y="23"/>
                  </a:cubicBezTo>
                  <a:cubicBezTo>
                    <a:pt x="100" y="23"/>
                    <a:pt x="97" y="21"/>
                    <a:pt x="95" y="19"/>
                  </a:cubicBezTo>
                  <a:cubicBezTo>
                    <a:pt x="95" y="14"/>
                    <a:pt x="95" y="8"/>
                    <a:pt x="97" y="4"/>
                  </a:cubicBezTo>
                  <a:cubicBezTo>
                    <a:pt x="92" y="8"/>
                    <a:pt x="90" y="2"/>
                    <a:pt x="87" y="0"/>
                  </a:cubicBezTo>
                  <a:cubicBezTo>
                    <a:pt x="89" y="9"/>
                    <a:pt x="86" y="7"/>
                    <a:pt x="78" y="3"/>
                  </a:cubicBezTo>
                  <a:moveTo>
                    <a:pt x="79" y="6"/>
                  </a:moveTo>
                  <a:cubicBezTo>
                    <a:pt x="77" y="17"/>
                    <a:pt x="71" y="27"/>
                    <a:pt x="71" y="38"/>
                  </a:cubicBezTo>
                  <a:cubicBezTo>
                    <a:pt x="64" y="31"/>
                    <a:pt x="56" y="20"/>
                    <a:pt x="51" y="13"/>
                  </a:cubicBezTo>
                  <a:cubicBezTo>
                    <a:pt x="64" y="17"/>
                    <a:pt x="68" y="18"/>
                    <a:pt x="79" y="6"/>
                  </a:cubicBezTo>
                  <a:moveTo>
                    <a:pt x="120" y="192"/>
                  </a:moveTo>
                  <a:cubicBezTo>
                    <a:pt x="123" y="195"/>
                    <a:pt x="125" y="198"/>
                    <a:pt x="128" y="199"/>
                  </a:cubicBezTo>
                  <a:cubicBezTo>
                    <a:pt x="127" y="200"/>
                    <a:pt x="134" y="198"/>
                    <a:pt x="135" y="194"/>
                  </a:cubicBezTo>
                  <a:cubicBezTo>
                    <a:pt x="137" y="192"/>
                    <a:pt x="141" y="192"/>
                    <a:pt x="142" y="189"/>
                  </a:cubicBezTo>
                  <a:cubicBezTo>
                    <a:pt x="142" y="188"/>
                    <a:pt x="144" y="187"/>
                    <a:pt x="144" y="186"/>
                  </a:cubicBezTo>
                  <a:cubicBezTo>
                    <a:pt x="145" y="185"/>
                    <a:pt x="147" y="182"/>
                    <a:pt x="147" y="180"/>
                  </a:cubicBezTo>
                  <a:cubicBezTo>
                    <a:pt x="150" y="177"/>
                    <a:pt x="147" y="173"/>
                    <a:pt x="149" y="169"/>
                  </a:cubicBezTo>
                  <a:cubicBezTo>
                    <a:pt x="150" y="167"/>
                    <a:pt x="146" y="161"/>
                    <a:pt x="143" y="164"/>
                  </a:cubicBezTo>
                  <a:lnTo>
                    <a:pt x="143" y="167"/>
                  </a:lnTo>
                  <a:cubicBezTo>
                    <a:pt x="143" y="169"/>
                    <a:pt x="145" y="173"/>
                    <a:pt x="145" y="174"/>
                  </a:cubicBezTo>
                  <a:cubicBezTo>
                    <a:pt x="146" y="177"/>
                    <a:pt x="146" y="178"/>
                    <a:pt x="143" y="177"/>
                  </a:cubicBezTo>
                  <a:cubicBezTo>
                    <a:pt x="142" y="177"/>
                    <a:pt x="139" y="173"/>
                    <a:pt x="136" y="173"/>
                  </a:cubicBezTo>
                  <a:cubicBezTo>
                    <a:pt x="139" y="174"/>
                    <a:pt x="143" y="180"/>
                    <a:pt x="140" y="183"/>
                  </a:cubicBezTo>
                  <a:cubicBezTo>
                    <a:pt x="138" y="185"/>
                    <a:pt x="135" y="179"/>
                    <a:pt x="134" y="179"/>
                  </a:cubicBezTo>
                  <a:cubicBezTo>
                    <a:pt x="139" y="186"/>
                    <a:pt x="138" y="192"/>
                    <a:pt x="131" y="185"/>
                  </a:cubicBezTo>
                  <a:cubicBezTo>
                    <a:pt x="132" y="187"/>
                    <a:pt x="134" y="192"/>
                    <a:pt x="130" y="192"/>
                  </a:cubicBezTo>
                  <a:cubicBezTo>
                    <a:pt x="127" y="193"/>
                    <a:pt x="124" y="190"/>
                    <a:pt x="121" y="189"/>
                  </a:cubicBezTo>
                  <a:lnTo>
                    <a:pt x="120" y="192"/>
                  </a:lnTo>
                  <a:moveTo>
                    <a:pt x="6" y="280"/>
                  </a:moveTo>
                  <a:cubicBezTo>
                    <a:pt x="4" y="286"/>
                    <a:pt x="10" y="293"/>
                    <a:pt x="8" y="299"/>
                  </a:cubicBezTo>
                  <a:cubicBezTo>
                    <a:pt x="8" y="300"/>
                    <a:pt x="7" y="301"/>
                    <a:pt x="7" y="302"/>
                  </a:cubicBezTo>
                  <a:cubicBezTo>
                    <a:pt x="4" y="304"/>
                    <a:pt x="2" y="302"/>
                    <a:pt x="0" y="305"/>
                  </a:cubicBezTo>
                  <a:cubicBezTo>
                    <a:pt x="0" y="308"/>
                    <a:pt x="3" y="312"/>
                    <a:pt x="5" y="312"/>
                  </a:cubicBezTo>
                  <a:cubicBezTo>
                    <a:pt x="7" y="310"/>
                    <a:pt x="10" y="307"/>
                    <a:pt x="10" y="303"/>
                  </a:cubicBezTo>
                  <a:cubicBezTo>
                    <a:pt x="10" y="305"/>
                    <a:pt x="9" y="307"/>
                    <a:pt x="9" y="309"/>
                  </a:cubicBezTo>
                  <a:cubicBezTo>
                    <a:pt x="8" y="310"/>
                    <a:pt x="8" y="313"/>
                    <a:pt x="9" y="315"/>
                  </a:cubicBezTo>
                  <a:cubicBezTo>
                    <a:pt x="9" y="314"/>
                    <a:pt x="9" y="315"/>
                    <a:pt x="10" y="315"/>
                  </a:cubicBezTo>
                  <a:cubicBezTo>
                    <a:pt x="11" y="313"/>
                    <a:pt x="13" y="313"/>
                    <a:pt x="14" y="311"/>
                  </a:cubicBezTo>
                  <a:cubicBezTo>
                    <a:pt x="14" y="309"/>
                    <a:pt x="15" y="305"/>
                    <a:pt x="14" y="304"/>
                  </a:cubicBezTo>
                  <a:cubicBezTo>
                    <a:pt x="17" y="307"/>
                    <a:pt x="15" y="312"/>
                    <a:pt x="18" y="315"/>
                  </a:cubicBezTo>
                  <a:cubicBezTo>
                    <a:pt x="22" y="315"/>
                    <a:pt x="20" y="309"/>
                    <a:pt x="21" y="307"/>
                  </a:cubicBezTo>
                  <a:cubicBezTo>
                    <a:pt x="21" y="306"/>
                    <a:pt x="24" y="301"/>
                    <a:pt x="24" y="299"/>
                  </a:cubicBezTo>
                  <a:cubicBezTo>
                    <a:pt x="26" y="294"/>
                    <a:pt x="25" y="287"/>
                    <a:pt x="23" y="282"/>
                  </a:cubicBezTo>
                  <a:lnTo>
                    <a:pt x="6" y="280"/>
                  </a:lnTo>
                  <a:moveTo>
                    <a:pt x="23" y="314"/>
                  </a:moveTo>
                  <a:cubicBezTo>
                    <a:pt x="26" y="310"/>
                    <a:pt x="29" y="306"/>
                    <a:pt x="29" y="301"/>
                  </a:cubicBezTo>
                  <a:cubicBezTo>
                    <a:pt x="30" y="302"/>
                    <a:pt x="31" y="301"/>
                    <a:pt x="33" y="302"/>
                  </a:cubicBezTo>
                  <a:lnTo>
                    <a:pt x="33" y="303"/>
                  </a:lnTo>
                  <a:cubicBezTo>
                    <a:pt x="30" y="306"/>
                    <a:pt x="28" y="311"/>
                    <a:pt x="25" y="313"/>
                  </a:cubicBezTo>
                  <a:lnTo>
                    <a:pt x="24" y="314"/>
                  </a:lnTo>
                  <a:cubicBezTo>
                    <a:pt x="24" y="314"/>
                    <a:pt x="23" y="314"/>
                    <a:pt x="23" y="314"/>
                  </a:cubicBezTo>
                </a:path>
              </a:pathLst>
            </a:custGeom>
            <a:solidFill>
              <a:srgbClr val="DDA87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MX"/>
            </a:p>
          </p:txBody>
        </p:sp>
        <p:sp>
          <p:nvSpPr>
            <p:cNvPr id="27" name="Freeform 23"/>
            <p:cNvSpPr>
              <a:spLocks noEditPoints="1"/>
            </p:cNvSpPr>
            <p:nvPr/>
          </p:nvSpPr>
          <p:spPr bwMode="auto">
            <a:xfrm>
              <a:off x="1389" y="2018"/>
              <a:ext cx="240" cy="1998"/>
            </a:xfrm>
            <a:custGeom>
              <a:avLst/>
              <a:gdLst>
                <a:gd name="T0" fmla="*/ 98 w 59"/>
                <a:gd name="T1" fmla="*/ 0 h 491"/>
                <a:gd name="T2" fmla="*/ 0 w 59"/>
                <a:gd name="T3" fmla="*/ 151 h 491"/>
                <a:gd name="T4" fmla="*/ 826 w 59"/>
                <a:gd name="T5" fmla="*/ 1375 h 491"/>
                <a:gd name="T6" fmla="*/ 696 w 59"/>
                <a:gd name="T7" fmla="*/ 545 h 491"/>
                <a:gd name="T8" fmla="*/ 98 w 59"/>
                <a:gd name="T9" fmla="*/ 0 h 491"/>
                <a:gd name="T10" fmla="*/ 529 w 59"/>
                <a:gd name="T11" fmla="*/ 7850 h 491"/>
                <a:gd name="T12" fmla="*/ 313 w 59"/>
                <a:gd name="T13" fmla="*/ 7980 h 491"/>
                <a:gd name="T14" fmla="*/ 545 w 59"/>
                <a:gd name="T15" fmla="*/ 7980 h 491"/>
                <a:gd name="T16" fmla="*/ 399 w 59"/>
                <a:gd name="T17" fmla="*/ 8130 h 491"/>
                <a:gd name="T18" fmla="*/ 976 w 59"/>
                <a:gd name="T19" fmla="*/ 8130 h 491"/>
                <a:gd name="T20" fmla="*/ 728 w 59"/>
                <a:gd name="T21" fmla="*/ 7964 h 491"/>
                <a:gd name="T22" fmla="*/ 529 w 59"/>
                <a:gd name="T23" fmla="*/ 7850 h 4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491"/>
                <a:gd name="T38" fmla="*/ 59 w 59"/>
                <a:gd name="T39" fmla="*/ 491 h 4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491">
                  <a:moveTo>
                    <a:pt x="6" y="0"/>
                  </a:moveTo>
                  <a:cubicBezTo>
                    <a:pt x="6" y="2"/>
                    <a:pt x="0" y="7"/>
                    <a:pt x="0" y="9"/>
                  </a:cubicBezTo>
                  <a:lnTo>
                    <a:pt x="50" y="83"/>
                  </a:lnTo>
                  <a:cubicBezTo>
                    <a:pt x="45" y="70"/>
                    <a:pt x="42" y="50"/>
                    <a:pt x="42" y="33"/>
                  </a:cubicBezTo>
                  <a:cubicBezTo>
                    <a:pt x="29" y="15"/>
                    <a:pt x="17" y="13"/>
                    <a:pt x="6" y="0"/>
                  </a:cubicBezTo>
                  <a:moveTo>
                    <a:pt x="32" y="474"/>
                  </a:moveTo>
                  <a:cubicBezTo>
                    <a:pt x="36" y="479"/>
                    <a:pt x="23" y="479"/>
                    <a:pt x="19" y="482"/>
                  </a:cubicBezTo>
                  <a:lnTo>
                    <a:pt x="33" y="482"/>
                  </a:lnTo>
                  <a:lnTo>
                    <a:pt x="24" y="491"/>
                  </a:lnTo>
                  <a:cubicBezTo>
                    <a:pt x="35" y="484"/>
                    <a:pt x="41" y="484"/>
                    <a:pt x="59" y="491"/>
                  </a:cubicBezTo>
                  <a:cubicBezTo>
                    <a:pt x="59" y="491"/>
                    <a:pt x="44" y="483"/>
                    <a:pt x="44" y="481"/>
                  </a:cubicBezTo>
                  <a:cubicBezTo>
                    <a:pt x="39" y="479"/>
                    <a:pt x="35" y="477"/>
                    <a:pt x="32" y="474"/>
                  </a:cubicBezTo>
                </a:path>
              </a:pathLst>
            </a:custGeom>
            <a:solidFill>
              <a:srgbClr val="FFFFFF"/>
            </a:solidFill>
            <a:ln w="0">
              <a:solidFill>
                <a:srgbClr val="25221E"/>
              </a:solidFill>
              <a:round/>
              <a:headEnd/>
              <a:tailEnd/>
            </a:ln>
          </p:spPr>
          <p:txBody>
            <a:bodyPr/>
            <a:lstStyle/>
            <a:p>
              <a:endParaRPr lang="es-MX"/>
            </a:p>
          </p:txBody>
        </p:sp>
        <p:sp>
          <p:nvSpPr>
            <p:cNvPr id="28" name="Freeform 24"/>
            <p:cNvSpPr>
              <a:spLocks/>
            </p:cNvSpPr>
            <p:nvPr/>
          </p:nvSpPr>
          <p:spPr bwMode="auto">
            <a:xfrm>
              <a:off x="1560" y="2152"/>
              <a:ext cx="94" cy="342"/>
            </a:xfrm>
            <a:custGeom>
              <a:avLst/>
              <a:gdLst>
                <a:gd name="T0" fmla="*/ 16 w 23"/>
                <a:gd name="T1" fmla="*/ 248 h 84"/>
                <a:gd name="T2" fmla="*/ 16 w 23"/>
                <a:gd name="T3" fmla="*/ 383 h 84"/>
                <a:gd name="T4" fmla="*/ 135 w 23"/>
                <a:gd name="T5" fmla="*/ 615 h 84"/>
                <a:gd name="T6" fmla="*/ 135 w 23"/>
                <a:gd name="T7" fmla="*/ 831 h 84"/>
                <a:gd name="T8" fmla="*/ 384 w 23"/>
                <a:gd name="T9" fmla="*/ 1311 h 84"/>
                <a:gd name="T10" fmla="*/ 0 w 23"/>
                <a:gd name="T11" fmla="*/ 0 h 84"/>
                <a:gd name="T12" fmla="*/ 16 w 23"/>
                <a:gd name="T13" fmla="*/ 248 h 84"/>
                <a:gd name="T14" fmla="*/ 0 60000 65536"/>
                <a:gd name="T15" fmla="*/ 0 60000 65536"/>
                <a:gd name="T16" fmla="*/ 0 60000 65536"/>
                <a:gd name="T17" fmla="*/ 0 60000 65536"/>
                <a:gd name="T18" fmla="*/ 0 60000 65536"/>
                <a:gd name="T19" fmla="*/ 0 60000 65536"/>
                <a:gd name="T20" fmla="*/ 0 60000 65536"/>
                <a:gd name="T21" fmla="*/ 0 w 23"/>
                <a:gd name="T22" fmla="*/ 0 h 84"/>
                <a:gd name="T23" fmla="*/ 23 w 23"/>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84">
                  <a:moveTo>
                    <a:pt x="1" y="15"/>
                  </a:moveTo>
                  <a:cubicBezTo>
                    <a:pt x="8" y="21"/>
                    <a:pt x="1" y="15"/>
                    <a:pt x="1" y="23"/>
                  </a:cubicBezTo>
                  <a:cubicBezTo>
                    <a:pt x="5" y="27"/>
                    <a:pt x="8" y="31"/>
                    <a:pt x="8" y="37"/>
                  </a:cubicBezTo>
                  <a:lnTo>
                    <a:pt x="8" y="50"/>
                  </a:lnTo>
                  <a:cubicBezTo>
                    <a:pt x="11" y="54"/>
                    <a:pt x="23" y="84"/>
                    <a:pt x="23" y="79"/>
                  </a:cubicBezTo>
                  <a:cubicBezTo>
                    <a:pt x="22" y="61"/>
                    <a:pt x="18" y="21"/>
                    <a:pt x="0" y="0"/>
                  </a:cubicBezTo>
                  <a:cubicBezTo>
                    <a:pt x="0" y="6"/>
                    <a:pt x="1" y="10"/>
                    <a:pt x="1" y="15"/>
                  </a:cubicBezTo>
                </a:path>
              </a:pathLst>
            </a:custGeom>
            <a:solidFill>
              <a:srgbClr val="EB3D00"/>
            </a:solidFill>
            <a:ln w="0">
              <a:solidFill>
                <a:srgbClr val="25221E"/>
              </a:solidFill>
              <a:round/>
              <a:headEnd/>
              <a:tailEnd/>
            </a:ln>
          </p:spPr>
          <p:txBody>
            <a:bodyPr/>
            <a:lstStyle/>
            <a:p>
              <a:endParaRPr lang="es-MX"/>
            </a:p>
          </p:txBody>
        </p:sp>
        <p:sp>
          <p:nvSpPr>
            <p:cNvPr id="29" name="Freeform 25"/>
            <p:cNvSpPr>
              <a:spLocks/>
            </p:cNvSpPr>
            <p:nvPr/>
          </p:nvSpPr>
          <p:spPr bwMode="auto">
            <a:xfrm>
              <a:off x="1389" y="2022"/>
              <a:ext cx="94" cy="163"/>
            </a:xfrm>
            <a:custGeom>
              <a:avLst/>
              <a:gdLst>
                <a:gd name="T0" fmla="*/ 0 w 23"/>
                <a:gd name="T1" fmla="*/ 118 h 40"/>
                <a:gd name="T2" fmla="*/ 384 w 23"/>
                <a:gd name="T3" fmla="*/ 664 h 40"/>
                <a:gd name="T4" fmla="*/ 319 w 23"/>
                <a:gd name="T5" fmla="*/ 281 h 40"/>
                <a:gd name="T6" fmla="*/ 102 w 23"/>
                <a:gd name="T7" fmla="*/ 0 h 40"/>
                <a:gd name="T8" fmla="*/ 0 w 23"/>
                <a:gd name="T9" fmla="*/ 118 h 40"/>
                <a:gd name="T10" fmla="*/ 0 60000 65536"/>
                <a:gd name="T11" fmla="*/ 0 60000 65536"/>
                <a:gd name="T12" fmla="*/ 0 60000 65536"/>
                <a:gd name="T13" fmla="*/ 0 60000 65536"/>
                <a:gd name="T14" fmla="*/ 0 60000 65536"/>
                <a:gd name="T15" fmla="*/ 0 w 23"/>
                <a:gd name="T16" fmla="*/ 0 h 40"/>
                <a:gd name="T17" fmla="*/ 23 w 23"/>
                <a:gd name="T18" fmla="*/ 40 h 40"/>
              </a:gdLst>
              <a:ahLst/>
              <a:cxnLst>
                <a:cxn ang="T10">
                  <a:pos x="T0" y="T1"/>
                </a:cxn>
                <a:cxn ang="T11">
                  <a:pos x="T2" y="T3"/>
                </a:cxn>
                <a:cxn ang="T12">
                  <a:pos x="T4" y="T5"/>
                </a:cxn>
                <a:cxn ang="T13">
                  <a:pos x="T6" y="T7"/>
                </a:cxn>
                <a:cxn ang="T14">
                  <a:pos x="T8" y="T9"/>
                </a:cxn>
              </a:cxnLst>
              <a:rect l="T15" t="T16" r="T17" b="T18"/>
              <a:pathLst>
                <a:path w="23" h="40">
                  <a:moveTo>
                    <a:pt x="0" y="7"/>
                  </a:moveTo>
                  <a:lnTo>
                    <a:pt x="23" y="40"/>
                  </a:lnTo>
                  <a:lnTo>
                    <a:pt x="19" y="17"/>
                  </a:lnTo>
                  <a:cubicBezTo>
                    <a:pt x="13" y="14"/>
                    <a:pt x="9" y="4"/>
                    <a:pt x="6" y="0"/>
                  </a:cubicBezTo>
                  <a:lnTo>
                    <a:pt x="0" y="7"/>
                  </a:lnTo>
                </a:path>
              </a:pathLst>
            </a:custGeom>
            <a:solidFill>
              <a:srgbClr val="DEDED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MX"/>
            </a:p>
          </p:txBody>
        </p:sp>
        <p:sp>
          <p:nvSpPr>
            <p:cNvPr id="30" name="Freeform 26"/>
            <p:cNvSpPr>
              <a:spLocks noEditPoints="1"/>
            </p:cNvSpPr>
            <p:nvPr/>
          </p:nvSpPr>
          <p:spPr bwMode="auto">
            <a:xfrm>
              <a:off x="958" y="1904"/>
              <a:ext cx="618" cy="1701"/>
            </a:xfrm>
            <a:custGeom>
              <a:avLst/>
              <a:gdLst>
                <a:gd name="T0" fmla="*/ 264 w 152"/>
                <a:gd name="T1" fmla="*/ 5616 h 418"/>
                <a:gd name="T2" fmla="*/ 2480 w 152"/>
                <a:gd name="T3" fmla="*/ 5713 h 418"/>
                <a:gd name="T4" fmla="*/ 98 w 152"/>
                <a:gd name="T5" fmla="*/ 5433 h 418"/>
                <a:gd name="T6" fmla="*/ 264 w 152"/>
                <a:gd name="T7" fmla="*/ 5616 h 418"/>
                <a:gd name="T8" fmla="*/ 0 w 152"/>
                <a:gd name="T9" fmla="*/ 6922 h 418"/>
                <a:gd name="T10" fmla="*/ 2513 w 152"/>
                <a:gd name="T11" fmla="*/ 167 h 418"/>
                <a:gd name="T12" fmla="*/ 2480 w 152"/>
                <a:gd name="T13" fmla="*/ 167 h 418"/>
                <a:gd name="T14" fmla="*/ 2464 w 152"/>
                <a:gd name="T15" fmla="*/ 151 h 418"/>
                <a:gd name="T16" fmla="*/ 2415 w 152"/>
                <a:gd name="T17" fmla="*/ 0 h 418"/>
                <a:gd name="T18" fmla="*/ 2346 w 152"/>
                <a:gd name="T19" fmla="*/ 0 h 418"/>
                <a:gd name="T20" fmla="*/ 2362 w 152"/>
                <a:gd name="T21" fmla="*/ 248 h 418"/>
                <a:gd name="T22" fmla="*/ 2431 w 152"/>
                <a:gd name="T23" fmla="*/ 98 h 418"/>
                <a:gd name="T24" fmla="*/ 2399 w 152"/>
                <a:gd name="T25" fmla="*/ 98 h 418"/>
                <a:gd name="T26" fmla="*/ 2399 w 152"/>
                <a:gd name="T27" fmla="*/ 98 h 418"/>
                <a:gd name="T28" fmla="*/ 2431 w 152"/>
                <a:gd name="T29" fmla="*/ 81 h 418"/>
                <a:gd name="T30" fmla="*/ 2399 w 152"/>
                <a:gd name="T31" fmla="*/ 33 h 418"/>
                <a:gd name="T32" fmla="*/ 2313 w 152"/>
                <a:gd name="T33" fmla="*/ 134 h 418"/>
                <a:gd name="T34" fmla="*/ 2330 w 152"/>
                <a:gd name="T35" fmla="*/ 151 h 418"/>
                <a:gd name="T36" fmla="*/ 2464 w 152"/>
                <a:gd name="T37" fmla="*/ 114 h 418"/>
                <a:gd name="T38" fmla="*/ 2378 w 152"/>
                <a:gd name="T39" fmla="*/ 151 h 418"/>
                <a:gd name="T40" fmla="*/ 2362 w 152"/>
                <a:gd name="T41" fmla="*/ 151 h 418"/>
                <a:gd name="T42" fmla="*/ 2362 w 152"/>
                <a:gd name="T43" fmla="*/ 151 h 418"/>
                <a:gd name="T44" fmla="*/ 2362 w 152"/>
                <a:gd name="T45" fmla="*/ 183 h 418"/>
                <a:gd name="T46" fmla="*/ 2378 w 152"/>
                <a:gd name="T47" fmla="*/ 216 h 418"/>
                <a:gd name="T48" fmla="*/ 2399 w 152"/>
                <a:gd name="T49" fmla="*/ 216 h 418"/>
                <a:gd name="T50" fmla="*/ 2415 w 152"/>
                <a:gd name="T51" fmla="*/ 199 h 418"/>
                <a:gd name="T52" fmla="*/ 2415 w 152"/>
                <a:gd name="T53" fmla="*/ 199 h 418"/>
                <a:gd name="T54" fmla="*/ 2431 w 152"/>
                <a:gd name="T55" fmla="*/ 216 h 418"/>
                <a:gd name="T56" fmla="*/ 2448 w 152"/>
                <a:gd name="T57" fmla="*/ 216 h 418"/>
                <a:gd name="T58" fmla="*/ 2448 w 152"/>
                <a:gd name="T59" fmla="*/ 199 h 418"/>
                <a:gd name="T60" fmla="*/ 2297 w 152"/>
                <a:gd name="T61" fmla="*/ 232 h 418"/>
                <a:gd name="T62" fmla="*/ 2399 w 152"/>
                <a:gd name="T63" fmla="*/ 346 h 418"/>
                <a:gd name="T64" fmla="*/ 2464 w 152"/>
                <a:gd name="T65" fmla="*/ 346 h 418"/>
                <a:gd name="T66" fmla="*/ 2464 w 152"/>
                <a:gd name="T67" fmla="*/ 281 h 4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418"/>
                <a:gd name="T104" fmla="*/ 152 w 152"/>
                <a:gd name="T105" fmla="*/ 418 h 4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418">
                  <a:moveTo>
                    <a:pt x="16" y="339"/>
                  </a:moveTo>
                  <a:lnTo>
                    <a:pt x="150" y="345"/>
                  </a:lnTo>
                  <a:moveTo>
                    <a:pt x="6" y="328"/>
                  </a:moveTo>
                  <a:lnTo>
                    <a:pt x="16" y="339"/>
                  </a:lnTo>
                  <a:lnTo>
                    <a:pt x="0" y="418"/>
                  </a:lnTo>
                  <a:moveTo>
                    <a:pt x="152" y="10"/>
                  </a:moveTo>
                  <a:cubicBezTo>
                    <a:pt x="152" y="10"/>
                    <a:pt x="151" y="10"/>
                    <a:pt x="150" y="10"/>
                  </a:cubicBezTo>
                  <a:lnTo>
                    <a:pt x="149" y="9"/>
                  </a:lnTo>
                  <a:cubicBezTo>
                    <a:pt x="150" y="7"/>
                    <a:pt x="147" y="1"/>
                    <a:pt x="146" y="0"/>
                  </a:cubicBezTo>
                  <a:lnTo>
                    <a:pt x="142" y="0"/>
                  </a:lnTo>
                  <a:cubicBezTo>
                    <a:pt x="138" y="3"/>
                    <a:pt x="139" y="11"/>
                    <a:pt x="143" y="15"/>
                  </a:cubicBezTo>
                  <a:moveTo>
                    <a:pt x="147" y="6"/>
                  </a:moveTo>
                  <a:cubicBezTo>
                    <a:pt x="147" y="6"/>
                    <a:pt x="145" y="7"/>
                    <a:pt x="145" y="6"/>
                  </a:cubicBezTo>
                  <a:cubicBezTo>
                    <a:pt x="145" y="5"/>
                    <a:pt x="146" y="5"/>
                    <a:pt x="147" y="5"/>
                  </a:cubicBezTo>
                  <a:cubicBezTo>
                    <a:pt x="147" y="3"/>
                    <a:pt x="146" y="2"/>
                    <a:pt x="145" y="2"/>
                  </a:cubicBezTo>
                  <a:cubicBezTo>
                    <a:pt x="141" y="2"/>
                    <a:pt x="140" y="5"/>
                    <a:pt x="140" y="8"/>
                  </a:cubicBezTo>
                  <a:cubicBezTo>
                    <a:pt x="140" y="8"/>
                    <a:pt x="141" y="9"/>
                    <a:pt x="141" y="9"/>
                  </a:cubicBezTo>
                  <a:moveTo>
                    <a:pt x="149" y="7"/>
                  </a:moveTo>
                  <a:lnTo>
                    <a:pt x="144" y="9"/>
                  </a:lnTo>
                  <a:cubicBezTo>
                    <a:pt x="143" y="9"/>
                    <a:pt x="144" y="9"/>
                    <a:pt x="143" y="9"/>
                  </a:cubicBezTo>
                  <a:cubicBezTo>
                    <a:pt x="143" y="10"/>
                    <a:pt x="143" y="10"/>
                    <a:pt x="143" y="11"/>
                  </a:cubicBezTo>
                  <a:cubicBezTo>
                    <a:pt x="143" y="12"/>
                    <a:pt x="144" y="13"/>
                    <a:pt x="144" y="13"/>
                  </a:cubicBezTo>
                  <a:lnTo>
                    <a:pt x="145" y="13"/>
                  </a:lnTo>
                  <a:cubicBezTo>
                    <a:pt x="145" y="13"/>
                    <a:pt x="146" y="12"/>
                    <a:pt x="146" y="12"/>
                  </a:cubicBezTo>
                  <a:cubicBezTo>
                    <a:pt x="147" y="12"/>
                    <a:pt x="147" y="13"/>
                    <a:pt x="147" y="13"/>
                  </a:cubicBezTo>
                  <a:cubicBezTo>
                    <a:pt x="148" y="13"/>
                    <a:pt x="148" y="13"/>
                    <a:pt x="148" y="13"/>
                  </a:cubicBezTo>
                  <a:lnTo>
                    <a:pt x="148" y="12"/>
                  </a:lnTo>
                  <a:moveTo>
                    <a:pt x="139" y="14"/>
                  </a:moveTo>
                  <a:cubicBezTo>
                    <a:pt x="142" y="22"/>
                    <a:pt x="145" y="19"/>
                    <a:pt x="145" y="21"/>
                  </a:cubicBezTo>
                  <a:cubicBezTo>
                    <a:pt x="146" y="21"/>
                    <a:pt x="147" y="21"/>
                    <a:pt x="149" y="21"/>
                  </a:cubicBezTo>
                  <a:cubicBezTo>
                    <a:pt x="149" y="20"/>
                    <a:pt x="149" y="18"/>
                    <a:pt x="149" y="17"/>
                  </a:cubicBezTo>
                </a:path>
              </a:pathLst>
            </a:custGeom>
            <a:noFill/>
            <a:ln w="0">
              <a:solidFill>
                <a:srgbClr val="25221E"/>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s-MX"/>
            </a:p>
          </p:txBody>
        </p:sp>
        <p:sp>
          <p:nvSpPr>
            <p:cNvPr id="31" name="Freeform 27"/>
            <p:cNvSpPr>
              <a:spLocks noEditPoints="1"/>
            </p:cNvSpPr>
            <p:nvPr/>
          </p:nvSpPr>
          <p:spPr bwMode="auto">
            <a:xfrm>
              <a:off x="1230" y="3190"/>
              <a:ext cx="102" cy="57"/>
            </a:xfrm>
            <a:custGeom>
              <a:avLst/>
              <a:gdLst>
                <a:gd name="T0" fmla="*/ 416 w 25"/>
                <a:gd name="T1" fmla="*/ 33 h 14"/>
                <a:gd name="T2" fmla="*/ 298 w 25"/>
                <a:gd name="T3" fmla="*/ 232 h 14"/>
                <a:gd name="T4" fmla="*/ 367 w 25"/>
                <a:gd name="T5" fmla="*/ 134 h 14"/>
                <a:gd name="T6" fmla="*/ 416 w 25"/>
                <a:gd name="T7" fmla="*/ 33 h 14"/>
                <a:gd name="T8" fmla="*/ 298 w 25"/>
                <a:gd name="T9" fmla="*/ 33 h 14"/>
                <a:gd name="T10" fmla="*/ 184 w 25"/>
                <a:gd name="T11" fmla="*/ 200 h 14"/>
                <a:gd name="T12" fmla="*/ 298 w 25"/>
                <a:gd name="T13" fmla="*/ 0 h 14"/>
                <a:gd name="T14" fmla="*/ 298 w 25"/>
                <a:gd name="T15" fmla="*/ 33 h 14"/>
                <a:gd name="T16" fmla="*/ 0 w 25"/>
                <a:gd name="T17" fmla="*/ 200 h 14"/>
                <a:gd name="T18" fmla="*/ 151 w 25"/>
                <a:gd name="T19" fmla="*/ 16 h 14"/>
                <a:gd name="T20" fmla="*/ 16 w 25"/>
                <a:gd name="T21" fmla="*/ 216 h 14"/>
                <a:gd name="T22" fmla="*/ 0 w 25"/>
                <a:gd name="T23" fmla="*/ 200 h 14"/>
                <a:gd name="T24" fmla="*/ 0 w 25"/>
                <a:gd name="T25" fmla="*/ 20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4"/>
                <a:gd name="T41" fmla="*/ 25 w 25"/>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4">
                  <a:moveTo>
                    <a:pt x="25" y="2"/>
                  </a:moveTo>
                  <a:cubicBezTo>
                    <a:pt x="24" y="8"/>
                    <a:pt x="21" y="10"/>
                    <a:pt x="18" y="14"/>
                  </a:cubicBezTo>
                  <a:cubicBezTo>
                    <a:pt x="17" y="13"/>
                    <a:pt x="21" y="9"/>
                    <a:pt x="22" y="8"/>
                  </a:cubicBezTo>
                  <a:cubicBezTo>
                    <a:pt x="22" y="6"/>
                    <a:pt x="24" y="3"/>
                    <a:pt x="25" y="2"/>
                  </a:cubicBezTo>
                  <a:moveTo>
                    <a:pt x="18" y="2"/>
                  </a:moveTo>
                  <a:cubicBezTo>
                    <a:pt x="16" y="6"/>
                    <a:pt x="15" y="10"/>
                    <a:pt x="11" y="12"/>
                  </a:cubicBezTo>
                  <a:cubicBezTo>
                    <a:pt x="13" y="8"/>
                    <a:pt x="15" y="3"/>
                    <a:pt x="18" y="0"/>
                  </a:cubicBezTo>
                  <a:lnTo>
                    <a:pt x="18" y="2"/>
                  </a:lnTo>
                  <a:moveTo>
                    <a:pt x="0" y="12"/>
                  </a:moveTo>
                  <a:cubicBezTo>
                    <a:pt x="5" y="10"/>
                    <a:pt x="5" y="3"/>
                    <a:pt x="9" y="1"/>
                  </a:cubicBezTo>
                  <a:cubicBezTo>
                    <a:pt x="9" y="4"/>
                    <a:pt x="4" y="11"/>
                    <a:pt x="1" y="13"/>
                  </a:cubicBezTo>
                  <a:cubicBezTo>
                    <a:pt x="1" y="13"/>
                    <a:pt x="0" y="12"/>
                    <a:pt x="0" y="12"/>
                  </a:cubicBezTo>
                  <a:cubicBezTo>
                    <a:pt x="0" y="12"/>
                    <a:pt x="0" y="12"/>
                    <a:pt x="0" y="12"/>
                  </a:cubicBezTo>
                </a:path>
              </a:pathLst>
            </a:custGeom>
            <a:solidFill>
              <a:srgbClr val="25221E"/>
            </a:solidFill>
            <a:ln w="0">
              <a:solidFill>
                <a:srgbClr val="25221E"/>
              </a:solidFill>
              <a:round/>
              <a:headEnd/>
              <a:tailEnd/>
            </a:ln>
          </p:spPr>
          <p:txBody>
            <a:bodyPr/>
            <a:lstStyle/>
            <a:p>
              <a:endParaRPr lang="es-MX"/>
            </a:p>
          </p:txBody>
        </p:sp>
      </p:grpSp>
      <p:grpSp>
        <p:nvGrpSpPr>
          <p:cNvPr id="32" name="Group 28"/>
          <p:cNvGrpSpPr>
            <a:grpSpLocks/>
          </p:cNvGrpSpPr>
          <p:nvPr/>
        </p:nvGrpSpPr>
        <p:grpSpPr bwMode="auto">
          <a:xfrm>
            <a:off x="5458644" y="5127600"/>
            <a:ext cx="566737" cy="1290638"/>
            <a:chOff x="864" y="1684"/>
            <a:chExt cx="1054" cy="2397"/>
          </a:xfrm>
        </p:grpSpPr>
        <p:sp>
          <p:nvSpPr>
            <p:cNvPr id="33" name="Freeform 29"/>
            <p:cNvSpPr>
              <a:spLocks noEditPoints="1"/>
            </p:cNvSpPr>
            <p:nvPr/>
          </p:nvSpPr>
          <p:spPr bwMode="auto">
            <a:xfrm>
              <a:off x="864" y="1684"/>
              <a:ext cx="993" cy="2397"/>
            </a:xfrm>
            <a:custGeom>
              <a:avLst/>
              <a:gdLst>
                <a:gd name="T0" fmla="*/ 3113 w 244"/>
                <a:gd name="T1" fmla="*/ 114 h 589"/>
                <a:gd name="T2" fmla="*/ 1986 w 244"/>
                <a:gd name="T3" fmla="*/ 513 h 589"/>
                <a:gd name="T4" fmla="*/ 2234 w 244"/>
                <a:gd name="T5" fmla="*/ 1376 h 589"/>
                <a:gd name="T6" fmla="*/ 1274 w 244"/>
                <a:gd name="T7" fmla="*/ 2816 h 589"/>
                <a:gd name="T8" fmla="*/ 1290 w 244"/>
                <a:gd name="T9" fmla="*/ 5848 h 589"/>
                <a:gd name="T10" fmla="*/ 1424 w 244"/>
                <a:gd name="T11" fmla="*/ 6060 h 589"/>
                <a:gd name="T12" fmla="*/ 1343 w 244"/>
                <a:gd name="T13" fmla="*/ 6345 h 589"/>
                <a:gd name="T14" fmla="*/ 216 w 244"/>
                <a:gd name="T15" fmla="*/ 7569 h 589"/>
                <a:gd name="T16" fmla="*/ 647 w 244"/>
                <a:gd name="T17" fmla="*/ 7850 h 589"/>
                <a:gd name="T18" fmla="*/ 183 w 244"/>
                <a:gd name="T19" fmla="*/ 8697 h 589"/>
                <a:gd name="T20" fmla="*/ 513 w 244"/>
                <a:gd name="T21" fmla="*/ 9275 h 589"/>
                <a:gd name="T22" fmla="*/ 1473 w 244"/>
                <a:gd name="T23" fmla="*/ 9258 h 589"/>
                <a:gd name="T24" fmla="*/ 1522 w 244"/>
                <a:gd name="T25" fmla="*/ 9242 h 589"/>
                <a:gd name="T26" fmla="*/ 1624 w 244"/>
                <a:gd name="T27" fmla="*/ 9474 h 589"/>
                <a:gd name="T28" fmla="*/ 3496 w 244"/>
                <a:gd name="T29" fmla="*/ 9657 h 589"/>
                <a:gd name="T30" fmla="*/ 2649 w 244"/>
                <a:gd name="T31" fmla="*/ 9157 h 589"/>
                <a:gd name="T32" fmla="*/ 2482 w 244"/>
                <a:gd name="T33" fmla="*/ 8892 h 589"/>
                <a:gd name="T34" fmla="*/ 2633 w 244"/>
                <a:gd name="T35" fmla="*/ 8363 h 589"/>
                <a:gd name="T36" fmla="*/ 2849 w 244"/>
                <a:gd name="T37" fmla="*/ 7024 h 589"/>
                <a:gd name="T38" fmla="*/ 2898 w 244"/>
                <a:gd name="T39" fmla="*/ 6576 h 589"/>
                <a:gd name="T40" fmla="*/ 3231 w 244"/>
                <a:gd name="T41" fmla="*/ 6540 h 589"/>
                <a:gd name="T42" fmla="*/ 3992 w 244"/>
                <a:gd name="T43" fmla="*/ 4387 h 589"/>
                <a:gd name="T44" fmla="*/ 3809 w 244"/>
                <a:gd name="T45" fmla="*/ 3809 h 589"/>
                <a:gd name="T46" fmla="*/ 2865 w 244"/>
                <a:gd name="T47" fmla="*/ 1921 h 589"/>
                <a:gd name="T48" fmla="*/ 3378 w 244"/>
                <a:gd name="T49" fmla="*/ 1457 h 589"/>
                <a:gd name="T50" fmla="*/ 3362 w 244"/>
                <a:gd name="T51" fmla="*/ 1306 h 589"/>
                <a:gd name="T52" fmla="*/ 3378 w 244"/>
                <a:gd name="T53" fmla="*/ 1241 h 589"/>
                <a:gd name="T54" fmla="*/ 3463 w 244"/>
                <a:gd name="T55" fmla="*/ 1026 h 589"/>
                <a:gd name="T56" fmla="*/ 3410 w 244"/>
                <a:gd name="T57" fmla="*/ 777 h 589"/>
                <a:gd name="T58" fmla="*/ 3463 w 244"/>
                <a:gd name="T59" fmla="*/ 281 h 589"/>
                <a:gd name="T60" fmla="*/ 1111 w 244"/>
                <a:gd name="T61" fmla="*/ 9108 h 589"/>
                <a:gd name="T62" fmla="*/ 1176 w 244"/>
                <a:gd name="T63" fmla="*/ 8994 h 589"/>
                <a:gd name="T64" fmla="*/ 1457 w 244"/>
                <a:gd name="T65" fmla="*/ 9059 h 5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4"/>
                <a:gd name="T100" fmla="*/ 0 h 589"/>
                <a:gd name="T101" fmla="*/ 244 w 244"/>
                <a:gd name="T102" fmla="*/ 589 h 5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4" h="589">
                  <a:moveTo>
                    <a:pt x="209" y="17"/>
                  </a:moveTo>
                  <a:cubicBezTo>
                    <a:pt x="205" y="14"/>
                    <a:pt x="196" y="11"/>
                    <a:pt x="188" y="7"/>
                  </a:cubicBezTo>
                  <a:cubicBezTo>
                    <a:pt x="179" y="4"/>
                    <a:pt x="172" y="0"/>
                    <a:pt x="163" y="1"/>
                  </a:cubicBezTo>
                  <a:cubicBezTo>
                    <a:pt x="142" y="2"/>
                    <a:pt x="123" y="15"/>
                    <a:pt x="120" y="31"/>
                  </a:cubicBezTo>
                  <a:cubicBezTo>
                    <a:pt x="115" y="49"/>
                    <a:pt x="116" y="64"/>
                    <a:pt x="122" y="77"/>
                  </a:cubicBezTo>
                  <a:cubicBezTo>
                    <a:pt x="126" y="81"/>
                    <a:pt x="129" y="82"/>
                    <a:pt x="135" y="83"/>
                  </a:cubicBezTo>
                  <a:cubicBezTo>
                    <a:pt x="119" y="90"/>
                    <a:pt x="104" y="97"/>
                    <a:pt x="94" y="112"/>
                  </a:cubicBezTo>
                  <a:cubicBezTo>
                    <a:pt x="80" y="129"/>
                    <a:pt x="76" y="147"/>
                    <a:pt x="77" y="170"/>
                  </a:cubicBezTo>
                  <a:cubicBezTo>
                    <a:pt x="75" y="213"/>
                    <a:pt x="70" y="252"/>
                    <a:pt x="72" y="298"/>
                  </a:cubicBezTo>
                  <a:cubicBezTo>
                    <a:pt x="73" y="317"/>
                    <a:pt x="75" y="334"/>
                    <a:pt x="78" y="353"/>
                  </a:cubicBezTo>
                  <a:lnTo>
                    <a:pt x="84" y="351"/>
                  </a:lnTo>
                  <a:lnTo>
                    <a:pt x="86" y="366"/>
                  </a:lnTo>
                  <a:lnTo>
                    <a:pt x="84" y="366"/>
                  </a:lnTo>
                  <a:lnTo>
                    <a:pt x="81" y="383"/>
                  </a:lnTo>
                  <a:lnTo>
                    <a:pt x="28" y="381"/>
                  </a:lnTo>
                  <a:lnTo>
                    <a:pt x="13" y="457"/>
                  </a:lnTo>
                  <a:lnTo>
                    <a:pt x="23" y="474"/>
                  </a:lnTo>
                  <a:lnTo>
                    <a:pt x="39" y="474"/>
                  </a:lnTo>
                  <a:cubicBezTo>
                    <a:pt x="29" y="491"/>
                    <a:pt x="22" y="510"/>
                    <a:pt x="9" y="525"/>
                  </a:cubicBezTo>
                  <a:lnTo>
                    <a:pt x="11" y="525"/>
                  </a:lnTo>
                  <a:lnTo>
                    <a:pt x="2" y="543"/>
                  </a:lnTo>
                  <a:cubicBezTo>
                    <a:pt x="0" y="552"/>
                    <a:pt x="20" y="560"/>
                    <a:pt x="31" y="560"/>
                  </a:cubicBezTo>
                  <a:lnTo>
                    <a:pt x="34" y="556"/>
                  </a:lnTo>
                  <a:cubicBezTo>
                    <a:pt x="49" y="564"/>
                    <a:pt x="69" y="573"/>
                    <a:pt x="89" y="559"/>
                  </a:cubicBezTo>
                  <a:lnTo>
                    <a:pt x="89" y="562"/>
                  </a:lnTo>
                  <a:lnTo>
                    <a:pt x="92" y="558"/>
                  </a:lnTo>
                  <a:lnTo>
                    <a:pt x="98" y="558"/>
                  </a:lnTo>
                  <a:lnTo>
                    <a:pt x="98" y="572"/>
                  </a:lnTo>
                  <a:cubicBezTo>
                    <a:pt x="108" y="580"/>
                    <a:pt x="121" y="582"/>
                    <a:pt x="133" y="577"/>
                  </a:cubicBezTo>
                  <a:cubicBezTo>
                    <a:pt x="148" y="589"/>
                    <a:pt x="196" y="588"/>
                    <a:pt x="211" y="583"/>
                  </a:cubicBezTo>
                  <a:cubicBezTo>
                    <a:pt x="218" y="580"/>
                    <a:pt x="214" y="578"/>
                    <a:pt x="208" y="575"/>
                  </a:cubicBezTo>
                  <a:cubicBezTo>
                    <a:pt x="192" y="567"/>
                    <a:pt x="168" y="565"/>
                    <a:pt x="160" y="553"/>
                  </a:cubicBezTo>
                  <a:cubicBezTo>
                    <a:pt x="157" y="548"/>
                    <a:pt x="156" y="544"/>
                    <a:pt x="155" y="538"/>
                  </a:cubicBezTo>
                  <a:lnTo>
                    <a:pt x="150" y="537"/>
                  </a:lnTo>
                  <a:cubicBezTo>
                    <a:pt x="154" y="528"/>
                    <a:pt x="161" y="517"/>
                    <a:pt x="158" y="507"/>
                  </a:cubicBezTo>
                  <a:lnTo>
                    <a:pt x="159" y="505"/>
                  </a:lnTo>
                  <a:cubicBezTo>
                    <a:pt x="157" y="499"/>
                    <a:pt x="158" y="493"/>
                    <a:pt x="160" y="487"/>
                  </a:cubicBezTo>
                  <a:cubicBezTo>
                    <a:pt x="164" y="466"/>
                    <a:pt x="172" y="444"/>
                    <a:pt x="172" y="424"/>
                  </a:cubicBezTo>
                  <a:lnTo>
                    <a:pt x="177" y="400"/>
                  </a:lnTo>
                  <a:lnTo>
                    <a:pt x="175" y="397"/>
                  </a:lnTo>
                  <a:lnTo>
                    <a:pt x="176" y="382"/>
                  </a:lnTo>
                  <a:cubicBezTo>
                    <a:pt x="185" y="382"/>
                    <a:pt x="190" y="389"/>
                    <a:pt x="195" y="395"/>
                  </a:cubicBezTo>
                  <a:cubicBezTo>
                    <a:pt x="196" y="379"/>
                    <a:pt x="201" y="367"/>
                    <a:pt x="208" y="352"/>
                  </a:cubicBezTo>
                  <a:cubicBezTo>
                    <a:pt x="217" y="324"/>
                    <a:pt x="237" y="293"/>
                    <a:pt x="241" y="265"/>
                  </a:cubicBezTo>
                  <a:cubicBezTo>
                    <a:pt x="244" y="255"/>
                    <a:pt x="242" y="244"/>
                    <a:pt x="236" y="237"/>
                  </a:cubicBezTo>
                  <a:cubicBezTo>
                    <a:pt x="239" y="232"/>
                    <a:pt x="237" y="228"/>
                    <a:pt x="230" y="230"/>
                  </a:cubicBezTo>
                  <a:cubicBezTo>
                    <a:pt x="220" y="222"/>
                    <a:pt x="210" y="215"/>
                    <a:pt x="199" y="208"/>
                  </a:cubicBezTo>
                  <a:cubicBezTo>
                    <a:pt x="198" y="178"/>
                    <a:pt x="189" y="141"/>
                    <a:pt x="173" y="116"/>
                  </a:cubicBezTo>
                  <a:cubicBezTo>
                    <a:pt x="175" y="112"/>
                    <a:pt x="174" y="96"/>
                    <a:pt x="190" y="97"/>
                  </a:cubicBezTo>
                  <a:cubicBezTo>
                    <a:pt x="197" y="97"/>
                    <a:pt x="201" y="98"/>
                    <a:pt x="204" y="88"/>
                  </a:cubicBezTo>
                  <a:lnTo>
                    <a:pt x="201" y="82"/>
                  </a:lnTo>
                  <a:lnTo>
                    <a:pt x="203" y="79"/>
                  </a:lnTo>
                  <a:lnTo>
                    <a:pt x="201" y="78"/>
                  </a:lnTo>
                  <a:lnTo>
                    <a:pt x="204" y="75"/>
                  </a:lnTo>
                  <a:cubicBezTo>
                    <a:pt x="204" y="72"/>
                    <a:pt x="202" y="69"/>
                    <a:pt x="205" y="67"/>
                  </a:cubicBezTo>
                  <a:cubicBezTo>
                    <a:pt x="207" y="66"/>
                    <a:pt x="211" y="67"/>
                    <a:pt x="209" y="62"/>
                  </a:cubicBezTo>
                  <a:lnTo>
                    <a:pt x="202" y="51"/>
                  </a:lnTo>
                  <a:lnTo>
                    <a:pt x="206" y="47"/>
                  </a:lnTo>
                  <a:cubicBezTo>
                    <a:pt x="203" y="43"/>
                    <a:pt x="202" y="38"/>
                    <a:pt x="202" y="33"/>
                  </a:cubicBezTo>
                  <a:cubicBezTo>
                    <a:pt x="207" y="29"/>
                    <a:pt x="211" y="24"/>
                    <a:pt x="209" y="17"/>
                  </a:cubicBezTo>
                  <a:moveTo>
                    <a:pt x="88" y="547"/>
                  </a:moveTo>
                  <a:cubicBezTo>
                    <a:pt x="81" y="547"/>
                    <a:pt x="74" y="547"/>
                    <a:pt x="67" y="550"/>
                  </a:cubicBezTo>
                  <a:lnTo>
                    <a:pt x="66" y="543"/>
                  </a:lnTo>
                  <a:lnTo>
                    <a:pt x="71" y="543"/>
                  </a:lnTo>
                  <a:cubicBezTo>
                    <a:pt x="73" y="527"/>
                    <a:pt x="81" y="515"/>
                    <a:pt x="87" y="503"/>
                  </a:cubicBezTo>
                  <a:cubicBezTo>
                    <a:pt x="83" y="518"/>
                    <a:pt x="87" y="533"/>
                    <a:pt x="88" y="547"/>
                  </a:cubicBezTo>
                </a:path>
              </a:pathLst>
            </a:custGeom>
            <a:solidFill>
              <a:srgbClr val="25221E"/>
            </a:solidFill>
            <a:ln w="0">
              <a:solidFill>
                <a:srgbClr val="25221E"/>
              </a:solidFill>
              <a:round/>
              <a:headEnd/>
              <a:tailEnd/>
            </a:ln>
          </p:spPr>
          <p:txBody>
            <a:bodyPr/>
            <a:lstStyle/>
            <a:p>
              <a:endParaRPr lang="es-MX"/>
            </a:p>
          </p:txBody>
        </p:sp>
        <p:sp>
          <p:nvSpPr>
            <p:cNvPr id="34" name="Freeform 30"/>
            <p:cNvSpPr>
              <a:spLocks noEditPoints="1"/>
            </p:cNvSpPr>
            <p:nvPr/>
          </p:nvSpPr>
          <p:spPr bwMode="auto">
            <a:xfrm>
              <a:off x="1149" y="2022"/>
              <a:ext cx="708" cy="1912"/>
            </a:xfrm>
            <a:custGeom>
              <a:avLst/>
              <a:gdLst>
                <a:gd name="T0" fmla="*/ 960 w 174"/>
                <a:gd name="T1" fmla="*/ 114 h 470"/>
                <a:gd name="T2" fmla="*/ 928 w 174"/>
                <a:gd name="T3" fmla="*/ 447 h 470"/>
                <a:gd name="T4" fmla="*/ 712 w 174"/>
                <a:gd name="T5" fmla="*/ 842 h 470"/>
                <a:gd name="T6" fmla="*/ 1009 w 174"/>
                <a:gd name="T7" fmla="*/ 1090 h 470"/>
                <a:gd name="T8" fmla="*/ 793 w 174"/>
                <a:gd name="T9" fmla="*/ 1359 h 470"/>
                <a:gd name="T10" fmla="*/ 793 w 174"/>
                <a:gd name="T11" fmla="*/ 1672 h 470"/>
                <a:gd name="T12" fmla="*/ 712 w 174"/>
                <a:gd name="T13" fmla="*/ 2217 h 470"/>
                <a:gd name="T14" fmla="*/ 496 w 174"/>
                <a:gd name="T15" fmla="*/ 2465 h 470"/>
                <a:gd name="T16" fmla="*/ 594 w 174"/>
                <a:gd name="T17" fmla="*/ 2648 h 470"/>
                <a:gd name="T18" fmla="*/ 562 w 174"/>
                <a:gd name="T19" fmla="*/ 3722 h 470"/>
                <a:gd name="T20" fmla="*/ 680 w 174"/>
                <a:gd name="T21" fmla="*/ 4434 h 470"/>
                <a:gd name="T22" fmla="*/ 826 w 174"/>
                <a:gd name="T23" fmla="*/ 3722 h 470"/>
                <a:gd name="T24" fmla="*/ 826 w 174"/>
                <a:gd name="T25" fmla="*/ 3295 h 470"/>
                <a:gd name="T26" fmla="*/ 977 w 174"/>
                <a:gd name="T27" fmla="*/ 2779 h 470"/>
                <a:gd name="T28" fmla="*/ 1855 w 174"/>
                <a:gd name="T29" fmla="*/ 2713 h 470"/>
                <a:gd name="T30" fmla="*/ 1375 w 174"/>
                <a:gd name="T31" fmla="*/ 2864 h 470"/>
                <a:gd name="T32" fmla="*/ 1656 w 174"/>
                <a:gd name="T33" fmla="*/ 2962 h 470"/>
                <a:gd name="T34" fmla="*/ 1111 w 174"/>
                <a:gd name="T35" fmla="*/ 3047 h 470"/>
                <a:gd name="T36" fmla="*/ 1306 w 174"/>
                <a:gd name="T37" fmla="*/ 3425 h 470"/>
                <a:gd name="T38" fmla="*/ 1522 w 174"/>
                <a:gd name="T39" fmla="*/ 3905 h 470"/>
                <a:gd name="T40" fmla="*/ 1538 w 174"/>
                <a:gd name="T41" fmla="*/ 4536 h 470"/>
                <a:gd name="T42" fmla="*/ 1672 w 174"/>
                <a:gd name="T43" fmla="*/ 5512 h 470"/>
                <a:gd name="T44" fmla="*/ 1343 w 174"/>
                <a:gd name="T45" fmla="*/ 7001 h 470"/>
                <a:gd name="T46" fmla="*/ 1257 w 174"/>
                <a:gd name="T47" fmla="*/ 7249 h 470"/>
                <a:gd name="T48" fmla="*/ 1257 w 174"/>
                <a:gd name="T49" fmla="*/ 7563 h 470"/>
                <a:gd name="T50" fmla="*/ 1042 w 174"/>
                <a:gd name="T51" fmla="*/ 7681 h 470"/>
                <a:gd name="T52" fmla="*/ 1489 w 174"/>
                <a:gd name="T53" fmla="*/ 7778 h 470"/>
                <a:gd name="T54" fmla="*/ 1326 w 174"/>
                <a:gd name="T55" fmla="*/ 7514 h 470"/>
                <a:gd name="T56" fmla="*/ 1473 w 174"/>
                <a:gd name="T57" fmla="*/ 6985 h 470"/>
                <a:gd name="T58" fmla="*/ 1689 w 174"/>
                <a:gd name="T59" fmla="*/ 5642 h 470"/>
                <a:gd name="T60" fmla="*/ 1737 w 174"/>
                <a:gd name="T61" fmla="*/ 5195 h 470"/>
                <a:gd name="T62" fmla="*/ 2071 w 174"/>
                <a:gd name="T63" fmla="*/ 5162 h 470"/>
                <a:gd name="T64" fmla="*/ 2832 w 174"/>
                <a:gd name="T65" fmla="*/ 3010 h 470"/>
                <a:gd name="T66" fmla="*/ 2649 w 174"/>
                <a:gd name="T67" fmla="*/ 2433 h 470"/>
                <a:gd name="T68" fmla="*/ 1705 w 174"/>
                <a:gd name="T69" fmla="*/ 545 h 470"/>
                <a:gd name="T70" fmla="*/ 1074 w 174"/>
                <a:gd name="T71" fmla="*/ 0 h 470"/>
                <a:gd name="T72" fmla="*/ 1575 w 174"/>
                <a:gd name="T73" fmla="*/ 1554 h 470"/>
                <a:gd name="T74" fmla="*/ 1457 w 174"/>
                <a:gd name="T75" fmla="*/ 1342 h 470"/>
                <a:gd name="T76" fmla="*/ 1489 w 174"/>
                <a:gd name="T77" fmla="*/ 1306 h 470"/>
                <a:gd name="T78" fmla="*/ 1624 w 174"/>
                <a:gd name="T79" fmla="*/ 1521 h 470"/>
                <a:gd name="T80" fmla="*/ 1225 w 174"/>
                <a:gd name="T81" fmla="*/ 1424 h 470"/>
                <a:gd name="T82" fmla="*/ 1257 w 174"/>
                <a:gd name="T83" fmla="*/ 1888 h 470"/>
                <a:gd name="T84" fmla="*/ 1888 w 174"/>
                <a:gd name="T85" fmla="*/ 2681 h 470"/>
                <a:gd name="T86" fmla="*/ 2002 w 174"/>
                <a:gd name="T87" fmla="*/ 2616 h 470"/>
                <a:gd name="T88" fmla="*/ 1737 w 174"/>
                <a:gd name="T89" fmla="*/ 2282 h 470"/>
                <a:gd name="T90" fmla="*/ 1591 w 174"/>
                <a:gd name="T91" fmla="*/ 2001 h 470"/>
                <a:gd name="T92" fmla="*/ 0 w 174"/>
                <a:gd name="T93" fmla="*/ 7595 h 470"/>
                <a:gd name="T94" fmla="*/ 199 w 174"/>
                <a:gd name="T95" fmla="*/ 6489 h 4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4"/>
                <a:gd name="T145" fmla="*/ 0 h 470"/>
                <a:gd name="T146" fmla="*/ 174 w 174"/>
                <a:gd name="T147" fmla="*/ 470 h 4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4" h="470">
                  <a:moveTo>
                    <a:pt x="65" y="0"/>
                  </a:moveTo>
                  <a:lnTo>
                    <a:pt x="58" y="7"/>
                  </a:lnTo>
                  <a:lnTo>
                    <a:pt x="68" y="22"/>
                  </a:lnTo>
                  <a:cubicBezTo>
                    <a:pt x="66" y="22"/>
                    <a:pt x="56" y="24"/>
                    <a:pt x="56" y="27"/>
                  </a:cubicBezTo>
                  <a:cubicBezTo>
                    <a:pt x="56" y="29"/>
                    <a:pt x="55" y="32"/>
                    <a:pt x="54" y="34"/>
                  </a:cubicBezTo>
                  <a:cubicBezTo>
                    <a:pt x="48" y="38"/>
                    <a:pt x="38" y="48"/>
                    <a:pt x="43" y="51"/>
                  </a:cubicBezTo>
                  <a:cubicBezTo>
                    <a:pt x="48" y="53"/>
                    <a:pt x="65" y="62"/>
                    <a:pt x="65" y="73"/>
                  </a:cubicBezTo>
                  <a:cubicBezTo>
                    <a:pt x="65" y="71"/>
                    <a:pt x="61" y="66"/>
                    <a:pt x="61" y="66"/>
                  </a:cubicBezTo>
                  <a:cubicBezTo>
                    <a:pt x="50" y="66"/>
                    <a:pt x="41" y="64"/>
                    <a:pt x="32" y="75"/>
                  </a:cubicBezTo>
                  <a:cubicBezTo>
                    <a:pt x="39" y="75"/>
                    <a:pt x="47" y="75"/>
                    <a:pt x="48" y="82"/>
                  </a:cubicBezTo>
                  <a:cubicBezTo>
                    <a:pt x="45" y="82"/>
                    <a:pt x="41" y="84"/>
                    <a:pt x="39" y="84"/>
                  </a:cubicBezTo>
                  <a:cubicBezTo>
                    <a:pt x="39" y="90"/>
                    <a:pt x="45" y="97"/>
                    <a:pt x="48" y="101"/>
                  </a:cubicBezTo>
                  <a:lnTo>
                    <a:pt x="63" y="101"/>
                  </a:lnTo>
                  <a:cubicBezTo>
                    <a:pt x="56" y="110"/>
                    <a:pt x="43" y="123"/>
                    <a:pt x="43" y="134"/>
                  </a:cubicBezTo>
                  <a:cubicBezTo>
                    <a:pt x="41" y="134"/>
                    <a:pt x="30" y="140"/>
                    <a:pt x="30" y="145"/>
                  </a:cubicBezTo>
                  <a:lnTo>
                    <a:pt x="30" y="149"/>
                  </a:lnTo>
                  <a:cubicBezTo>
                    <a:pt x="30" y="153"/>
                    <a:pt x="41" y="160"/>
                    <a:pt x="43" y="160"/>
                  </a:cubicBezTo>
                  <a:lnTo>
                    <a:pt x="36" y="160"/>
                  </a:lnTo>
                  <a:lnTo>
                    <a:pt x="34" y="162"/>
                  </a:lnTo>
                  <a:cubicBezTo>
                    <a:pt x="30" y="173"/>
                    <a:pt x="34" y="210"/>
                    <a:pt x="34" y="225"/>
                  </a:cubicBezTo>
                  <a:lnTo>
                    <a:pt x="37" y="229"/>
                  </a:lnTo>
                  <a:cubicBezTo>
                    <a:pt x="37" y="242"/>
                    <a:pt x="32" y="257"/>
                    <a:pt x="41" y="268"/>
                  </a:cubicBezTo>
                  <a:cubicBezTo>
                    <a:pt x="47" y="268"/>
                    <a:pt x="51" y="269"/>
                    <a:pt x="54" y="272"/>
                  </a:cubicBezTo>
                  <a:cubicBezTo>
                    <a:pt x="54" y="260"/>
                    <a:pt x="54" y="236"/>
                    <a:pt x="50" y="225"/>
                  </a:cubicBezTo>
                  <a:cubicBezTo>
                    <a:pt x="52" y="220"/>
                    <a:pt x="52" y="216"/>
                    <a:pt x="50" y="212"/>
                  </a:cubicBezTo>
                  <a:cubicBezTo>
                    <a:pt x="52" y="207"/>
                    <a:pt x="52" y="203"/>
                    <a:pt x="50" y="199"/>
                  </a:cubicBezTo>
                  <a:cubicBezTo>
                    <a:pt x="52" y="192"/>
                    <a:pt x="56" y="179"/>
                    <a:pt x="56" y="173"/>
                  </a:cubicBezTo>
                  <a:lnTo>
                    <a:pt x="59" y="168"/>
                  </a:lnTo>
                  <a:cubicBezTo>
                    <a:pt x="59" y="158"/>
                    <a:pt x="63" y="147"/>
                    <a:pt x="65" y="136"/>
                  </a:cubicBezTo>
                  <a:cubicBezTo>
                    <a:pt x="77" y="150"/>
                    <a:pt x="94" y="159"/>
                    <a:pt x="112" y="164"/>
                  </a:cubicBezTo>
                  <a:cubicBezTo>
                    <a:pt x="100" y="164"/>
                    <a:pt x="71" y="150"/>
                    <a:pt x="70" y="158"/>
                  </a:cubicBezTo>
                  <a:cubicBezTo>
                    <a:pt x="70" y="166"/>
                    <a:pt x="76" y="172"/>
                    <a:pt x="83" y="173"/>
                  </a:cubicBezTo>
                  <a:lnTo>
                    <a:pt x="94" y="173"/>
                  </a:lnTo>
                  <a:cubicBezTo>
                    <a:pt x="80" y="178"/>
                    <a:pt x="95" y="179"/>
                    <a:pt x="100" y="179"/>
                  </a:cubicBezTo>
                  <a:lnTo>
                    <a:pt x="110" y="179"/>
                  </a:lnTo>
                  <a:cubicBezTo>
                    <a:pt x="94" y="188"/>
                    <a:pt x="83" y="184"/>
                    <a:pt x="67" y="184"/>
                  </a:cubicBezTo>
                  <a:cubicBezTo>
                    <a:pt x="58" y="184"/>
                    <a:pt x="61" y="191"/>
                    <a:pt x="65" y="194"/>
                  </a:cubicBezTo>
                  <a:cubicBezTo>
                    <a:pt x="70" y="199"/>
                    <a:pt x="76" y="203"/>
                    <a:pt x="79" y="207"/>
                  </a:cubicBezTo>
                  <a:cubicBezTo>
                    <a:pt x="83" y="212"/>
                    <a:pt x="72" y="208"/>
                    <a:pt x="76" y="220"/>
                  </a:cubicBezTo>
                  <a:cubicBezTo>
                    <a:pt x="79" y="229"/>
                    <a:pt x="85" y="231"/>
                    <a:pt x="92" y="236"/>
                  </a:cubicBezTo>
                  <a:cubicBezTo>
                    <a:pt x="101" y="239"/>
                    <a:pt x="63" y="264"/>
                    <a:pt x="92" y="270"/>
                  </a:cubicBezTo>
                  <a:lnTo>
                    <a:pt x="93" y="274"/>
                  </a:lnTo>
                  <a:lnTo>
                    <a:pt x="90" y="316"/>
                  </a:lnTo>
                  <a:cubicBezTo>
                    <a:pt x="94" y="320"/>
                    <a:pt x="98" y="329"/>
                    <a:pt x="101" y="333"/>
                  </a:cubicBezTo>
                  <a:cubicBezTo>
                    <a:pt x="101" y="362"/>
                    <a:pt x="87" y="394"/>
                    <a:pt x="87" y="420"/>
                  </a:cubicBezTo>
                  <a:cubicBezTo>
                    <a:pt x="85" y="420"/>
                    <a:pt x="83" y="423"/>
                    <a:pt x="81" y="423"/>
                  </a:cubicBezTo>
                  <a:cubicBezTo>
                    <a:pt x="70" y="410"/>
                    <a:pt x="67" y="396"/>
                    <a:pt x="61" y="381"/>
                  </a:cubicBezTo>
                  <a:cubicBezTo>
                    <a:pt x="58" y="392"/>
                    <a:pt x="68" y="429"/>
                    <a:pt x="76" y="438"/>
                  </a:cubicBezTo>
                  <a:cubicBezTo>
                    <a:pt x="76" y="442"/>
                    <a:pt x="78" y="446"/>
                    <a:pt x="78" y="451"/>
                  </a:cubicBezTo>
                  <a:cubicBezTo>
                    <a:pt x="78" y="453"/>
                    <a:pt x="76" y="455"/>
                    <a:pt x="76" y="457"/>
                  </a:cubicBezTo>
                  <a:cubicBezTo>
                    <a:pt x="63" y="457"/>
                    <a:pt x="37" y="440"/>
                    <a:pt x="37" y="420"/>
                  </a:cubicBezTo>
                  <a:cubicBezTo>
                    <a:pt x="37" y="438"/>
                    <a:pt x="63" y="464"/>
                    <a:pt x="63" y="464"/>
                  </a:cubicBezTo>
                  <a:cubicBezTo>
                    <a:pt x="67" y="467"/>
                    <a:pt x="79" y="469"/>
                    <a:pt x="85" y="464"/>
                  </a:cubicBezTo>
                  <a:lnTo>
                    <a:pt x="90" y="470"/>
                  </a:lnTo>
                  <a:cubicBezTo>
                    <a:pt x="87" y="465"/>
                    <a:pt x="86" y="461"/>
                    <a:pt x="85" y="455"/>
                  </a:cubicBezTo>
                  <a:lnTo>
                    <a:pt x="80" y="454"/>
                  </a:lnTo>
                  <a:cubicBezTo>
                    <a:pt x="84" y="445"/>
                    <a:pt x="91" y="434"/>
                    <a:pt x="88" y="424"/>
                  </a:cubicBezTo>
                  <a:lnTo>
                    <a:pt x="89" y="422"/>
                  </a:lnTo>
                  <a:cubicBezTo>
                    <a:pt x="87" y="416"/>
                    <a:pt x="88" y="410"/>
                    <a:pt x="90" y="404"/>
                  </a:cubicBezTo>
                  <a:cubicBezTo>
                    <a:pt x="94" y="383"/>
                    <a:pt x="102" y="361"/>
                    <a:pt x="102" y="341"/>
                  </a:cubicBezTo>
                  <a:lnTo>
                    <a:pt x="107" y="317"/>
                  </a:lnTo>
                  <a:lnTo>
                    <a:pt x="105" y="314"/>
                  </a:lnTo>
                  <a:lnTo>
                    <a:pt x="106" y="299"/>
                  </a:lnTo>
                  <a:cubicBezTo>
                    <a:pt x="115" y="299"/>
                    <a:pt x="120" y="306"/>
                    <a:pt x="125" y="312"/>
                  </a:cubicBezTo>
                  <a:cubicBezTo>
                    <a:pt x="126" y="296"/>
                    <a:pt x="131" y="284"/>
                    <a:pt x="138" y="269"/>
                  </a:cubicBezTo>
                  <a:cubicBezTo>
                    <a:pt x="147" y="241"/>
                    <a:pt x="167" y="210"/>
                    <a:pt x="171" y="182"/>
                  </a:cubicBezTo>
                  <a:cubicBezTo>
                    <a:pt x="174" y="172"/>
                    <a:pt x="172" y="161"/>
                    <a:pt x="166" y="154"/>
                  </a:cubicBezTo>
                  <a:cubicBezTo>
                    <a:pt x="169" y="149"/>
                    <a:pt x="167" y="145"/>
                    <a:pt x="160" y="147"/>
                  </a:cubicBezTo>
                  <a:cubicBezTo>
                    <a:pt x="150" y="139"/>
                    <a:pt x="140" y="132"/>
                    <a:pt x="129" y="125"/>
                  </a:cubicBezTo>
                  <a:cubicBezTo>
                    <a:pt x="128" y="95"/>
                    <a:pt x="119" y="58"/>
                    <a:pt x="103" y="33"/>
                  </a:cubicBezTo>
                  <a:lnTo>
                    <a:pt x="99" y="41"/>
                  </a:lnTo>
                  <a:cubicBezTo>
                    <a:pt x="87" y="27"/>
                    <a:pt x="75" y="14"/>
                    <a:pt x="65" y="0"/>
                  </a:cubicBezTo>
                  <a:moveTo>
                    <a:pt x="125" y="167"/>
                  </a:moveTo>
                  <a:cubicBezTo>
                    <a:pt x="130" y="152"/>
                    <a:pt x="104" y="105"/>
                    <a:pt x="95" y="94"/>
                  </a:cubicBezTo>
                  <a:lnTo>
                    <a:pt x="96" y="81"/>
                  </a:lnTo>
                  <a:cubicBezTo>
                    <a:pt x="94" y="81"/>
                    <a:pt x="90" y="81"/>
                    <a:pt x="88" y="81"/>
                  </a:cubicBezTo>
                  <a:cubicBezTo>
                    <a:pt x="82" y="66"/>
                    <a:pt x="65" y="43"/>
                    <a:pt x="53" y="34"/>
                  </a:cubicBezTo>
                  <a:cubicBezTo>
                    <a:pt x="66" y="43"/>
                    <a:pt x="85" y="64"/>
                    <a:pt x="90" y="79"/>
                  </a:cubicBezTo>
                  <a:cubicBezTo>
                    <a:pt x="92" y="79"/>
                    <a:pt x="97" y="80"/>
                    <a:pt x="99" y="80"/>
                  </a:cubicBezTo>
                  <a:lnTo>
                    <a:pt x="98" y="92"/>
                  </a:lnTo>
                  <a:cubicBezTo>
                    <a:pt x="107" y="103"/>
                    <a:pt x="130" y="152"/>
                    <a:pt x="125" y="167"/>
                  </a:cubicBezTo>
                  <a:moveTo>
                    <a:pt x="74" y="86"/>
                  </a:moveTo>
                  <a:cubicBezTo>
                    <a:pt x="74" y="88"/>
                    <a:pt x="78" y="92"/>
                    <a:pt x="78" y="95"/>
                  </a:cubicBezTo>
                  <a:cubicBezTo>
                    <a:pt x="78" y="99"/>
                    <a:pt x="76" y="108"/>
                    <a:pt x="76" y="114"/>
                  </a:cubicBezTo>
                  <a:cubicBezTo>
                    <a:pt x="72" y="118"/>
                    <a:pt x="70" y="127"/>
                    <a:pt x="68" y="132"/>
                  </a:cubicBezTo>
                  <a:cubicBezTo>
                    <a:pt x="72" y="142"/>
                    <a:pt x="103" y="160"/>
                    <a:pt x="114" y="162"/>
                  </a:cubicBezTo>
                  <a:lnTo>
                    <a:pt x="118" y="162"/>
                  </a:lnTo>
                  <a:lnTo>
                    <a:pt x="121" y="158"/>
                  </a:lnTo>
                  <a:cubicBezTo>
                    <a:pt x="118" y="153"/>
                    <a:pt x="114" y="147"/>
                    <a:pt x="109" y="147"/>
                  </a:cubicBezTo>
                  <a:cubicBezTo>
                    <a:pt x="109" y="142"/>
                    <a:pt x="107" y="140"/>
                    <a:pt x="105" y="138"/>
                  </a:cubicBezTo>
                  <a:cubicBezTo>
                    <a:pt x="105" y="129"/>
                    <a:pt x="105" y="121"/>
                    <a:pt x="101" y="114"/>
                  </a:cubicBezTo>
                  <a:lnTo>
                    <a:pt x="96" y="121"/>
                  </a:lnTo>
                  <a:cubicBezTo>
                    <a:pt x="87" y="110"/>
                    <a:pt x="83" y="92"/>
                    <a:pt x="74" y="86"/>
                  </a:cubicBezTo>
                  <a:moveTo>
                    <a:pt x="0" y="459"/>
                  </a:moveTo>
                  <a:lnTo>
                    <a:pt x="21" y="392"/>
                  </a:lnTo>
                  <a:lnTo>
                    <a:pt x="12" y="392"/>
                  </a:lnTo>
                  <a:cubicBezTo>
                    <a:pt x="5" y="415"/>
                    <a:pt x="6" y="435"/>
                    <a:pt x="0" y="459"/>
                  </a:cubicBezTo>
                </a:path>
              </a:pathLst>
            </a:custGeom>
            <a:solidFill>
              <a:srgbClr val="B5B4B4"/>
            </a:solidFill>
            <a:ln w="0">
              <a:solidFill>
                <a:srgbClr val="25221E"/>
              </a:solidFill>
              <a:round/>
              <a:headEnd/>
              <a:tailEnd/>
            </a:ln>
          </p:spPr>
          <p:txBody>
            <a:bodyPr/>
            <a:lstStyle/>
            <a:p>
              <a:endParaRPr lang="es-MX"/>
            </a:p>
          </p:txBody>
        </p:sp>
        <p:sp>
          <p:nvSpPr>
            <p:cNvPr id="35" name="Freeform 31"/>
            <p:cNvSpPr>
              <a:spLocks/>
            </p:cNvSpPr>
            <p:nvPr/>
          </p:nvSpPr>
          <p:spPr bwMode="auto">
            <a:xfrm>
              <a:off x="917" y="3234"/>
              <a:ext cx="667" cy="395"/>
            </a:xfrm>
            <a:custGeom>
              <a:avLst/>
              <a:gdLst>
                <a:gd name="T0" fmla="*/ 2579 w 164"/>
                <a:gd name="T1" fmla="*/ 118 h 97"/>
                <a:gd name="T2" fmla="*/ 248 w 164"/>
                <a:gd name="T3" fmla="*/ 0 h 97"/>
                <a:gd name="T4" fmla="*/ 0 w 164"/>
                <a:gd name="T5" fmla="*/ 1258 h 97"/>
                <a:gd name="T6" fmla="*/ 167 w 164"/>
                <a:gd name="T7" fmla="*/ 1527 h 97"/>
                <a:gd name="T8" fmla="*/ 2448 w 164"/>
                <a:gd name="T9" fmla="*/ 1609 h 97"/>
                <a:gd name="T10" fmla="*/ 2713 w 164"/>
                <a:gd name="T11" fmla="*/ 297 h 97"/>
                <a:gd name="T12" fmla="*/ 2579 w 164"/>
                <a:gd name="T13" fmla="*/ 118 h 97"/>
                <a:gd name="T14" fmla="*/ 0 60000 65536"/>
                <a:gd name="T15" fmla="*/ 0 60000 65536"/>
                <a:gd name="T16" fmla="*/ 0 60000 65536"/>
                <a:gd name="T17" fmla="*/ 0 60000 65536"/>
                <a:gd name="T18" fmla="*/ 0 60000 65536"/>
                <a:gd name="T19" fmla="*/ 0 60000 65536"/>
                <a:gd name="T20" fmla="*/ 0 60000 65536"/>
                <a:gd name="T21" fmla="*/ 0 w 164"/>
                <a:gd name="T22" fmla="*/ 0 h 97"/>
                <a:gd name="T23" fmla="*/ 164 w 164"/>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4" h="97">
                  <a:moveTo>
                    <a:pt x="156" y="7"/>
                  </a:moveTo>
                  <a:lnTo>
                    <a:pt x="15" y="0"/>
                  </a:lnTo>
                  <a:lnTo>
                    <a:pt x="0" y="76"/>
                  </a:lnTo>
                  <a:lnTo>
                    <a:pt x="10" y="92"/>
                  </a:lnTo>
                  <a:lnTo>
                    <a:pt x="148" y="97"/>
                  </a:lnTo>
                  <a:lnTo>
                    <a:pt x="164" y="18"/>
                  </a:lnTo>
                  <a:lnTo>
                    <a:pt x="156" y="7"/>
                  </a:lnTo>
                </a:path>
              </a:pathLst>
            </a:custGeom>
            <a:solidFill>
              <a:srgbClr val="F5F5D8"/>
            </a:solidFill>
            <a:ln w="0">
              <a:solidFill>
                <a:srgbClr val="25221E"/>
              </a:solidFill>
              <a:round/>
              <a:headEnd/>
              <a:tailEnd/>
            </a:ln>
          </p:spPr>
          <p:txBody>
            <a:bodyPr/>
            <a:lstStyle/>
            <a:p>
              <a:endParaRPr lang="es-MX"/>
            </a:p>
          </p:txBody>
        </p:sp>
        <p:sp>
          <p:nvSpPr>
            <p:cNvPr id="36" name="Freeform 32"/>
            <p:cNvSpPr>
              <a:spLocks/>
            </p:cNvSpPr>
            <p:nvPr/>
          </p:nvSpPr>
          <p:spPr bwMode="auto">
            <a:xfrm>
              <a:off x="1177" y="3243"/>
              <a:ext cx="33" cy="20"/>
            </a:xfrm>
            <a:custGeom>
              <a:avLst/>
              <a:gdLst>
                <a:gd name="T0" fmla="*/ 0 w 33"/>
                <a:gd name="T1" fmla="*/ 0 h 20"/>
                <a:gd name="T2" fmla="*/ 0 w 33"/>
                <a:gd name="T3" fmla="*/ 8 h 20"/>
                <a:gd name="T4" fmla="*/ 4 w 33"/>
                <a:gd name="T5" fmla="*/ 12 h 20"/>
                <a:gd name="T6" fmla="*/ 9 w 33"/>
                <a:gd name="T7" fmla="*/ 16 h 20"/>
                <a:gd name="T8" fmla="*/ 13 w 33"/>
                <a:gd name="T9" fmla="*/ 20 h 20"/>
                <a:gd name="T10" fmla="*/ 21 w 33"/>
                <a:gd name="T11" fmla="*/ 20 h 20"/>
                <a:gd name="T12" fmla="*/ 25 w 33"/>
                <a:gd name="T13" fmla="*/ 16 h 20"/>
                <a:gd name="T14" fmla="*/ 29 w 33"/>
                <a:gd name="T15" fmla="*/ 12 h 20"/>
                <a:gd name="T16" fmla="*/ 33 w 33"/>
                <a:gd name="T17" fmla="*/ 4 h 20"/>
                <a:gd name="T18" fmla="*/ 0 w 33"/>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20"/>
                <a:gd name="T32" fmla="*/ 33 w 33"/>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20">
                  <a:moveTo>
                    <a:pt x="0" y="0"/>
                  </a:moveTo>
                  <a:lnTo>
                    <a:pt x="0" y="8"/>
                  </a:lnTo>
                  <a:lnTo>
                    <a:pt x="4" y="12"/>
                  </a:lnTo>
                  <a:lnTo>
                    <a:pt x="9" y="16"/>
                  </a:lnTo>
                  <a:lnTo>
                    <a:pt x="13" y="20"/>
                  </a:lnTo>
                  <a:lnTo>
                    <a:pt x="21" y="20"/>
                  </a:lnTo>
                  <a:lnTo>
                    <a:pt x="25" y="16"/>
                  </a:lnTo>
                  <a:lnTo>
                    <a:pt x="29" y="12"/>
                  </a:lnTo>
                  <a:lnTo>
                    <a:pt x="33" y="4"/>
                  </a:lnTo>
                  <a:lnTo>
                    <a:pt x="0" y="0"/>
                  </a:lnTo>
                  <a:close/>
                </a:path>
              </a:pathLst>
            </a:custGeom>
            <a:solidFill>
              <a:srgbClr val="25221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MX"/>
            </a:p>
          </p:txBody>
        </p:sp>
        <p:sp>
          <p:nvSpPr>
            <p:cNvPr id="37" name="Freeform 33"/>
            <p:cNvSpPr>
              <a:spLocks/>
            </p:cNvSpPr>
            <p:nvPr/>
          </p:nvSpPr>
          <p:spPr bwMode="auto">
            <a:xfrm>
              <a:off x="1177" y="3157"/>
              <a:ext cx="45" cy="90"/>
            </a:xfrm>
            <a:custGeom>
              <a:avLst/>
              <a:gdLst>
                <a:gd name="T0" fmla="*/ 29 w 45"/>
                <a:gd name="T1" fmla="*/ 0 h 90"/>
                <a:gd name="T2" fmla="*/ 13 w 45"/>
                <a:gd name="T3" fmla="*/ 12 h 90"/>
                <a:gd name="T4" fmla="*/ 0 w 45"/>
                <a:gd name="T5" fmla="*/ 86 h 90"/>
                <a:gd name="T6" fmla="*/ 33 w 45"/>
                <a:gd name="T7" fmla="*/ 90 h 90"/>
                <a:gd name="T8" fmla="*/ 45 w 45"/>
                <a:gd name="T9" fmla="*/ 16 h 90"/>
                <a:gd name="T10" fmla="*/ 29 w 45"/>
                <a:gd name="T11" fmla="*/ 0 h 90"/>
                <a:gd name="T12" fmla="*/ 45 w 45"/>
                <a:gd name="T13" fmla="*/ 16 h 90"/>
                <a:gd name="T14" fmla="*/ 45 w 45"/>
                <a:gd name="T15" fmla="*/ 12 h 90"/>
                <a:gd name="T16" fmla="*/ 41 w 45"/>
                <a:gd name="T17" fmla="*/ 4 h 90"/>
                <a:gd name="T18" fmla="*/ 37 w 45"/>
                <a:gd name="T19" fmla="*/ 0 h 90"/>
                <a:gd name="T20" fmla="*/ 29 w 45"/>
                <a:gd name="T21" fmla="*/ 0 h 90"/>
                <a:gd name="T22" fmla="*/ 25 w 45"/>
                <a:gd name="T23" fmla="*/ 0 h 90"/>
                <a:gd name="T24" fmla="*/ 21 w 45"/>
                <a:gd name="T25" fmla="*/ 0 h 90"/>
                <a:gd name="T26" fmla="*/ 13 w 45"/>
                <a:gd name="T27" fmla="*/ 4 h 90"/>
                <a:gd name="T28" fmla="*/ 13 w 45"/>
                <a:gd name="T29" fmla="*/ 12 h 90"/>
                <a:gd name="T30" fmla="*/ 29 w 45"/>
                <a:gd name="T31" fmla="*/ 0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90"/>
                <a:gd name="T50" fmla="*/ 45 w 45"/>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90">
                  <a:moveTo>
                    <a:pt x="29" y="0"/>
                  </a:moveTo>
                  <a:lnTo>
                    <a:pt x="13" y="12"/>
                  </a:lnTo>
                  <a:lnTo>
                    <a:pt x="0" y="86"/>
                  </a:lnTo>
                  <a:lnTo>
                    <a:pt x="33" y="90"/>
                  </a:lnTo>
                  <a:lnTo>
                    <a:pt x="45" y="16"/>
                  </a:lnTo>
                  <a:lnTo>
                    <a:pt x="29" y="0"/>
                  </a:lnTo>
                  <a:lnTo>
                    <a:pt x="45" y="16"/>
                  </a:lnTo>
                  <a:lnTo>
                    <a:pt x="45" y="12"/>
                  </a:lnTo>
                  <a:lnTo>
                    <a:pt x="41" y="4"/>
                  </a:lnTo>
                  <a:lnTo>
                    <a:pt x="37" y="0"/>
                  </a:lnTo>
                  <a:lnTo>
                    <a:pt x="29" y="0"/>
                  </a:lnTo>
                  <a:lnTo>
                    <a:pt x="25" y="0"/>
                  </a:lnTo>
                  <a:lnTo>
                    <a:pt x="21" y="0"/>
                  </a:lnTo>
                  <a:lnTo>
                    <a:pt x="13" y="4"/>
                  </a:lnTo>
                  <a:lnTo>
                    <a:pt x="13" y="12"/>
                  </a:lnTo>
                  <a:lnTo>
                    <a:pt x="29" y="0"/>
                  </a:lnTo>
                  <a:close/>
                </a:path>
              </a:pathLst>
            </a:custGeom>
            <a:solidFill>
              <a:srgbClr val="25221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MX"/>
            </a:p>
          </p:txBody>
        </p:sp>
        <p:sp>
          <p:nvSpPr>
            <p:cNvPr id="38" name="Freeform 34"/>
            <p:cNvSpPr>
              <a:spLocks/>
            </p:cNvSpPr>
            <p:nvPr/>
          </p:nvSpPr>
          <p:spPr bwMode="auto">
            <a:xfrm>
              <a:off x="1206" y="3157"/>
              <a:ext cx="191" cy="41"/>
            </a:xfrm>
            <a:custGeom>
              <a:avLst/>
              <a:gdLst>
                <a:gd name="T0" fmla="*/ 191 w 191"/>
                <a:gd name="T1" fmla="*/ 29 h 41"/>
                <a:gd name="T2" fmla="*/ 175 w 191"/>
                <a:gd name="T3" fmla="*/ 8 h 41"/>
                <a:gd name="T4" fmla="*/ 0 w 191"/>
                <a:gd name="T5" fmla="*/ 0 h 41"/>
                <a:gd name="T6" fmla="*/ 0 w 191"/>
                <a:gd name="T7" fmla="*/ 33 h 41"/>
                <a:gd name="T8" fmla="*/ 175 w 191"/>
                <a:gd name="T9" fmla="*/ 41 h 41"/>
                <a:gd name="T10" fmla="*/ 191 w 191"/>
                <a:gd name="T11" fmla="*/ 29 h 41"/>
                <a:gd name="T12" fmla="*/ 175 w 191"/>
                <a:gd name="T13" fmla="*/ 41 h 41"/>
                <a:gd name="T14" fmla="*/ 183 w 191"/>
                <a:gd name="T15" fmla="*/ 41 h 41"/>
                <a:gd name="T16" fmla="*/ 187 w 191"/>
                <a:gd name="T17" fmla="*/ 37 h 41"/>
                <a:gd name="T18" fmla="*/ 191 w 191"/>
                <a:gd name="T19" fmla="*/ 33 h 41"/>
                <a:gd name="T20" fmla="*/ 191 w 191"/>
                <a:gd name="T21" fmla="*/ 29 h 41"/>
                <a:gd name="T22" fmla="*/ 191 w 191"/>
                <a:gd name="T23" fmla="*/ 20 h 41"/>
                <a:gd name="T24" fmla="*/ 187 w 191"/>
                <a:gd name="T25" fmla="*/ 16 h 41"/>
                <a:gd name="T26" fmla="*/ 183 w 191"/>
                <a:gd name="T27" fmla="*/ 12 h 41"/>
                <a:gd name="T28" fmla="*/ 175 w 191"/>
                <a:gd name="T29" fmla="*/ 8 h 41"/>
                <a:gd name="T30" fmla="*/ 191 w 191"/>
                <a:gd name="T31" fmla="*/ 29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1"/>
                <a:gd name="T49" fmla="*/ 0 h 41"/>
                <a:gd name="T50" fmla="*/ 191 w 19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1" h="41">
                  <a:moveTo>
                    <a:pt x="191" y="29"/>
                  </a:moveTo>
                  <a:lnTo>
                    <a:pt x="175" y="8"/>
                  </a:lnTo>
                  <a:lnTo>
                    <a:pt x="0" y="0"/>
                  </a:lnTo>
                  <a:lnTo>
                    <a:pt x="0" y="33"/>
                  </a:lnTo>
                  <a:lnTo>
                    <a:pt x="175" y="41"/>
                  </a:lnTo>
                  <a:lnTo>
                    <a:pt x="191" y="29"/>
                  </a:lnTo>
                  <a:lnTo>
                    <a:pt x="175" y="41"/>
                  </a:lnTo>
                  <a:lnTo>
                    <a:pt x="183" y="41"/>
                  </a:lnTo>
                  <a:lnTo>
                    <a:pt x="187" y="37"/>
                  </a:lnTo>
                  <a:lnTo>
                    <a:pt x="191" y="33"/>
                  </a:lnTo>
                  <a:lnTo>
                    <a:pt x="191" y="29"/>
                  </a:lnTo>
                  <a:lnTo>
                    <a:pt x="191" y="20"/>
                  </a:lnTo>
                  <a:lnTo>
                    <a:pt x="187" y="16"/>
                  </a:lnTo>
                  <a:lnTo>
                    <a:pt x="183" y="12"/>
                  </a:lnTo>
                  <a:lnTo>
                    <a:pt x="175" y="8"/>
                  </a:lnTo>
                  <a:lnTo>
                    <a:pt x="191" y="29"/>
                  </a:lnTo>
                  <a:close/>
                </a:path>
              </a:pathLst>
            </a:custGeom>
            <a:solidFill>
              <a:srgbClr val="25221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MX"/>
            </a:p>
          </p:txBody>
        </p:sp>
        <p:sp>
          <p:nvSpPr>
            <p:cNvPr id="39" name="Freeform 35"/>
            <p:cNvSpPr>
              <a:spLocks/>
            </p:cNvSpPr>
            <p:nvPr/>
          </p:nvSpPr>
          <p:spPr bwMode="auto">
            <a:xfrm>
              <a:off x="1348" y="3181"/>
              <a:ext cx="49" cy="78"/>
            </a:xfrm>
            <a:custGeom>
              <a:avLst/>
              <a:gdLst>
                <a:gd name="T0" fmla="*/ 33 w 49"/>
                <a:gd name="T1" fmla="*/ 78 h 78"/>
                <a:gd name="T2" fmla="*/ 49 w 49"/>
                <a:gd name="T3" fmla="*/ 5 h 78"/>
                <a:gd name="T4" fmla="*/ 17 w 49"/>
                <a:gd name="T5" fmla="*/ 0 h 78"/>
                <a:gd name="T6" fmla="*/ 0 w 49"/>
                <a:gd name="T7" fmla="*/ 70 h 78"/>
                <a:gd name="T8" fmla="*/ 33 w 49"/>
                <a:gd name="T9" fmla="*/ 78 h 78"/>
                <a:gd name="T10" fmla="*/ 0 60000 65536"/>
                <a:gd name="T11" fmla="*/ 0 60000 65536"/>
                <a:gd name="T12" fmla="*/ 0 60000 65536"/>
                <a:gd name="T13" fmla="*/ 0 60000 65536"/>
                <a:gd name="T14" fmla="*/ 0 60000 65536"/>
                <a:gd name="T15" fmla="*/ 0 w 49"/>
                <a:gd name="T16" fmla="*/ 0 h 78"/>
                <a:gd name="T17" fmla="*/ 49 w 49"/>
                <a:gd name="T18" fmla="*/ 78 h 78"/>
              </a:gdLst>
              <a:ahLst/>
              <a:cxnLst>
                <a:cxn ang="T10">
                  <a:pos x="T0" y="T1"/>
                </a:cxn>
                <a:cxn ang="T11">
                  <a:pos x="T2" y="T3"/>
                </a:cxn>
                <a:cxn ang="T12">
                  <a:pos x="T4" y="T5"/>
                </a:cxn>
                <a:cxn ang="T13">
                  <a:pos x="T6" y="T7"/>
                </a:cxn>
                <a:cxn ang="T14">
                  <a:pos x="T8" y="T9"/>
                </a:cxn>
              </a:cxnLst>
              <a:rect l="T15" t="T16" r="T17" b="T18"/>
              <a:pathLst>
                <a:path w="49" h="78">
                  <a:moveTo>
                    <a:pt x="33" y="78"/>
                  </a:moveTo>
                  <a:lnTo>
                    <a:pt x="49" y="5"/>
                  </a:lnTo>
                  <a:lnTo>
                    <a:pt x="17" y="0"/>
                  </a:lnTo>
                  <a:lnTo>
                    <a:pt x="0" y="70"/>
                  </a:lnTo>
                  <a:lnTo>
                    <a:pt x="33" y="78"/>
                  </a:lnTo>
                  <a:close/>
                </a:path>
              </a:pathLst>
            </a:custGeom>
            <a:solidFill>
              <a:srgbClr val="25221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MX"/>
            </a:p>
          </p:txBody>
        </p:sp>
        <p:sp>
          <p:nvSpPr>
            <p:cNvPr id="40" name="Freeform 36"/>
            <p:cNvSpPr>
              <a:spLocks/>
            </p:cNvSpPr>
            <p:nvPr/>
          </p:nvSpPr>
          <p:spPr bwMode="auto">
            <a:xfrm>
              <a:off x="1348" y="3251"/>
              <a:ext cx="33" cy="20"/>
            </a:xfrm>
            <a:custGeom>
              <a:avLst/>
              <a:gdLst>
                <a:gd name="T0" fmla="*/ 0 w 33"/>
                <a:gd name="T1" fmla="*/ 0 h 20"/>
                <a:gd name="T2" fmla="*/ 0 w 33"/>
                <a:gd name="T3" fmla="*/ 8 h 20"/>
                <a:gd name="T4" fmla="*/ 4 w 33"/>
                <a:gd name="T5" fmla="*/ 16 h 20"/>
                <a:gd name="T6" fmla="*/ 9 w 33"/>
                <a:gd name="T7" fmla="*/ 20 h 20"/>
                <a:gd name="T8" fmla="*/ 17 w 33"/>
                <a:gd name="T9" fmla="*/ 20 h 20"/>
                <a:gd name="T10" fmla="*/ 21 w 33"/>
                <a:gd name="T11" fmla="*/ 20 h 20"/>
                <a:gd name="T12" fmla="*/ 25 w 33"/>
                <a:gd name="T13" fmla="*/ 20 h 20"/>
                <a:gd name="T14" fmla="*/ 33 w 33"/>
                <a:gd name="T15" fmla="*/ 16 h 20"/>
                <a:gd name="T16" fmla="*/ 33 w 33"/>
                <a:gd name="T17" fmla="*/ 8 h 20"/>
                <a:gd name="T18" fmla="*/ 0 w 33"/>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20"/>
                <a:gd name="T32" fmla="*/ 33 w 33"/>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20">
                  <a:moveTo>
                    <a:pt x="0" y="0"/>
                  </a:moveTo>
                  <a:lnTo>
                    <a:pt x="0" y="8"/>
                  </a:lnTo>
                  <a:lnTo>
                    <a:pt x="4" y="16"/>
                  </a:lnTo>
                  <a:lnTo>
                    <a:pt x="9" y="20"/>
                  </a:lnTo>
                  <a:lnTo>
                    <a:pt x="17" y="20"/>
                  </a:lnTo>
                  <a:lnTo>
                    <a:pt x="21" y="20"/>
                  </a:lnTo>
                  <a:lnTo>
                    <a:pt x="25" y="20"/>
                  </a:lnTo>
                  <a:lnTo>
                    <a:pt x="33" y="16"/>
                  </a:lnTo>
                  <a:lnTo>
                    <a:pt x="33" y="8"/>
                  </a:lnTo>
                  <a:lnTo>
                    <a:pt x="0" y="0"/>
                  </a:lnTo>
                  <a:close/>
                </a:path>
              </a:pathLst>
            </a:custGeom>
            <a:solidFill>
              <a:srgbClr val="25221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MX"/>
            </a:p>
          </p:txBody>
        </p:sp>
        <p:sp>
          <p:nvSpPr>
            <p:cNvPr id="41" name="Freeform 37"/>
            <p:cNvSpPr>
              <a:spLocks/>
            </p:cNvSpPr>
            <p:nvPr/>
          </p:nvSpPr>
          <p:spPr bwMode="auto">
            <a:xfrm>
              <a:off x="1572" y="2530"/>
              <a:ext cx="346" cy="761"/>
            </a:xfrm>
            <a:custGeom>
              <a:avLst/>
              <a:gdLst>
                <a:gd name="T0" fmla="*/ 415 w 85"/>
                <a:gd name="T1" fmla="*/ 0 h 187"/>
                <a:gd name="T2" fmla="*/ 977 w 85"/>
                <a:gd name="T3" fmla="*/ 431 h 187"/>
                <a:gd name="T4" fmla="*/ 615 w 85"/>
                <a:gd name="T5" fmla="*/ 2234 h 187"/>
                <a:gd name="T6" fmla="*/ 346 w 85"/>
                <a:gd name="T7" fmla="*/ 3097 h 187"/>
                <a:gd name="T8" fmla="*/ 33 w 85"/>
                <a:gd name="T9" fmla="*/ 2881 h 187"/>
                <a:gd name="T10" fmla="*/ 98 w 85"/>
                <a:gd name="T11" fmla="*/ 2417 h 187"/>
                <a:gd name="T12" fmla="*/ 216 w 85"/>
                <a:gd name="T13" fmla="*/ 2368 h 187"/>
                <a:gd name="T14" fmla="*/ 281 w 85"/>
                <a:gd name="T15" fmla="*/ 960 h 187"/>
                <a:gd name="T16" fmla="*/ 415 w 85"/>
                <a:gd name="T17" fmla="*/ 0 h 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187"/>
                <a:gd name="T29" fmla="*/ 85 w 85"/>
                <a:gd name="T30" fmla="*/ 187 h 1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187">
                  <a:moveTo>
                    <a:pt x="25" y="0"/>
                  </a:moveTo>
                  <a:cubicBezTo>
                    <a:pt x="34" y="6"/>
                    <a:pt x="52" y="17"/>
                    <a:pt x="59" y="26"/>
                  </a:cubicBezTo>
                  <a:cubicBezTo>
                    <a:pt x="85" y="50"/>
                    <a:pt x="48" y="100"/>
                    <a:pt x="37" y="135"/>
                  </a:cubicBezTo>
                  <a:cubicBezTo>
                    <a:pt x="32" y="152"/>
                    <a:pt x="21" y="167"/>
                    <a:pt x="21" y="187"/>
                  </a:cubicBezTo>
                  <a:cubicBezTo>
                    <a:pt x="16" y="180"/>
                    <a:pt x="9" y="174"/>
                    <a:pt x="2" y="174"/>
                  </a:cubicBezTo>
                  <a:cubicBezTo>
                    <a:pt x="2" y="169"/>
                    <a:pt x="0" y="147"/>
                    <a:pt x="6" y="146"/>
                  </a:cubicBezTo>
                  <a:cubicBezTo>
                    <a:pt x="8" y="148"/>
                    <a:pt x="12" y="147"/>
                    <a:pt x="13" y="143"/>
                  </a:cubicBezTo>
                  <a:cubicBezTo>
                    <a:pt x="22" y="132"/>
                    <a:pt x="16" y="77"/>
                    <a:pt x="17" y="58"/>
                  </a:cubicBezTo>
                  <a:cubicBezTo>
                    <a:pt x="21" y="43"/>
                    <a:pt x="25" y="15"/>
                    <a:pt x="25" y="0"/>
                  </a:cubicBezTo>
                </a:path>
              </a:pathLst>
            </a:custGeom>
            <a:solidFill>
              <a:srgbClr val="998B6F"/>
            </a:solidFill>
            <a:ln w="0">
              <a:solidFill>
                <a:srgbClr val="25221E"/>
              </a:solidFill>
              <a:round/>
              <a:headEnd/>
              <a:tailEnd/>
            </a:ln>
          </p:spPr>
          <p:txBody>
            <a:bodyPr/>
            <a:lstStyle/>
            <a:p>
              <a:endParaRPr lang="es-MX"/>
            </a:p>
          </p:txBody>
        </p:sp>
        <p:sp>
          <p:nvSpPr>
            <p:cNvPr id="42" name="Freeform 38"/>
            <p:cNvSpPr>
              <a:spLocks/>
            </p:cNvSpPr>
            <p:nvPr/>
          </p:nvSpPr>
          <p:spPr bwMode="auto">
            <a:xfrm>
              <a:off x="1629" y="2539"/>
              <a:ext cx="183" cy="561"/>
            </a:xfrm>
            <a:custGeom>
              <a:avLst/>
              <a:gdLst>
                <a:gd name="T0" fmla="*/ 199 w 45"/>
                <a:gd name="T1" fmla="*/ 0 h 138"/>
                <a:gd name="T2" fmla="*/ 183 w 45"/>
                <a:gd name="T3" fmla="*/ 248 h 138"/>
                <a:gd name="T4" fmla="*/ 545 w 45"/>
                <a:gd name="T5" fmla="*/ 329 h 138"/>
                <a:gd name="T6" fmla="*/ 594 w 45"/>
                <a:gd name="T7" fmla="*/ 398 h 138"/>
                <a:gd name="T8" fmla="*/ 248 w 45"/>
                <a:gd name="T9" fmla="*/ 2281 h 138"/>
                <a:gd name="T10" fmla="*/ 744 w 45"/>
                <a:gd name="T11" fmla="*/ 431 h 138"/>
                <a:gd name="T12" fmla="*/ 199 w 45"/>
                <a:gd name="T13" fmla="*/ 0 h 138"/>
                <a:gd name="T14" fmla="*/ 0 60000 65536"/>
                <a:gd name="T15" fmla="*/ 0 60000 65536"/>
                <a:gd name="T16" fmla="*/ 0 60000 65536"/>
                <a:gd name="T17" fmla="*/ 0 60000 65536"/>
                <a:gd name="T18" fmla="*/ 0 60000 65536"/>
                <a:gd name="T19" fmla="*/ 0 60000 65536"/>
                <a:gd name="T20" fmla="*/ 0 60000 65536"/>
                <a:gd name="T21" fmla="*/ 0 w 45"/>
                <a:gd name="T22" fmla="*/ 0 h 138"/>
                <a:gd name="T23" fmla="*/ 45 w 45"/>
                <a:gd name="T24" fmla="*/ 138 h 1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138">
                  <a:moveTo>
                    <a:pt x="12" y="0"/>
                  </a:moveTo>
                  <a:lnTo>
                    <a:pt x="11" y="15"/>
                  </a:lnTo>
                  <a:cubicBezTo>
                    <a:pt x="17" y="15"/>
                    <a:pt x="29" y="22"/>
                    <a:pt x="33" y="20"/>
                  </a:cubicBezTo>
                  <a:lnTo>
                    <a:pt x="36" y="24"/>
                  </a:lnTo>
                  <a:cubicBezTo>
                    <a:pt x="9" y="54"/>
                    <a:pt x="11" y="87"/>
                    <a:pt x="15" y="138"/>
                  </a:cubicBezTo>
                  <a:cubicBezTo>
                    <a:pt x="20" y="108"/>
                    <a:pt x="0" y="59"/>
                    <a:pt x="45" y="26"/>
                  </a:cubicBezTo>
                  <a:cubicBezTo>
                    <a:pt x="38" y="18"/>
                    <a:pt x="23" y="7"/>
                    <a:pt x="12" y="0"/>
                  </a:cubicBezTo>
                </a:path>
              </a:pathLst>
            </a:custGeom>
            <a:solidFill>
              <a:srgbClr val="D9BD8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MX"/>
            </a:p>
          </p:txBody>
        </p:sp>
        <p:sp>
          <p:nvSpPr>
            <p:cNvPr id="43" name="Freeform 39"/>
            <p:cNvSpPr>
              <a:spLocks noEditPoints="1"/>
            </p:cNvSpPr>
            <p:nvPr/>
          </p:nvSpPr>
          <p:spPr bwMode="auto">
            <a:xfrm>
              <a:off x="1210" y="1818"/>
              <a:ext cx="623" cy="1449"/>
            </a:xfrm>
            <a:custGeom>
              <a:avLst/>
              <a:gdLst>
                <a:gd name="T0" fmla="*/ 1938 w 153"/>
                <a:gd name="T1" fmla="*/ 297 h 356"/>
                <a:gd name="T2" fmla="*/ 1975 w 153"/>
                <a:gd name="T3" fmla="*/ 562 h 356"/>
                <a:gd name="T4" fmla="*/ 1922 w 153"/>
                <a:gd name="T5" fmla="*/ 745 h 356"/>
                <a:gd name="T6" fmla="*/ 1922 w 153"/>
                <a:gd name="T7" fmla="*/ 810 h 356"/>
                <a:gd name="T8" fmla="*/ 1857 w 153"/>
                <a:gd name="T9" fmla="*/ 1058 h 356"/>
                <a:gd name="T10" fmla="*/ 1393 w 153"/>
                <a:gd name="T11" fmla="*/ 1506 h 356"/>
                <a:gd name="T12" fmla="*/ 1311 w 153"/>
                <a:gd name="T13" fmla="*/ 712 h 356"/>
                <a:gd name="T14" fmla="*/ 1458 w 153"/>
                <a:gd name="T15" fmla="*/ 330 h 356"/>
                <a:gd name="T16" fmla="*/ 1824 w 153"/>
                <a:gd name="T17" fmla="*/ 265 h 356"/>
                <a:gd name="T18" fmla="*/ 2007 w 153"/>
                <a:gd name="T19" fmla="*/ 232 h 356"/>
                <a:gd name="T20" fmla="*/ 1889 w 153"/>
                <a:gd name="T21" fmla="*/ 281 h 356"/>
                <a:gd name="T22" fmla="*/ 1991 w 153"/>
                <a:gd name="T23" fmla="*/ 216 h 356"/>
                <a:gd name="T24" fmla="*/ 1975 w 153"/>
                <a:gd name="T25" fmla="*/ 216 h 356"/>
                <a:gd name="T26" fmla="*/ 1938 w 153"/>
                <a:gd name="T27" fmla="*/ 346 h 356"/>
                <a:gd name="T28" fmla="*/ 1840 w 153"/>
                <a:gd name="T29" fmla="*/ 346 h 356"/>
                <a:gd name="T30" fmla="*/ 1906 w 153"/>
                <a:gd name="T31" fmla="*/ 513 h 356"/>
                <a:gd name="T32" fmla="*/ 2024 w 153"/>
                <a:gd name="T33" fmla="*/ 529 h 356"/>
                <a:gd name="T34" fmla="*/ 1955 w 153"/>
                <a:gd name="T35" fmla="*/ 562 h 356"/>
                <a:gd name="T36" fmla="*/ 1922 w 153"/>
                <a:gd name="T37" fmla="*/ 578 h 356"/>
                <a:gd name="T38" fmla="*/ 1906 w 153"/>
                <a:gd name="T39" fmla="*/ 513 h 356"/>
                <a:gd name="T40" fmla="*/ 1857 w 153"/>
                <a:gd name="T41" fmla="*/ 761 h 356"/>
                <a:gd name="T42" fmla="*/ 1922 w 153"/>
                <a:gd name="T43" fmla="*/ 745 h 356"/>
                <a:gd name="T44" fmla="*/ 98 w 153"/>
                <a:gd name="T45" fmla="*/ 5251 h 356"/>
                <a:gd name="T46" fmla="*/ 16 w 153"/>
                <a:gd name="T47" fmla="*/ 5617 h 356"/>
                <a:gd name="T48" fmla="*/ 248 w 153"/>
                <a:gd name="T49" fmla="*/ 5784 h 356"/>
                <a:gd name="T50" fmla="*/ 513 w 153"/>
                <a:gd name="T51" fmla="*/ 5816 h 356"/>
                <a:gd name="T52" fmla="*/ 615 w 153"/>
                <a:gd name="T53" fmla="*/ 5450 h 356"/>
                <a:gd name="T54" fmla="*/ 98 w 153"/>
                <a:gd name="T55" fmla="*/ 5251 h 356"/>
                <a:gd name="T56" fmla="*/ 2521 w 153"/>
                <a:gd name="T57" fmla="*/ 3329 h 356"/>
                <a:gd name="T58" fmla="*/ 2305 w 153"/>
                <a:gd name="T59" fmla="*/ 3793 h 356"/>
                <a:gd name="T60" fmla="*/ 1991 w 153"/>
                <a:gd name="T61" fmla="*/ 3793 h 356"/>
                <a:gd name="T62" fmla="*/ 2138 w 153"/>
                <a:gd name="T63" fmla="*/ 3643 h 356"/>
                <a:gd name="T64" fmla="*/ 2223 w 153"/>
                <a:gd name="T65" fmla="*/ 3447 h 356"/>
                <a:gd name="T66" fmla="*/ 2354 w 153"/>
                <a:gd name="T67" fmla="*/ 3378 h 3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3"/>
                <a:gd name="T103" fmla="*/ 0 h 356"/>
                <a:gd name="T104" fmla="*/ 153 w 153"/>
                <a:gd name="T105" fmla="*/ 356 h 3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3" h="356">
                  <a:moveTo>
                    <a:pt x="121" y="14"/>
                  </a:moveTo>
                  <a:lnTo>
                    <a:pt x="117" y="18"/>
                  </a:lnTo>
                  <a:lnTo>
                    <a:pt x="124" y="29"/>
                  </a:lnTo>
                  <a:cubicBezTo>
                    <a:pt x="126" y="34"/>
                    <a:pt x="121" y="32"/>
                    <a:pt x="119" y="34"/>
                  </a:cubicBezTo>
                  <a:cubicBezTo>
                    <a:pt x="117" y="37"/>
                    <a:pt x="119" y="38"/>
                    <a:pt x="119" y="41"/>
                  </a:cubicBezTo>
                  <a:lnTo>
                    <a:pt x="116" y="45"/>
                  </a:lnTo>
                  <a:lnTo>
                    <a:pt x="117" y="46"/>
                  </a:lnTo>
                  <a:lnTo>
                    <a:pt x="116" y="49"/>
                  </a:lnTo>
                  <a:lnTo>
                    <a:pt x="119" y="55"/>
                  </a:lnTo>
                  <a:cubicBezTo>
                    <a:pt x="118" y="61"/>
                    <a:pt x="115" y="64"/>
                    <a:pt x="112" y="64"/>
                  </a:cubicBezTo>
                  <a:cubicBezTo>
                    <a:pt x="106" y="64"/>
                    <a:pt x="96" y="64"/>
                    <a:pt x="94" y="67"/>
                  </a:cubicBezTo>
                  <a:cubicBezTo>
                    <a:pt x="90" y="72"/>
                    <a:pt x="88" y="86"/>
                    <a:pt x="84" y="91"/>
                  </a:cubicBezTo>
                  <a:cubicBezTo>
                    <a:pt x="74" y="79"/>
                    <a:pt x="60" y="63"/>
                    <a:pt x="50" y="50"/>
                  </a:cubicBezTo>
                  <a:cubicBezTo>
                    <a:pt x="61" y="54"/>
                    <a:pt x="68" y="54"/>
                    <a:pt x="79" y="43"/>
                  </a:cubicBezTo>
                  <a:cubicBezTo>
                    <a:pt x="79" y="39"/>
                    <a:pt x="75" y="33"/>
                    <a:pt x="75" y="27"/>
                  </a:cubicBezTo>
                  <a:cubicBezTo>
                    <a:pt x="75" y="20"/>
                    <a:pt x="82" y="14"/>
                    <a:pt x="88" y="20"/>
                  </a:cubicBezTo>
                  <a:lnTo>
                    <a:pt x="95" y="29"/>
                  </a:lnTo>
                  <a:cubicBezTo>
                    <a:pt x="99" y="25"/>
                    <a:pt x="104" y="18"/>
                    <a:pt x="110" y="16"/>
                  </a:cubicBezTo>
                  <a:cubicBezTo>
                    <a:pt x="110" y="8"/>
                    <a:pt x="112" y="4"/>
                    <a:pt x="117" y="0"/>
                  </a:cubicBezTo>
                  <a:cubicBezTo>
                    <a:pt x="117" y="5"/>
                    <a:pt x="118" y="11"/>
                    <a:pt x="121" y="14"/>
                  </a:cubicBezTo>
                  <a:moveTo>
                    <a:pt x="119" y="13"/>
                  </a:moveTo>
                  <a:cubicBezTo>
                    <a:pt x="118" y="14"/>
                    <a:pt x="116" y="16"/>
                    <a:pt x="114" y="17"/>
                  </a:cubicBezTo>
                  <a:cubicBezTo>
                    <a:pt x="116" y="17"/>
                    <a:pt x="120" y="15"/>
                    <a:pt x="120" y="14"/>
                  </a:cubicBezTo>
                  <a:lnTo>
                    <a:pt x="120" y="13"/>
                  </a:lnTo>
                  <a:lnTo>
                    <a:pt x="119" y="13"/>
                  </a:lnTo>
                  <a:moveTo>
                    <a:pt x="115" y="20"/>
                  </a:moveTo>
                  <a:cubicBezTo>
                    <a:pt x="116" y="20"/>
                    <a:pt x="116" y="21"/>
                    <a:pt x="117" y="21"/>
                  </a:cubicBezTo>
                  <a:cubicBezTo>
                    <a:pt x="116" y="22"/>
                    <a:pt x="114" y="21"/>
                    <a:pt x="113" y="22"/>
                  </a:cubicBezTo>
                  <a:cubicBezTo>
                    <a:pt x="112" y="22"/>
                    <a:pt x="111" y="21"/>
                    <a:pt x="111" y="21"/>
                  </a:cubicBezTo>
                  <a:cubicBezTo>
                    <a:pt x="112" y="21"/>
                    <a:pt x="114" y="21"/>
                    <a:pt x="115" y="20"/>
                  </a:cubicBezTo>
                  <a:moveTo>
                    <a:pt x="115" y="31"/>
                  </a:moveTo>
                  <a:cubicBezTo>
                    <a:pt x="114" y="32"/>
                    <a:pt x="114" y="33"/>
                    <a:pt x="114" y="33"/>
                  </a:cubicBezTo>
                  <a:cubicBezTo>
                    <a:pt x="117" y="36"/>
                    <a:pt x="119" y="32"/>
                    <a:pt x="122" y="32"/>
                  </a:cubicBezTo>
                  <a:cubicBezTo>
                    <a:pt x="122" y="32"/>
                    <a:pt x="122" y="33"/>
                    <a:pt x="123" y="33"/>
                  </a:cubicBezTo>
                  <a:cubicBezTo>
                    <a:pt x="122" y="33"/>
                    <a:pt x="119" y="34"/>
                    <a:pt x="118" y="34"/>
                  </a:cubicBezTo>
                  <a:lnTo>
                    <a:pt x="117" y="34"/>
                  </a:lnTo>
                  <a:cubicBezTo>
                    <a:pt x="117" y="34"/>
                    <a:pt x="116" y="35"/>
                    <a:pt x="116" y="35"/>
                  </a:cubicBezTo>
                  <a:cubicBezTo>
                    <a:pt x="115" y="34"/>
                    <a:pt x="114" y="34"/>
                    <a:pt x="114" y="33"/>
                  </a:cubicBezTo>
                  <a:cubicBezTo>
                    <a:pt x="114" y="33"/>
                    <a:pt x="114" y="32"/>
                    <a:pt x="115" y="31"/>
                  </a:cubicBezTo>
                  <a:moveTo>
                    <a:pt x="118" y="42"/>
                  </a:moveTo>
                  <a:cubicBezTo>
                    <a:pt x="117" y="44"/>
                    <a:pt x="112" y="44"/>
                    <a:pt x="112" y="46"/>
                  </a:cubicBezTo>
                  <a:cubicBezTo>
                    <a:pt x="114" y="46"/>
                    <a:pt x="114" y="46"/>
                    <a:pt x="115" y="46"/>
                  </a:cubicBezTo>
                  <a:lnTo>
                    <a:pt x="116" y="45"/>
                  </a:lnTo>
                  <a:cubicBezTo>
                    <a:pt x="116" y="45"/>
                    <a:pt x="118" y="43"/>
                    <a:pt x="118" y="42"/>
                  </a:cubicBezTo>
                  <a:moveTo>
                    <a:pt x="6" y="317"/>
                  </a:moveTo>
                  <a:cubicBezTo>
                    <a:pt x="3" y="321"/>
                    <a:pt x="10" y="335"/>
                    <a:pt x="4" y="341"/>
                  </a:cubicBezTo>
                  <a:lnTo>
                    <a:pt x="1" y="339"/>
                  </a:lnTo>
                  <a:cubicBezTo>
                    <a:pt x="0" y="344"/>
                    <a:pt x="5" y="351"/>
                    <a:pt x="8" y="349"/>
                  </a:cubicBezTo>
                  <a:cubicBezTo>
                    <a:pt x="4" y="353"/>
                    <a:pt x="13" y="354"/>
                    <a:pt x="15" y="349"/>
                  </a:cubicBezTo>
                  <a:cubicBezTo>
                    <a:pt x="15" y="354"/>
                    <a:pt x="19" y="356"/>
                    <a:pt x="22" y="351"/>
                  </a:cubicBezTo>
                  <a:cubicBezTo>
                    <a:pt x="24" y="355"/>
                    <a:pt x="25" y="356"/>
                    <a:pt x="31" y="351"/>
                  </a:cubicBezTo>
                  <a:cubicBezTo>
                    <a:pt x="36" y="347"/>
                    <a:pt x="37" y="342"/>
                    <a:pt x="39" y="340"/>
                  </a:cubicBezTo>
                  <a:cubicBezTo>
                    <a:pt x="39" y="336"/>
                    <a:pt x="37" y="331"/>
                    <a:pt x="37" y="329"/>
                  </a:cubicBezTo>
                  <a:cubicBezTo>
                    <a:pt x="37" y="325"/>
                    <a:pt x="36" y="323"/>
                    <a:pt x="34" y="319"/>
                  </a:cubicBezTo>
                  <a:cubicBezTo>
                    <a:pt x="28" y="318"/>
                    <a:pt x="16" y="319"/>
                    <a:pt x="6" y="317"/>
                  </a:cubicBezTo>
                  <a:moveTo>
                    <a:pt x="143" y="199"/>
                  </a:moveTo>
                  <a:cubicBezTo>
                    <a:pt x="144" y="197"/>
                    <a:pt x="153" y="194"/>
                    <a:pt x="152" y="201"/>
                  </a:cubicBezTo>
                  <a:cubicBezTo>
                    <a:pt x="150" y="208"/>
                    <a:pt x="148" y="205"/>
                    <a:pt x="148" y="214"/>
                  </a:cubicBezTo>
                  <a:cubicBezTo>
                    <a:pt x="147" y="219"/>
                    <a:pt x="143" y="227"/>
                    <a:pt x="139" y="229"/>
                  </a:cubicBezTo>
                  <a:cubicBezTo>
                    <a:pt x="135" y="232"/>
                    <a:pt x="130" y="238"/>
                    <a:pt x="126" y="236"/>
                  </a:cubicBezTo>
                  <a:lnTo>
                    <a:pt x="120" y="229"/>
                  </a:lnTo>
                  <a:cubicBezTo>
                    <a:pt x="122" y="224"/>
                    <a:pt x="120" y="225"/>
                    <a:pt x="122" y="219"/>
                  </a:cubicBezTo>
                  <a:cubicBezTo>
                    <a:pt x="124" y="217"/>
                    <a:pt x="127" y="219"/>
                    <a:pt x="129" y="220"/>
                  </a:cubicBezTo>
                  <a:cubicBezTo>
                    <a:pt x="123" y="214"/>
                    <a:pt x="125" y="211"/>
                    <a:pt x="130" y="214"/>
                  </a:cubicBezTo>
                  <a:cubicBezTo>
                    <a:pt x="126" y="208"/>
                    <a:pt x="131" y="206"/>
                    <a:pt x="134" y="208"/>
                  </a:cubicBezTo>
                  <a:cubicBezTo>
                    <a:pt x="131" y="205"/>
                    <a:pt x="135" y="202"/>
                    <a:pt x="138" y="203"/>
                  </a:cubicBezTo>
                  <a:cubicBezTo>
                    <a:pt x="139" y="203"/>
                    <a:pt x="141" y="206"/>
                    <a:pt x="142" y="204"/>
                  </a:cubicBezTo>
                  <a:cubicBezTo>
                    <a:pt x="142" y="203"/>
                    <a:pt x="142" y="201"/>
                    <a:pt x="143" y="199"/>
                  </a:cubicBezTo>
                </a:path>
              </a:pathLst>
            </a:custGeom>
            <a:solidFill>
              <a:srgbClr val="FBB781"/>
            </a:solidFill>
            <a:ln w="0">
              <a:solidFill>
                <a:srgbClr val="25221E"/>
              </a:solidFill>
              <a:round/>
              <a:headEnd/>
              <a:tailEnd/>
            </a:ln>
          </p:spPr>
          <p:txBody>
            <a:bodyPr/>
            <a:lstStyle/>
            <a:p>
              <a:endParaRPr lang="es-MX"/>
            </a:p>
          </p:txBody>
        </p:sp>
        <p:sp>
          <p:nvSpPr>
            <p:cNvPr id="44" name="Freeform 40"/>
            <p:cNvSpPr>
              <a:spLocks/>
            </p:cNvSpPr>
            <p:nvPr/>
          </p:nvSpPr>
          <p:spPr bwMode="auto">
            <a:xfrm>
              <a:off x="1361" y="1688"/>
              <a:ext cx="354" cy="342"/>
            </a:xfrm>
            <a:custGeom>
              <a:avLst/>
              <a:gdLst>
                <a:gd name="T0" fmla="*/ 761 w 87"/>
                <a:gd name="T1" fmla="*/ 0 h 84"/>
                <a:gd name="T2" fmla="*/ 578 w 87"/>
                <a:gd name="T3" fmla="*/ 232 h 84"/>
                <a:gd name="T4" fmla="*/ 1058 w 87"/>
                <a:gd name="T5" fmla="*/ 297 h 84"/>
                <a:gd name="T6" fmla="*/ 993 w 87"/>
                <a:gd name="T7" fmla="*/ 761 h 84"/>
                <a:gd name="T8" fmla="*/ 944 w 87"/>
                <a:gd name="T9" fmla="*/ 847 h 84"/>
                <a:gd name="T10" fmla="*/ 545 w 87"/>
                <a:gd name="T11" fmla="*/ 945 h 84"/>
                <a:gd name="T12" fmla="*/ 631 w 87"/>
                <a:gd name="T13" fmla="*/ 1278 h 84"/>
                <a:gd name="T14" fmla="*/ 382 w 87"/>
                <a:gd name="T15" fmla="*/ 1392 h 84"/>
                <a:gd name="T16" fmla="*/ 696 w 87"/>
                <a:gd name="T17" fmla="*/ 1242 h 84"/>
                <a:gd name="T18" fmla="*/ 631 w 87"/>
                <a:gd name="T19" fmla="*/ 977 h 84"/>
                <a:gd name="T20" fmla="*/ 846 w 87"/>
                <a:gd name="T21" fmla="*/ 863 h 84"/>
                <a:gd name="T22" fmla="*/ 960 w 87"/>
                <a:gd name="T23" fmla="*/ 1010 h 84"/>
                <a:gd name="T24" fmla="*/ 1208 w 87"/>
                <a:gd name="T25" fmla="*/ 794 h 84"/>
                <a:gd name="T26" fmla="*/ 1440 w 87"/>
                <a:gd name="T27" fmla="*/ 366 h 84"/>
                <a:gd name="T28" fmla="*/ 1440 w 87"/>
                <a:gd name="T29" fmla="*/ 281 h 84"/>
                <a:gd name="T30" fmla="*/ 1176 w 87"/>
                <a:gd name="T31" fmla="*/ 134 h 84"/>
                <a:gd name="T32" fmla="*/ 761 w 87"/>
                <a:gd name="T33" fmla="*/ 0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84"/>
                <a:gd name="T53" fmla="*/ 87 w 87"/>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84">
                  <a:moveTo>
                    <a:pt x="46" y="0"/>
                  </a:moveTo>
                  <a:cubicBezTo>
                    <a:pt x="33" y="1"/>
                    <a:pt x="39" y="10"/>
                    <a:pt x="35" y="14"/>
                  </a:cubicBezTo>
                  <a:cubicBezTo>
                    <a:pt x="27" y="23"/>
                    <a:pt x="54" y="13"/>
                    <a:pt x="64" y="18"/>
                  </a:cubicBezTo>
                  <a:cubicBezTo>
                    <a:pt x="35" y="18"/>
                    <a:pt x="0" y="36"/>
                    <a:pt x="60" y="46"/>
                  </a:cubicBezTo>
                  <a:lnTo>
                    <a:pt x="57" y="51"/>
                  </a:lnTo>
                  <a:cubicBezTo>
                    <a:pt x="42" y="44"/>
                    <a:pt x="32" y="49"/>
                    <a:pt x="33" y="57"/>
                  </a:cubicBezTo>
                  <a:cubicBezTo>
                    <a:pt x="33" y="64"/>
                    <a:pt x="44" y="71"/>
                    <a:pt x="38" y="77"/>
                  </a:cubicBezTo>
                  <a:cubicBezTo>
                    <a:pt x="29" y="77"/>
                    <a:pt x="26" y="83"/>
                    <a:pt x="23" y="84"/>
                  </a:cubicBezTo>
                  <a:cubicBezTo>
                    <a:pt x="33" y="83"/>
                    <a:pt x="38" y="79"/>
                    <a:pt x="42" y="75"/>
                  </a:cubicBezTo>
                  <a:cubicBezTo>
                    <a:pt x="42" y="71"/>
                    <a:pt x="38" y="65"/>
                    <a:pt x="38" y="59"/>
                  </a:cubicBezTo>
                  <a:cubicBezTo>
                    <a:pt x="38" y="52"/>
                    <a:pt x="45" y="46"/>
                    <a:pt x="51" y="52"/>
                  </a:cubicBezTo>
                  <a:lnTo>
                    <a:pt x="58" y="61"/>
                  </a:lnTo>
                  <a:cubicBezTo>
                    <a:pt x="62" y="57"/>
                    <a:pt x="67" y="50"/>
                    <a:pt x="73" y="48"/>
                  </a:cubicBezTo>
                  <a:cubicBezTo>
                    <a:pt x="73" y="31"/>
                    <a:pt x="86" y="33"/>
                    <a:pt x="87" y="22"/>
                  </a:cubicBezTo>
                  <a:lnTo>
                    <a:pt x="87" y="17"/>
                  </a:lnTo>
                  <a:cubicBezTo>
                    <a:pt x="87" y="15"/>
                    <a:pt x="79" y="12"/>
                    <a:pt x="71" y="8"/>
                  </a:cubicBezTo>
                  <a:cubicBezTo>
                    <a:pt x="63" y="5"/>
                    <a:pt x="55" y="1"/>
                    <a:pt x="46" y="0"/>
                  </a:cubicBezTo>
                </a:path>
              </a:pathLst>
            </a:custGeom>
            <a:solidFill>
              <a:srgbClr val="808210"/>
            </a:solidFill>
            <a:ln w="0">
              <a:solidFill>
                <a:srgbClr val="25221E"/>
              </a:solidFill>
              <a:round/>
              <a:headEnd/>
              <a:tailEnd/>
            </a:ln>
          </p:spPr>
          <p:txBody>
            <a:bodyPr/>
            <a:lstStyle/>
            <a:p>
              <a:endParaRPr lang="es-MX"/>
            </a:p>
          </p:txBody>
        </p:sp>
        <p:sp>
          <p:nvSpPr>
            <p:cNvPr id="45" name="Freeform 41"/>
            <p:cNvSpPr>
              <a:spLocks noEditPoints="1"/>
            </p:cNvSpPr>
            <p:nvPr/>
          </p:nvSpPr>
          <p:spPr bwMode="auto">
            <a:xfrm>
              <a:off x="1210" y="1969"/>
              <a:ext cx="610" cy="1282"/>
            </a:xfrm>
            <a:custGeom>
              <a:avLst/>
              <a:gdLst>
                <a:gd name="T0" fmla="*/ 1289 w 150"/>
                <a:gd name="T1" fmla="*/ 49 h 315"/>
                <a:gd name="T2" fmla="*/ 1887 w 150"/>
                <a:gd name="T3" fmla="*/ 431 h 315"/>
                <a:gd name="T4" fmla="*/ 1704 w 150"/>
                <a:gd name="T5" fmla="*/ 383 h 315"/>
                <a:gd name="T6" fmla="*/ 1570 w 150"/>
                <a:gd name="T7" fmla="*/ 313 h 315"/>
                <a:gd name="T8" fmla="*/ 1602 w 150"/>
                <a:gd name="T9" fmla="*/ 65 h 315"/>
                <a:gd name="T10" fmla="*/ 1440 w 150"/>
                <a:gd name="T11" fmla="*/ 0 h 315"/>
                <a:gd name="T12" fmla="*/ 1289 w 150"/>
                <a:gd name="T13" fmla="*/ 49 h 315"/>
                <a:gd name="T14" fmla="*/ 1305 w 150"/>
                <a:gd name="T15" fmla="*/ 98 h 315"/>
                <a:gd name="T16" fmla="*/ 1175 w 150"/>
                <a:gd name="T17" fmla="*/ 631 h 315"/>
                <a:gd name="T18" fmla="*/ 842 w 150"/>
                <a:gd name="T19" fmla="*/ 216 h 315"/>
                <a:gd name="T20" fmla="*/ 1305 w 150"/>
                <a:gd name="T21" fmla="*/ 98 h 315"/>
                <a:gd name="T22" fmla="*/ 1985 w 150"/>
                <a:gd name="T23" fmla="*/ 3179 h 315"/>
                <a:gd name="T24" fmla="*/ 2119 w 150"/>
                <a:gd name="T25" fmla="*/ 3297 h 315"/>
                <a:gd name="T26" fmla="*/ 2233 w 150"/>
                <a:gd name="T27" fmla="*/ 3215 h 315"/>
                <a:gd name="T28" fmla="*/ 2346 w 150"/>
                <a:gd name="T29" fmla="*/ 3130 h 315"/>
                <a:gd name="T30" fmla="*/ 2383 w 150"/>
                <a:gd name="T31" fmla="*/ 3081 h 315"/>
                <a:gd name="T32" fmla="*/ 2432 w 150"/>
                <a:gd name="T33" fmla="*/ 2983 h 315"/>
                <a:gd name="T34" fmla="*/ 2464 w 150"/>
                <a:gd name="T35" fmla="*/ 2800 h 315"/>
                <a:gd name="T36" fmla="*/ 2367 w 150"/>
                <a:gd name="T37" fmla="*/ 2715 h 315"/>
                <a:gd name="T38" fmla="*/ 2367 w 150"/>
                <a:gd name="T39" fmla="*/ 2767 h 315"/>
                <a:gd name="T40" fmla="*/ 2399 w 150"/>
                <a:gd name="T41" fmla="*/ 2881 h 315"/>
                <a:gd name="T42" fmla="*/ 2367 w 150"/>
                <a:gd name="T43" fmla="*/ 2930 h 315"/>
                <a:gd name="T44" fmla="*/ 2249 w 150"/>
                <a:gd name="T45" fmla="*/ 2865 h 315"/>
                <a:gd name="T46" fmla="*/ 2314 w 150"/>
                <a:gd name="T47" fmla="*/ 3032 h 315"/>
                <a:gd name="T48" fmla="*/ 2216 w 150"/>
                <a:gd name="T49" fmla="*/ 2967 h 315"/>
                <a:gd name="T50" fmla="*/ 2168 w 150"/>
                <a:gd name="T51" fmla="*/ 3065 h 315"/>
                <a:gd name="T52" fmla="*/ 2151 w 150"/>
                <a:gd name="T53" fmla="*/ 3179 h 315"/>
                <a:gd name="T54" fmla="*/ 2001 w 150"/>
                <a:gd name="T55" fmla="*/ 3130 h 315"/>
                <a:gd name="T56" fmla="*/ 1985 w 150"/>
                <a:gd name="T57" fmla="*/ 3179 h 315"/>
                <a:gd name="T58" fmla="*/ 98 w 150"/>
                <a:gd name="T59" fmla="*/ 4640 h 315"/>
                <a:gd name="T60" fmla="*/ 134 w 150"/>
                <a:gd name="T61" fmla="*/ 4953 h 315"/>
                <a:gd name="T62" fmla="*/ 114 w 150"/>
                <a:gd name="T63" fmla="*/ 5002 h 315"/>
                <a:gd name="T64" fmla="*/ 0 w 150"/>
                <a:gd name="T65" fmla="*/ 5051 h 315"/>
                <a:gd name="T66" fmla="*/ 81 w 150"/>
                <a:gd name="T67" fmla="*/ 5169 h 315"/>
                <a:gd name="T68" fmla="*/ 167 w 150"/>
                <a:gd name="T69" fmla="*/ 5018 h 315"/>
                <a:gd name="T70" fmla="*/ 150 w 150"/>
                <a:gd name="T71" fmla="*/ 5120 h 315"/>
                <a:gd name="T72" fmla="*/ 150 w 150"/>
                <a:gd name="T73" fmla="*/ 5218 h 315"/>
                <a:gd name="T74" fmla="*/ 167 w 150"/>
                <a:gd name="T75" fmla="*/ 5218 h 315"/>
                <a:gd name="T76" fmla="*/ 232 w 150"/>
                <a:gd name="T77" fmla="*/ 5152 h 315"/>
                <a:gd name="T78" fmla="*/ 232 w 150"/>
                <a:gd name="T79" fmla="*/ 5034 h 315"/>
                <a:gd name="T80" fmla="*/ 297 w 150"/>
                <a:gd name="T81" fmla="*/ 5218 h 315"/>
                <a:gd name="T82" fmla="*/ 346 w 150"/>
                <a:gd name="T83" fmla="*/ 5083 h 315"/>
                <a:gd name="T84" fmla="*/ 399 w 150"/>
                <a:gd name="T85" fmla="*/ 4953 h 315"/>
                <a:gd name="T86" fmla="*/ 382 w 150"/>
                <a:gd name="T87" fmla="*/ 4672 h 315"/>
                <a:gd name="T88" fmla="*/ 98 w 150"/>
                <a:gd name="T89" fmla="*/ 4640 h 315"/>
                <a:gd name="T90" fmla="*/ 382 w 150"/>
                <a:gd name="T91" fmla="*/ 5201 h 315"/>
                <a:gd name="T92" fmla="*/ 480 w 150"/>
                <a:gd name="T93" fmla="*/ 4986 h 315"/>
                <a:gd name="T94" fmla="*/ 545 w 150"/>
                <a:gd name="T95" fmla="*/ 5002 h 315"/>
                <a:gd name="T96" fmla="*/ 545 w 150"/>
                <a:gd name="T97" fmla="*/ 5018 h 315"/>
                <a:gd name="T98" fmla="*/ 415 w 150"/>
                <a:gd name="T99" fmla="*/ 5185 h 315"/>
                <a:gd name="T100" fmla="*/ 399 w 150"/>
                <a:gd name="T101" fmla="*/ 5201 h 315"/>
                <a:gd name="T102" fmla="*/ 382 w 150"/>
                <a:gd name="T103" fmla="*/ 5201 h 3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0"/>
                <a:gd name="T157" fmla="*/ 0 h 315"/>
                <a:gd name="T158" fmla="*/ 150 w 150"/>
                <a:gd name="T159" fmla="*/ 315 h 3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0" h="315">
                  <a:moveTo>
                    <a:pt x="78" y="3"/>
                  </a:moveTo>
                  <a:cubicBezTo>
                    <a:pt x="80" y="19"/>
                    <a:pt x="96" y="29"/>
                    <a:pt x="114" y="26"/>
                  </a:cubicBezTo>
                  <a:cubicBezTo>
                    <a:pt x="107" y="27"/>
                    <a:pt x="107" y="22"/>
                    <a:pt x="103" y="23"/>
                  </a:cubicBezTo>
                  <a:cubicBezTo>
                    <a:pt x="100" y="23"/>
                    <a:pt x="97" y="21"/>
                    <a:pt x="95" y="19"/>
                  </a:cubicBezTo>
                  <a:cubicBezTo>
                    <a:pt x="95" y="14"/>
                    <a:pt x="95" y="8"/>
                    <a:pt x="97" y="4"/>
                  </a:cubicBezTo>
                  <a:cubicBezTo>
                    <a:pt x="92" y="8"/>
                    <a:pt x="90" y="2"/>
                    <a:pt x="87" y="0"/>
                  </a:cubicBezTo>
                  <a:cubicBezTo>
                    <a:pt x="89" y="9"/>
                    <a:pt x="86" y="7"/>
                    <a:pt x="78" y="3"/>
                  </a:cubicBezTo>
                  <a:moveTo>
                    <a:pt x="79" y="6"/>
                  </a:moveTo>
                  <a:cubicBezTo>
                    <a:pt x="77" y="17"/>
                    <a:pt x="71" y="27"/>
                    <a:pt x="71" y="38"/>
                  </a:cubicBezTo>
                  <a:cubicBezTo>
                    <a:pt x="64" y="31"/>
                    <a:pt x="56" y="20"/>
                    <a:pt x="51" y="13"/>
                  </a:cubicBezTo>
                  <a:cubicBezTo>
                    <a:pt x="64" y="17"/>
                    <a:pt x="68" y="18"/>
                    <a:pt x="79" y="6"/>
                  </a:cubicBezTo>
                  <a:moveTo>
                    <a:pt x="120" y="192"/>
                  </a:moveTo>
                  <a:cubicBezTo>
                    <a:pt x="123" y="195"/>
                    <a:pt x="125" y="198"/>
                    <a:pt x="128" y="199"/>
                  </a:cubicBezTo>
                  <a:cubicBezTo>
                    <a:pt x="127" y="200"/>
                    <a:pt x="134" y="198"/>
                    <a:pt x="135" y="194"/>
                  </a:cubicBezTo>
                  <a:cubicBezTo>
                    <a:pt x="137" y="192"/>
                    <a:pt x="141" y="192"/>
                    <a:pt x="142" y="189"/>
                  </a:cubicBezTo>
                  <a:cubicBezTo>
                    <a:pt x="142" y="188"/>
                    <a:pt x="144" y="187"/>
                    <a:pt x="144" y="186"/>
                  </a:cubicBezTo>
                  <a:cubicBezTo>
                    <a:pt x="145" y="185"/>
                    <a:pt x="147" y="182"/>
                    <a:pt x="147" y="180"/>
                  </a:cubicBezTo>
                  <a:cubicBezTo>
                    <a:pt x="150" y="177"/>
                    <a:pt x="147" y="173"/>
                    <a:pt x="149" y="169"/>
                  </a:cubicBezTo>
                  <a:cubicBezTo>
                    <a:pt x="150" y="167"/>
                    <a:pt x="146" y="161"/>
                    <a:pt x="143" y="164"/>
                  </a:cubicBezTo>
                  <a:lnTo>
                    <a:pt x="143" y="167"/>
                  </a:lnTo>
                  <a:cubicBezTo>
                    <a:pt x="143" y="169"/>
                    <a:pt x="145" y="173"/>
                    <a:pt x="145" y="174"/>
                  </a:cubicBezTo>
                  <a:cubicBezTo>
                    <a:pt x="146" y="177"/>
                    <a:pt x="146" y="178"/>
                    <a:pt x="143" y="177"/>
                  </a:cubicBezTo>
                  <a:cubicBezTo>
                    <a:pt x="142" y="177"/>
                    <a:pt x="139" y="173"/>
                    <a:pt x="136" y="173"/>
                  </a:cubicBezTo>
                  <a:cubicBezTo>
                    <a:pt x="139" y="174"/>
                    <a:pt x="143" y="180"/>
                    <a:pt x="140" y="183"/>
                  </a:cubicBezTo>
                  <a:cubicBezTo>
                    <a:pt x="138" y="185"/>
                    <a:pt x="135" y="179"/>
                    <a:pt x="134" y="179"/>
                  </a:cubicBezTo>
                  <a:cubicBezTo>
                    <a:pt x="139" y="186"/>
                    <a:pt x="138" y="192"/>
                    <a:pt x="131" y="185"/>
                  </a:cubicBezTo>
                  <a:cubicBezTo>
                    <a:pt x="132" y="187"/>
                    <a:pt x="134" y="192"/>
                    <a:pt x="130" y="192"/>
                  </a:cubicBezTo>
                  <a:cubicBezTo>
                    <a:pt x="127" y="193"/>
                    <a:pt x="124" y="190"/>
                    <a:pt x="121" y="189"/>
                  </a:cubicBezTo>
                  <a:lnTo>
                    <a:pt x="120" y="192"/>
                  </a:lnTo>
                  <a:moveTo>
                    <a:pt x="6" y="280"/>
                  </a:moveTo>
                  <a:cubicBezTo>
                    <a:pt x="4" y="286"/>
                    <a:pt x="10" y="293"/>
                    <a:pt x="8" y="299"/>
                  </a:cubicBezTo>
                  <a:cubicBezTo>
                    <a:pt x="8" y="300"/>
                    <a:pt x="7" y="301"/>
                    <a:pt x="7" y="302"/>
                  </a:cubicBezTo>
                  <a:cubicBezTo>
                    <a:pt x="4" y="304"/>
                    <a:pt x="2" y="302"/>
                    <a:pt x="0" y="305"/>
                  </a:cubicBezTo>
                  <a:cubicBezTo>
                    <a:pt x="0" y="308"/>
                    <a:pt x="3" y="312"/>
                    <a:pt x="5" y="312"/>
                  </a:cubicBezTo>
                  <a:cubicBezTo>
                    <a:pt x="7" y="310"/>
                    <a:pt x="10" y="307"/>
                    <a:pt x="10" y="303"/>
                  </a:cubicBezTo>
                  <a:cubicBezTo>
                    <a:pt x="10" y="305"/>
                    <a:pt x="9" y="307"/>
                    <a:pt x="9" y="309"/>
                  </a:cubicBezTo>
                  <a:cubicBezTo>
                    <a:pt x="8" y="310"/>
                    <a:pt x="8" y="313"/>
                    <a:pt x="9" y="315"/>
                  </a:cubicBezTo>
                  <a:cubicBezTo>
                    <a:pt x="9" y="314"/>
                    <a:pt x="9" y="315"/>
                    <a:pt x="10" y="315"/>
                  </a:cubicBezTo>
                  <a:cubicBezTo>
                    <a:pt x="11" y="313"/>
                    <a:pt x="13" y="313"/>
                    <a:pt x="14" y="311"/>
                  </a:cubicBezTo>
                  <a:cubicBezTo>
                    <a:pt x="14" y="309"/>
                    <a:pt x="15" y="305"/>
                    <a:pt x="14" y="304"/>
                  </a:cubicBezTo>
                  <a:cubicBezTo>
                    <a:pt x="17" y="307"/>
                    <a:pt x="15" y="312"/>
                    <a:pt x="18" y="315"/>
                  </a:cubicBezTo>
                  <a:cubicBezTo>
                    <a:pt x="22" y="315"/>
                    <a:pt x="20" y="309"/>
                    <a:pt x="21" y="307"/>
                  </a:cubicBezTo>
                  <a:cubicBezTo>
                    <a:pt x="21" y="306"/>
                    <a:pt x="24" y="301"/>
                    <a:pt x="24" y="299"/>
                  </a:cubicBezTo>
                  <a:cubicBezTo>
                    <a:pt x="26" y="294"/>
                    <a:pt x="25" y="287"/>
                    <a:pt x="23" y="282"/>
                  </a:cubicBezTo>
                  <a:lnTo>
                    <a:pt x="6" y="280"/>
                  </a:lnTo>
                  <a:moveTo>
                    <a:pt x="23" y="314"/>
                  </a:moveTo>
                  <a:cubicBezTo>
                    <a:pt x="26" y="310"/>
                    <a:pt x="29" y="306"/>
                    <a:pt x="29" y="301"/>
                  </a:cubicBezTo>
                  <a:cubicBezTo>
                    <a:pt x="30" y="302"/>
                    <a:pt x="31" y="301"/>
                    <a:pt x="33" y="302"/>
                  </a:cubicBezTo>
                  <a:lnTo>
                    <a:pt x="33" y="303"/>
                  </a:lnTo>
                  <a:cubicBezTo>
                    <a:pt x="30" y="306"/>
                    <a:pt x="28" y="311"/>
                    <a:pt x="25" y="313"/>
                  </a:cubicBezTo>
                  <a:lnTo>
                    <a:pt x="24" y="314"/>
                  </a:lnTo>
                  <a:cubicBezTo>
                    <a:pt x="24" y="314"/>
                    <a:pt x="23" y="314"/>
                    <a:pt x="23" y="314"/>
                  </a:cubicBezTo>
                </a:path>
              </a:pathLst>
            </a:custGeom>
            <a:solidFill>
              <a:srgbClr val="DDA87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MX"/>
            </a:p>
          </p:txBody>
        </p:sp>
        <p:sp>
          <p:nvSpPr>
            <p:cNvPr id="46" name="Freeform 42"/>
            <p:cNvSpPr>
              <a:spLocks noEditPoints="1"/>
            </p:cNvSpPr>
            <p:nvPr/>
          </p:nvSpPr>
          <p:spPr bwMode="auto">
            <a:xfrm>
              <a:off x="1389" y="2018"/>
              <a:ext cx="240" cy="1998"/>
            </a:xfrm>
            <a:custGeom>
              <a:avLst/>
              <a:gdLst>
                <a:gd name="T0" fmla="*/ 98 w 59"/>
                <a:gd name="T1" fmla="*/ 0 h 491"/>
                <a:gd name="T2" fmla="*/ 0 w 59"/>
                <a:gd name="T3" fmla="*/ 151 h 491"/>
                <a:gd name="T4" fmla="*/ 826 w 59"/>
                <a:gd name="T5" fmla="*/ 1375 h 491"/>
                <a:gd name="T6" fmla="*/ 696 w 59"/>
                <a:gd name="T7" fmla="*/ 545 h 491"/>
                <a:gd name="T8" fmla="*/ 98 w 59"/>
                <a:gd name="T9" fmla="*/ 0 h 491"/>
                <a:gd name="T10" fmla="*/ 529 w 59"/>
                <a:gd name="T11" fmla="*/ 7850 h 491"/>
                <a:gd name="T12" fmla="*/ 313 w 59"/>
                <a:gd name="T13" fmla="*/ 7980 h 491"/>
                <a:gd name="T14" fmla="*/ 545 w 59"/>
                <a:gd name="T15" fmla="*/ 7980 h 491"/>
                <a:gd name="T16" fmla="*/ 399 w 59"/>
                <a:gd name="T17" fmla="*/ 8130 h 491"/>
                <a:gd name="T18" fmla="*/ 976 w 59"/>
                <a:gd name="T19" fmla="*/ 8130 h 491"/>
                <a:gd name="T20" fmla="*/ 728 w 59"/>
                <a:gd name="T21" fmla="*/ 7964 h 491"/>
                <a:gd name="T22" fmla="*/ 529 w 59"/>
                <a:gd name="T23" fmla="*/ 7850 h 4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491"/>
                <a:gd name="T38" fmla="*/ 59 w 59"/>
                <a:gd name="T39" fmla="*/ 491 h 4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491">
                  <a:moveTo>
                    <a:pt x="6" y="0"/>
                  </a:moveTo>
                  <a:cubicBezTo>
                    <a:pt x="6" y="2"/>
                    <a:pt x="0" y="7"/>
                    <a:pt x="0" y="9"/>
                  </a:cubicBezTo>
                  <a:lnTo>
                    <a:pt x="50" y="83"/>
                  </a:lnTo>
                  <a:cubicBezTo>
                    <a:pt x="45" y="70"/>
                    <a:pt x="42" y="50"/>
                    <a:pt x="42" y="33"/>
                  </a:cubicBezTo>
                  <a:cubicBezTo>
                    <a:pt x="29" y="15"/>
                    <a:pt x="17" y="13"/>
                    <a:pt x="6" y="0"/>
                  </a:cubicBezTo>
                  <a:moveTo>
                    <a:pt x="32" y="474"/>
                  </a:moveTo>
                  <a:cubicBezTo>
                    <a:pt x="36" y="479"/>
                    <a:pt x="23" y="479"/>
                    <a:pt x="19" y="482"/>
                  </a:cubicBezTo>
                  <a:lnTo>
                    <a:pt x="33" y="482"/>
                  </a:lnTo>
                  <a:lnTo>
                    <a:pt x="24" y="491"/>
                  </a:lnTo>
                  <a:cubicBezTo>
                    <a:pt x="35" y="484"/>
                    <a:pt x="41" y="484"/>
                    <a:pt x="59" y="491"/>
                  </a:cubicBezTo>
                  <a:cubicBezTo>
                    <a:pt x="59" y="491"/>
                    <a:pt x="44" y="483"/>
                    <a:pt x="44" y="481"/>
                  </a:cubicBezTo>
                  <a:cubicBezTo>
                    <a:pt x="39" y="479"/>
                    <a:pt x="35" y="477"/>
                    <a:pt x="32" y="474"/>
                  </a:cubicBezTo>
                </a:path>
              </a:pathLst>
            </a:custGeom>
            <a:solidFill>
              <a:srgbClr val="FFFFFF"/>
            </a:solidFill>
            <a:ln w="0">
              <a:solidFill>
                <a:srgbClr val="25221E"/>
              </a:solidFill>
              <a:round/>
              <a:headEnd/>
              <a:tailEnd/>
            </a:ln>
          </p:spPr>
          <p:txBody>
            <a:bodyPr/>
            <a:lstStyle/>
            <a:p>
              <a:endParaRPr lang="es-MX"/>
            </a:p>
          </p:txBody>
        </p:sp>
        <p:sp>
          <p:nvSpPr>
            <p:cNvPr id="47" name="Freeform 43"/>
            <p:cNvSpPr>
              <a:spLocks/>
            </p:cNvSpPr>
            <p:nvPr/>
          </p:nvSpPr>
          <p:spPr bwMode="auto">
            <a:xfrm>
              <a:off x="1560" y="2152"/>
              <a:ext cx="94" cy="342"/>
            </a:xfrm>
            <a:custGeom>
              <a:avLst/>
              <a:gdLst>
                <a:gd name="T0" fmla="*/ 16 w 23"/>
                <a:gd name="T1" fmla="*/ 248 h 84"/>
                <a:gd name="T2" fmla="*/ 16 w 23"/>
                <a:gd name="T3" fmla="*/ 383 h 84"/>
                <a:gd name="T4" fmla="*/ 135 w 23"/>
                <a:gd name="T5" fmla="*/ 615 h 84"/>
                <a:gd name="T6" fmla="*/ 135 w 23"/>
                <a:gd name="T7" fmla="*/ 831 h 84"/>
                <a:gd name="T8" fmla="*/ 384 w 23"/>
                <a:gd name="T9" fmla="*/ 1311 h 84"/>
                <a:gd name="T10" fmla="*/ 0 w 23"/>
                <a:gd name="T11" fmla="*/ 0 h 84"/>
                <a:gd name="T12" fmla="*/ 16 w 23"/>
                <a:gd name="T13" fmla="*/ 248 h 84"/>
                <a:gd name="T14" fmla="*/ 0 60000 65536"/>
                <a:gd name="T15" fmla="*/ 0 60000 65536"/>
                <a:gd name="T16" fmla="*/ 0 60000 65536"/>
                <a:gd name="T17" fmla="*/ 0 60000 65536"/>
                <a:gd name="T18" fmla="*/ 0 60000 65536"/>
                <a:gd name="T19" fmla="*/ 0 60000 65536"/>
                <a:gd name="T20" fmla="*/ 0 60000 65536"/>
                <a:gd name="T21" fmla="*/ 0 w 23"/>
                <a:gd name="T22" fmla="*/ 0 h 84"/>
                <a:gd name="T23" fmla="*/ 23 w 23"/>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84">
                  <a:moveTo>
                    <a:pt x="1" y="15"/>
                  </a:moveTo>
                  <a:cubicBezTo>
                    <a:pt x="8" y="21"/>
                    <a:pt x="1" y="15"/>
                    <a:pt x="1" y="23"/>
                  </a:cubicBezTo>
                  <a:cubicBezTo>
                    <a:pt x="5" y="27"/>
                    <a:pt x="8" y="31"/>
                    <a:pt x="8" y="37"/>
                  </a:cubicBezTo>
                  <a:lnTo>
                    <a:pt x="8" y="50"/>
                  </a:lnTo>
                  <a:cubicBezTo>
                    <a:pt x="11" y="54"/>
                    <a:pt x="23" y="84"/>
                    <a:pt x="23" y="79"/>
                  </a:cubicBezTo>
                  <a:cubicBezTo>
                    <a:pt x="22" y="61"/>
                    <a:pt x="18" y="21"/>
                    <a:pt x="0" y="0"/>
                  </a:cubicBezTo>
                  <a:cubicBezTo>
                    <a:pt x="0" y="6"/>
                    <a:pt x="1" y="10"/>
                    <a:pt x="1" y="15"/>
                  </a:cubicBezTo>
                </a:path>
              </a:pathLst>
            </a:custGeom>
            <a:solidFill>
              <a:srgbClr val="EB3D00"/>
            </a:solidFill>
            <a:ln w="0">
              <a:solidFill>
                <a:srgbClr val="25221E"/>
              </a:solidFill>
              <a:round/>
              <a:headEnd/>
              <a:tailEnd/>
            </a:ln>
          </p:spPr>
          <p:txBody>
            <a:bodyPr/>
            <a:lstStyle/>
            <a:p>
              <a:endParaRPr lang="es-MX"/>
            </a:p>
          </p:txBody>
        </p:sp>
        <p:sp>
          <p:nvSpPr>
            <p:cNvPr id="48" name="Freeform 44"/>
            <p:cNvSpPr>
              <a:spLocks/>
            </p:cNvSpPr>
            <p:nvPr/>
          </p:nvSpPr>
          <p:spPr bwMode="auto">
            <a:xfrm>
              <a:off x="1389" y="2022"/>
              <a:ext cx="94" cy="163"/>
            </a:xfrm>
            <a:custGeom>
              <a:avLst/>
              <a:gdLst>
                <a:gd name="T0" fmla="*/ 0 w 23"/>
                <a:gd name="T1" fmla="*/ 118 h 40"/>
                <a:gd name="T2" fmla="*/ 384 w 23"/>
                <a:gd name="T3" fmla="*/ 664 h 40"/>
                <a:gd name="T4" fmla="*/ 319 w 23"/>
                <a:gd name="T5" fmla="*/ 281 h 40"/>
                <a:gd name="T6" fmla="*/ 102 w 23"/>
                <a:gd name="T7" fmla="*/ 0 h 40"/>
                <a:gd name="T8" fmla="*/ 0 w 23"/>
                <a:gd name="T9" fmla="*/ 118 h 40"/>
                <a:gd name="T10" fmla="*/ 0 60000 65536"/>
                <a:gd name="T11" fmla="*/ 0 60000 65536"/>
                <a:gd name="T12" fmla="*/ 0 60000 65536"/>
                <a:gd name="T13" fmla="*/ 0 60000 65536"/>
                <a:gd name="T14" fmla="*/ 0 60000 65536"/>
                <a:gd name="T15" fmla="*/ 0 w 23"/>
                <a:gd name="T16" fmla="*/ 0 h 40"/>
                <a:gd name="T17" fmla="*/ 23 w 23"/>
                <a:gd name="T18" fmla="*/ 40 h 40"/>
              </a:gdLst>
              <a:ahLst/>
              <a:cxnLst>
                <a:cxn ang="T10">
                  <a:pos x="T0" y="T1"/>
                </a:cxn>
                <a:cxn ang="T11">
                  <a:pos x="T2" y="T3"/>
                </a:cxn>
                <a:cxn ang="T12">
                  <a:pos x="T4" y="T5"/>
                </a:cxn>
                <a:cxn ang="T13">
                  <a:pos x="T6" y="T7"/>
                </a:cxn>
                <a:cxn ang="T14">
                  <a:pos x="T8" y="T9"/>
                </a:cxn>
              </a:cxnLst>
              <a:rect l="T15" t="T16" r="T17" b="T18"/>
              <a:pathLst>
                <a:path w="23" h="40">
                  <a:moveTo>
                    <a:pt x="0" y="7"/>
                  </a:moveTo>
                  <a:lnTo>
                    <a:pt x="23" y="40"/>
                  </a:lnTo>
                  <a:lnTo>
                    <a:pt x="19" y="17"/>
                  </a:lnTo>
                  <a:cubicBezTo>
                    <a:pt x="13" y="14"/>
                    <a:pt x="9" y="4"/>
                    <a:pt x="6" y="0"/>
                  </a:cubicBezTo>
                  <a:lnTo>
                    <a:pt x="0" y="7"/>
                  </a:lnTo>
                </a:path>
              </a:pathLst>
            </a:custGeom>
            <a:solidFill>
              <a:srgbClr val="DEDED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MX"/>
            </a:p>
          </p:txBody>
        </p:sp>
        <p:sp>
          <p:nvSpPr>
            <p:cNvPr id="49" name="Freeform 45"/>
            <p:cNvSpPr>
              <a:spLocks noEditPoints="1"/>
            </p:cNvSpPr>
            <p:nvPr/>
          </p:nvSpPr>
          <p:spPr bwMode="auto">
            <a:xfrm>
              <a:off x="958" y="1904"/>
              <a:ext cx="618" cy="1701"/>
            </a:xfrm>
            <a:custGeom>
              <a:avLst/>
              <a:gdLst>
                <a:gd name="T0" fmla="*/ 264 w 152"/>
                <a:gd name="T1" fmla="*/ 5616 h 418"/>
                <a:gd name="T2" fmla="*/ 2480 w 152"/>
                <a:gd name="T3" fmla="*/ 5713 h 418"/>
                <a:gd name="T4" fmla="*/ 98 w 152"/>
                <a:gd name="T5" fmla="*/ 5433 h 418"/>
                <a:gd name="T6" fmla="*/ 264 w 152"/>
                <a:gd name="T7" fmla="*/ 5616 h 418"/>
                <a:gd name="T8" fmla="*/ 0 w 152"/>
                <a:gd name="T9" fmla="*/ 6922 h 418"/>
                <a:gd name="T10" fmla="*/ 2513 w 152"/>
                <a:gd name="T11" fmla="*/ 167 h 418"/>
                <a:gd name="T12" fmla="*/ 2480 w 152"/>
                <a:gd name="T13" fmla="*/ 167 h 418"/>
                <a:gd name="T14" fmla="*/ 2464 w 152"/>
                <a:gd name="T15" fmla="*/ 151 h 418"/>
                <a:gd name="T16" fmla="*/ 2415 w 152"/>
                <a:gd name="T17" fmla="*/ 0 h 418"/>
                <a:gd name="T18" fmla="*/ 2346 w 152"/>
                <a:gd name="T19" fmla="*/ 0 h 418"/>
                <a:gd name="T20" fmla="*/ 2362 w 152"/>
                <a:gd name="T21" fmla="*/ 248 h 418"/>
                <a:gd name="T22" fmla="*/ 2431 w 152"/>
                <a:gd name="T23" fmla="*/ 98 h 418"/>
                <a:gd name="T24" fmla="*/ 2399 w 152"/>
                <a:gd name="T25" fmla="*/ 98 h 418"/>
                <a:gd name="T26" fmla="*/ 2399 w 152"/>
                <a:gd name="T27" fmla="*/ 98 h 418"/>
                <a:gd name="T28" fmla="*/ 2431 w 152"/>
                <a:gd name="T29" fmla="*/ 81 h 418"/>
                <a:gd name="T30" fmla="*/ 2399 w 152"/>
                <a:gd name="T31" fmla="*/ 33 h 418"/>
                <a:gd name="T32" fmla="*/ 2313 w 152"/>
                <a:gd name="T33" fmla="*/ 134 h 418"/>
                <a:gd name="T34" fmla="*/ 2330 w 152"/>
                <a:gd name="T35" fmla="*/ 151 h 418"/>
                <a:gd name="T36" fmla="*/ 2464 w 152"/>
                <a:gd name="T37" fmla="*/ 114 h 418"/>
                <a:gd name="T38" fmla="*/ 2378 w 152"/>
                <a:gd name="T39" fmla="*/ 151 h 418"/>
                <a:gd name="T40" fmla="*/ 2362 w 152"/>
                <a:gd name="T41" fmla="*/ 151 h 418"/>
                <a:gd name="T42" fmla="*/ 2362 w 152"/>
                <a:gd name="T43" fmla="*/ 151 h 418"/>
                <a:gd name="T44" fmla="*/ 2362 w 152"/>
                <a:gd name="T45" fmla="*/ 183 h 418"/>
                <a:gd name="T46" fmla="*/ 2378 w 152"/>
                <a:gd name="T47" fmla="*/ 216 h 418"/>
                <a:gd name="T48" fmla="*/ 2399 w 152"/>
                <a:gd name="T49" fmla="*/ 216 h 418"/>
                <a:gd name="T50" fmla="*/ 2415 w 152"/>
                <a:gd name="T51" fmla="*/ 199 h 418"/>
                <a:gd name="T52" fmla="*/ 2415 w 152"/>
                <a:gd name="T53" fmla="*/ 199 h 418"/>
                <a:gd name="T54" fmla="*/ 2431 w 152"/>
                <a:gd name="T55" fmla="*/ 216 h 418"/>
                <a:gd name="T56" fmla="*/ 2448 w 152"/>
                <a:gd name="T57" fmla="*/ 216 h 418"/>
                <a:gd name="T58" fmla="*/ 2448 w 152"/>
                <a:gd name="T59" fmla="*/ 199 h 418"/>
                <a:gd name="T60" fmla="*/ 2297 w 152"/>
                <a:gd name="T61" fmla="*/ 232 h 418"/>
                <a:gd name="T62" fmla="*/ 2399 w 152"/>
                <a:gd name="T63" fmla="*/ 346 h 418"/>
                <a:gd name="T64" fmla="*/ 2464 w 152"/>
                <a:gd name="T65" fmla="*/ 346 h 418"/>
                <a:gd name="T66" fmla="*/ 2464 w 152"/>
                <a:gd name="T67" fmla="*/ 281 h 4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418"/>
                <a:gd name="T104" fmla="*/ 152 w 152"/>
                <a:gd name="T105" fmla="*/ 418 h 4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418">
                  <a:moveTo>
                    <a:pt x="16" y="339"/>
                  </a:moveTo>
                  <a:lnTo>
                    <a:pt x="150" y="345"/>
                  </a:lnTo>
                  <a:moveTo>
                    <a:pt x="6" y="328"/>
                  </a:moveTo>
                  <a:lnTo>
                    <a:pt x="16" y="339"/>
                  </a:lnTo>
                  <a:lnTo>
                    <a:pt x="0" y="418"/>
                  </a:lnTo>
                  <a:moveTo>
                    <a:pt x="152" y="10"/>
                  </a:moveTo>
                  <a:cubicBezTo>
                    <a:pt x="152" y="10"/>
                    <a:pt x="151" y="10"/>
                    <a:pt x="150" y="10"/>
                  </a:cubicBezTo>
                  <a:lnTo>
                    <a:pt x="149" y="9"/>
                  </a:lnTo>
                  <a:cubicBezTo>
                    <a:pt x="150" y="7"/>
                    <a:pt x="147" y="1"/>
                    <a:pt x="146" y="0"/>
                  </a:cubicBezTo>
                  <a:lnTo>
                    <a:pt x="142" y="0"/>
                  </a:lnTo>
                  <a:cubicBezTo>
                    <a:pt x="138" y="3"/>
                    <a:pt x="139" y="11"/>
                    <a:pt x="143" y="15"/>
                  </a:cubicBezTo>
                  <a:moveTo>
                    <a:pt x="147" y="6"/>
                  </a:moveTo>
                  <a:cubicBezTo>
                    <a:pt x="147" y="6"/>
                    <a:pt x="145" y="7"/>
                    <a:pt x="145" y="6"/>
                  </a:cubicBezTo>
                  <a:cubicBezTo>
                    <a:pt x="145" y="5"/>
                    <a:pt x="146" y="5"/>
                    <a:pt x="147" y="5"/>
                  </a:cubicBezTo>
                  <a:cubicBezTo>
                    <a:pt x="147" y="3"/>
                    <a:pt x="146" y="2"/>
                    <a:pt x="145" y="2"/>
                  </a:cubicBezTo>
                  <a:cubicBezTo>
                    <a:pt x="141" y="2"/>
                    <a:pt x="140" y="5"/>
                    <a:pt x="140" y="8"/>
                  </a:cubicBezTo>
                  <a:cubicBezTo>
                    <a:pt x="140" y="8"/>
                    <a:pt x="141" y="9"/>
                    <a:pt x="141" y="9"/>
                  </a:cubicBezTo>
                  <a:moveTo>
                    <a:pt x="149" y="7"/>
                  </a:moveTo>
                  <a:lnTo>
                    <a:pt x="144" y="9"/>
                  </a:lnTo>
                  <a:cubicBezTo>
                    <a:pt x="143" y="9"/>
                    <a:pt x="144" y="9"/>
                    <a:pt x="143" y="9"/>
                  </a:cubicBezTo>
                  <a:cubicBezTo>
                    <a:pt x="143" y="10"/>
                    <a:pt x="143" y="10"/>
                    <a:pt x="143" y="11"/>
                  </a:cubicBezTo>
                  <a:cubicBezTo>
                    <a:pt x="143" y="12"/>
                    <a:pt x="144" y="13"/>
                    <a:pt x="144" y="13"/>
                  </a:cubicBezTo>
                  <a:lnTo>
                    <a:pt x="145" y="13"/>
                  </a:lnTo>
                  <a:cubicBezTo>
                    <a:pt x="145" y="13"/>
                    <a:pt x="146" y="12"/>
                    <a:pt x="146" y="12"/>
                  </a:cubicBezTo>
                  <a:cubicBezTo>
                    <a:pt x="147" y="12"/>
                    <a:pt x="147" y="13"/>
                    <a:pt x="147" y="13"/>
                  </a:cubicBezTo>
                  <a:cubicBezTo>
                    <a:pt x="148" y="13"/>
                    <a:pt x="148" y="13"/>
                    <a:pt x="148" y="13"/>
                  </a:cubicBezTo>
                  <a:lnTo>
                    <a:pt x="148" y="12"/>
                  </a:lnTo>
                  <a:moveTo>
                    <a:pt x="139" y="14"/>
                  </a:moveTo>
                  <a:cubicBezTo>
                    <a:pt x="142" y="22"/>
                    <a:pt x="145" y="19"/>
                    <a:pt x="145" y="21"/>
                  </a:cubicBezTo>
                  <a:cubicBezTo>
                    <a:pt x="146" y="21"/>
                    <a:pt x="147" y="21"/>
                    <a:pt x="149" y="21"/>
                  </a:cubicBezTo>
                  <a:cubicBezTo>
                    <a:pt x="149" y="20"/>
                    <a:pt x="149" y="18"/>
                    <a:pt x="149" y="17"/>
                  </a:cubicBezTo>
                </a:path>
              </a:pathLst>
            </a:custGeom>
            <a:noFill/>
            <a:ln w="0">
              <a:solidFill>
                <a:srgbClr val="25221E"/>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s-MX"/>
            </a:p>
          </p:txBody>
        </p:sp>
        <p:sp>
          <p:nvSpPr>
            <p:cNvPr id="50" name="Freeform 46"/>
            <p:cNvSpPr>
              <a:spLocks noEditPoints="1"/>
            </p:cNvSpPr>
            <p:nvPr/>
          </p:nvSpPr>
          <p:spPr bwMode="auto">
            <a:xfrm>
              <a:off x="1230" y="3190"/>
              <a:ext cx="102" cy="57"/>
            </a:xfrm>
            <a:custGeom>
              <a:avLst/>
              <a:gdLst>
                <a:gd name="T0" fmla="*/ 416 w 25"/>
                <a:gd name="T1" fmla="*/ 33 h 14"/>
                <a:gd name="T2" fmla="*/ 298 w 25"/>
                <a:gd name="T3" fmla="*/ 232 h 14"/>
                <a:gd name="T4" fmla="*/ 367 w 25"/>
                <a:gd name="T5" fmla="*/ 134 h 14"/>
                <a:gd name="T6" fmla="*/ 416 w 25"/>
                <a:gd name="T7" fmla="*/ 33 h 14"/>
                <a:gd name="T8" fmla="*/ 298 w 25"/>
                <a:gd name="T9" fmla="*/ 33 h 14"/>
                <a:gd name="T10" fmla="*/ 184 w 25"/>
                <a:gd name="T11" fmla="*/ 200 h 14"/>
                <a:gd name="T12" fmla="*/ 298 w 25"/>
                <a:gd name="T13" fmla="*/ 0 h 14"/>
                <a:gd name="T14" fmla="*/ 298 w 25"/>
                <a:gd name="T15" fmla="*/ 33 h 14"/>
                <a:gd name="T16" fmla="*/ 0 w 25"/>
                <a:gd name="T17" fmla="*/ 200 h 14"/>
                <a:gd name="T18" fmla="*/ 151 w 25"/>
                <a:gd name="T19" fmla="*/ 16 h 14"/>
                <a:gd name="T20" fmla="*/ 16 w 25"/>
                <a:gd name="T21" fmla="*/ 216 h 14"/>
                <a:gd name="T22" fmla="*/ 0 w 25"/>
                <a:gd name="T23" fmla="*/ 200 h 14"/>
                <a:gd name="T24" fmla="*/ 0 w 25"/>
                <a:gd name="T25" fmla="*/ 20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4"/>
                <a:gd name="T41" fmla="*/ 25 w 25"/>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4">
                  <a:moveTo>
                    <a:pt x="25" y="2"/>
                  </a:moveTo>
                  <a:cubicBezTo>
                    <a:pt x="24" y="8"/>
                    <a:pt x="21" y="10"/>
                    <a:pt x="18" y="14"/>
                  </a:cubicBezTo>
                  <a:cubicBezTo>
                    <a:pt x="17" y="13"/>
                    <a:pt x="21" y="9"/>
                    <a:pt x="22" y="8"/>
                  </a:cubicBezTo>
                  <a:cubicBezTo>
                    <a:pt x="22" y="6"/>
                    <a:pt x="24" y="3"/>
                    <a:pt x="25" y="2"/>
                  </a:cubicBezTo>
                  <a:moveTo>
                    <a:pt x="18" y="2"/>
                  </a:moveTo>
                  <a:cubicBezTo>
                    <a:pt x="16" y="6"/>
                    <a:pt x="15" y="10"/>
                    <a:pt x="11" y="12"/>
                  </a:cubicBezTo>
                  <a:cubicBezTo>
                    <a:pt x="13" y="8"/>
                    <a:pt x="15" y="3"/>
                    <a:pt x="18" y="0"/>
                  </a:cubicBezTo>
                  <a:lnTo>
                    <a:pt x="18" y="2"/>
                  </a:lnTo>
                  <a:moveTo>
                    <a:pt x="0" y="12"/>
                  </a:moveTo>
                  <a:cubicBezTo>
                    <a:pt x="5" y="10"/>
                    <a:pt x="5" y="3"/>
                    <a:pt x="9" y="1"/>
                  </a:cubicBezTo>
                  <a:cubicBezTo>
                    <a:pt x="9" y="4"/>
                    <a:pt x="4" y="11"/>
                    <a:pt x="1" y="13"/>
                  </a:cubicBezTo>
                  <a:cubicBezTo>
                    <a:pt x="1" y="13"/>
                    <a:pt x="0" y="12"/>
                    <a:pt x="0" y="12"/>
                  </a:cubicBezTo>
                  <a:cubicBezTo>
                    <a:pt x="0" y="12"/>
                    <a:pt x="0" y="12"/>
                    <a:pt x="0" y="12"/>
                  </a:cubicBezTo>
                </a:path>
              </a:pathLst>
            </a:custGeom>
            <a:solidFill>
              <a:srgbClr val="25221E"/>
            </a:solidFill>
            <a:ln w="0">
              <a:solidFill>
                <a:srgbClr val="25221E"/>
              </a:solidFill>
              <a:round/>
              <a:headEnd/>
              <a:tailEnd/>
            </a:ln>
          </p:spPr>
          <p:txBody>
            <a:bodyPr/>
            <a:lstStyle/>
            <a:p>
              <a:endParaRPr lang="es-MX"/>
            </a:p>
          </p:txBody>
        </p:sp>
      </p:grpSp>
      <p:grpSp>
        <p:nvGrpSpPr>
          <p:cNvPr id="51" name="Group 47"/>
          <p:cNvGrpSpPr>
            <a:grpSpLocks/>
          </p:cNvGrpSpPr>
          <p:nvPr/>
        </p:nvGrpSpPr>
        <p:grpSpPr bwMode="auto">
          <a:xfrm>
            <a:off x="5872981" y="5127600"/>
            <a:ext cx="566738" cy="1290638"/>
            <a:chOff x="864" y="1684"/>
            <a:chExt cx="1054" cy="2397"/>
          </a:xfrm>
        </p:grpSpPr>
        <p:sp>
          <p:nvSpPr>
            <p:cNvPr id="52" name="Freeform 48"/>
            <p:cNvSpPr>
              <a:spLocks noEditPoints="1"/>
            </p:cNvSpPr>
            <p:nvPr/>
          </p:nvSpPr>
          <p:spPr bwMode="auto">
            <a:xfrm>
              <a:off x="864" y="1684"/>
              <a:ext cx="993" cy="2397"/>
            </a:xfrm>
            <a:custGeom>
              <a:avLst/>
              <a:gdLst>
                <a:gd name="T0" fmla="*/ 3113 w 244"/>
                <a:gd name="T1" fmla="*/ 114 h 589"/>
                <a:gd name="T2" fmla="*/ 1986 w 244"/>
                <a:gd name="T3" fmla="*/ 513 h 589"/>
                <a:gd name="T4" fmla="*/ 2234 w 244"/>
                <a:gd name="T5" fmla="*/ 1376 h 589"/>
                <a:gd name="T6" fmla="*/ 1274 w 244"/>
                <a:gd name="T7" fmla="*/ 2816 h 589"/>
                <a:gd name="T8" fmla="*/ 1290 w 244"/>
                <a:gd name="T9" fmla="*/ 5848 h 589"/>
                <a:gd name="T10" fmla="*/ 1424 w 244"/>
                <a:gd name="T11" fmla="*/ 6060 h 589"/>
                <a:gd name="T12" fmla="*/ 1343 w 244"/>
                <a:gd name="T13" fmla="*/ 6345 h 589"/>
                <a:gd name="T14" fmla="*/ 216 w 244"/>
                <a:gd name="T15" fmla="*/ 7569 h 589"/>
                <a:gd name="T16" fmla="*/ 647 w 244"/>
                <a:gd name="T17" fmla="*/ 7850 h 589"/>
                <a:gd name="T18" fmla="*/ 183 w 244"/>
                <a:gd name="T19" fmla="*/ 8697 h 589"/>
                <a:gd name="T20" fmla="*/ 513 w 244"/>
                <a:gd name="T21" fmla="*/ 9275 h 589"/>
                <a:gd name="T22" fmla="*/ 1473 w 244"/>
                <a:gd name="T23" fmla="*/ 9258 h 589"/>
                <a:gd name="T24" fmla="*/ 1522 w 244"/>
                <a:gd name="T25" fmla="*/ 9242 h 589"/>
                <a:gd name="T26" fmla="*/ 1624 w 244"/>
                <a:gd name="T27" fmla="*/ 9474 h 589"/>
                <a:gd name="T28" fmla="*/ 3496 w 244"/>
                <a:gd name="T29" fmla="*/ 9657 h 589"/>
                <a:gd name="T30" fmla="*/ 2649 w 244"/>
                <a:gd name="T31" fmla="*/ 9157 h 589"/>
                <a:gd name="T32" fmla="*/ 2482 w 244"/>
                <a:gd name="T33" fmla="*/ 8892 h 589"/>
                <a:gd name="T34" fmla="*/ 2633 w 244"/>
                <a:gd name="T35" fmla="*/ 8363 h 589"/>
                <a:gd name="T36" fmla="*/ 2849 w 244"/>
                <a:gd name="T37" fmla="*/ 7024 h 589"/>
                <a:gd name="T38" fmla="*/ 2898 w 244"/>
                <a:gd name="T39" fmla="*/ 6576 h 589"/>
                <a:gd name="T40" fmla="*/ 3231 w 244"/>
                <a:gd name="T41" fmla="*/ 6540 h 589"/>
                <a:gd name="T42" fmla="*/ 3992 w 244"/>
                <a:gd name="T43" fmla="*/ 4387 h 589"/>
                <a:gd name="T44" fmla="*/ 3809 w 244"/>
                <a:gd name="T45" fmla="*/ 3809 h 589"/>
                <a:gd name="T46" fmla="*/ 2865 w 244"/>
                <a:gd name="T47" fmla="*/ 1921 h 589"/>
                <a:gd name="T48" fmla="*/ 3378 w 244"/>
                <a:gd name="T49" fmla="*/ 1457 h 589"/>
                <a:gd name="T50" fmla="*/ 3362 w 244"/>
                <a:gd name="T51" fmla="*/ 1306 h 589"/>
                <a:gd name="T52" fmla="*/ 3378 w 244"/>
                <a:gd name="T53" fmla="*/ 1241 h 589"/>
                <a:gd name="T54" fmla="*/ 3463 w 244"/>
                <a:gd name="T55" fmla="*/ 1026 h 589"/>
                <a:gd name="T56" fmla="*/ 3410 w 244"/>
                <a:gd name="T57" fmla="*/ 777 h 589"/>
                <a:gd name="T58" fmla="*/ 3463 w 244"/>
                <a:gd name="T59" fmla="*/ 281 h 589"/>
                <a:gd name="T60" fmla="*/ 1111 w 244"/>
                <a:gd name="T61" fmla="*/ 9108 h 589"/>
                <a:gd name="T62" fmla="*/ 1176 w 244"/>
                <a:gd name="T63" fmla="*/ 8994 h 589"/>
                <a:gd name="T64" fmla="*/ 1457 w 244"/>
                <a:gd name="T65" fmla="*/ 9059 h 5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4"/>
                <a:gd name="T100" fmla="*/ 0 h 589"/>
                <a:gd name="T101" fmla="*/ 244 w 244"/>
                <a:gd name="T102" fmla="*/ 589 h 5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4" h="589">
                  <a:moveTo>
                    <a:pt x="209" y="17"/>
                  </a:moveTo>
                  <a:cubicBezTo>
                    <a:pt x="205" y="14"/>
                    <a:pt x="196" y="11"/>
                    <a:pt x="188" y="7"/>
                  </a:cubicBezTo>
                  <a:cubicBezTo>
                    <a:pt x="179" y="4"/>
                    <a:pt x="172" y="0"/>
                    <a:pt x="163" y="1"/>
                  </a:cubicBezTo>
                  <a:cubicBezTo>
                    <a:pt x="142" y="2"/>
                    <a:pt x="123" y="15"/>
                    <a:pt x="120" y="31"/>
                  </a:cubicBezTo>
                  <a:cubicBezTo>
                    <a:pt x="115" y="49"/>
                    <a:pt x="116" y="64"/>
                    <a:pt x="122" y="77"/>
                  </a:cubicBezTo>
                  <a:cubicBezTo>
                    <a:pt x="126" y="81"/>
                    <a:pt x="129" y="82"/>
                    <a:pt x="135" y="83"/>
                  </a:cubicBezTo>
                  <a:cubicBezTo>
                    <a:pt x="119" y="90"/>
                    <a:pt x="104" y="97"/>
                    <a:pt x="94" y="112"/>
                  </a:cubicBezTo>
                  <a:cubicBezTo>
                    <a:pt x="80" y="129"/>
                    <a:pt x="76" y="147"/>
                    <a:pt x="77" y="170"/>
                  </a:cubicBezTo>
                  <a:cubicBezTo>
                    <a:pt x="75" y="213"/>
                    <a:pt x="70" y="252"/>
                    <a:pt x="72" y="298"/>
                  </a:cubicBezTo>
                  <a:cubicBezTo>
                    <a:pt x="73" y="317"/>
                    <a:pt x="75" y="334"/>
                    <a:pt x="78" y="353"/>
                  </a:cubicBezTo>
                  <a:lnTo>
                    <a:pt x="84" y="351"/>
                  </a:lnTo>
                  <a:lnTo>
                    <a:pt x="86" y="366"/>
                  </a:lnTo>
                  <a:lnTo>
                    <a:pt x="84" y="366"/>
                  </a:lnTo>
                  <a:lnTo>
                    <a:pt x="81" y="383"/>
                  </a:lnTo>
                  <a:lnTo>
                    <a:pt x="28" y="381"/>
                  </a:lnTo>
                  <a:lnTo>
                    <a:pt x="13" y="457"/>
                  </a:lnTo>
                  <a:lnTo>
                    <a:pt x="23" y="474"/>
                  </a:lnTo>
                  <a:lnTo>
                    <a:pt x="39" y="474"/>
                  </a:lnTo>
                  <a:cubicBezTo>
                    <a:pt x="29" y="491"/>
                    <a:pt x="22" y="510"/>
                    <a:pt x="9" y="525"/>
                  </a:cubicBezTo>
                  <a:lnTo>
                    <a:pt x="11" y="525"/>
                  </a:lnTo>
                  <a:lnTo>
                    <a:pt x="2" y="543"/>
                  </a:lnTo>
                  <a:cubicBezTo>
                    <a:pt x="0" y="552"/>
                    <a:pt x="20" y="560"/>
                    <a:pt x="31" y="560"/>
                  </a:cubicBezTo>
                  <a:lnTo>
                    <a:pt x="34" y="556"/>
                  </a:lnTo>
                  <a:cubicBezTo>
                    <a:pt x="49" y="564"/>
                    <a:pt x="69" y="573"/>
                    <a:pt x="89" y="559"/>
                  </a:cubicBezTo>
                  <a:lnTo>
                    <a:pt x="89" y="562"/>
                  </a:lnTo>
                  <a:lnTo>
                    <a:pt x="92" y="558"/>
                  </a:lnTo>
                  <a:lnTo>
                    <a:pt x="98" y="558"/>
                  </a:lnTo>
                  <a:lnTo>
                    <a:pt x="98" y="572"/>
                  </a:lnTo>
                  <a:cubicBezTo>
                    <a:pt x="108" y="580"/>
                    <a:pt x="121" y="582"/>
                    <a:pt x="133" y="577"/>
                  </a:cubicBezTo>
                  <a:cubicBezTo>
                    <a:pt x="148" y="589"/>
                    <a:pt x="196" y="588"/>
                    <a:pt x="211" y="583"/>
                  </a:cubicBezTo>
                  <a:cubicBezTo>
                    <a:pt x="218" y="580"/>
                    <a:pt x="214" y="578"/>
                    <a:pt x="208" y="575"/>
                  </a:cubicBezTo>
                  <a:cubicBezTo>
                    <a:pt x="192" y="567"/>
                    <a:pt x="168" y="565"/>
                    <a:pt x="160" y="553"/>
                  </a:cubicBezTo>
                  <a:cubicBezTo>
                    <a:pt x="157" y="548"/>
                    <a:pt x="156" y="544"/>
                    <a:pt x="155" y="538"/>
                  </a:cubicBezTo>
                  <a:lnTo>
                    <a:pt x="150" y="537"/>
                  </a:lnTo>
                  <a:cubicBezTo>
                    <a:pt x="154" y="528"/>
                    <a:pt x="161" y="517"/>
                    <a:pt x="158" y="507"/>
                  </a:cubicBezTo>
                  <a:lnTo>
                    <a:pt x="159" y="505"/>
                  </a:lnTo>
                  <a:cubicBezTo>
                    <a:pt x="157" y="499"/>
                    <a:pt x="158" y="493"/>
                    <a:pt x="160" y="487"/>
                  </a:cubicBezTo>
                  <a:cubicBezTo>
                    <a:pt x="164" y="466"/>
                    <a:pt x="172" y="444"/>
                    <a:pt x="172" y="424"/>
                  </a:cubicBezTo>
                  <a:lnTo>
                    <a:pt x="177" y="400"/>
                  </a:lnTo>
                  <a:lnTo>
                    <a:pt x="175" y="397"/>
                  </a:lnTo>
                  <a:lnTo>
                    <a:pt x="176" y="382"/>
                  </a:lnTo>
                  <a:cubicBezTo>
                    <a:pt x="185" y="382"/>
                    <a:pt x="190" y="389"/>
                    <a:pt x="195" y="395"/>
                  </a:cubicBezTo>
                  <a:cubicBezTo>
                    <a:pt x="196" y="379"/>
                    <a:pt x="201" y="367"/>
                    <a:pt x="208" y="352"/>
                  </a:cubicBezTo>
                  <a:cubicBezTo>
                    <a:pt x="217" y="324"/>
                    <a:pt x="237" y="293"/>
                    <a:pt x="241" y="265"/>
                  </a:cubicBezTo>
                  <a:cubicBezTo>
                    <a:pt x="244" y="255"/>
                    <a:pt x="242" y="244"/>
                    <a:pt x="236" y="237"/>
                  </a:cubicBezTo>
                  <a:cubicBezTo>
                    <a:pt x="239" y="232"/>
                    <a:pt x="237" y="228"/>
                    <a:pt x="230" y="230"/>
                  </a:cubicBezTo>
                  <a:cubicBezTo>
                    <a:pt x="220" y="222"/>
                    <a:pt x="210" y="215"/>
                    <a:pt x="199" y="208"/>
                  </a:cubicBezTo>
                  <a:cubicBezTo>
                    <a:pt x="198" y="178"/>
                    <a:pt x="189" y="141"/>
                    <a:pt x="173" y="116"/>
                  </a:cubicBezTo>
                  <a:cubicBezTo>
                    <a:pt x="175" y="112"/>
                    <a:pt x="174" y="96"/>
                    <a:pt x="190" y="97"/>
                  </a:cubicBezTo>
                  <a:cubicBezTo>
                    <a:pt x="197" y="97"/>
                    <a:pt x="201" y="98"/>
                    <a:pt x="204" y="88"/>
                  </a:cubicBezTo>
                  <a:lnTo>
                    <a:pt x="201" y="82"/>
                  </a:lnTo>
                  <a:lnTo>
                    <a:pt x="203" y="79"/>
                  </a:lnTo>
                  <a:lnTo>
                    <a:pt x="201" y="78"/>
                  </a:lnTo>
                  <a:lnTo>
                    <a:pt x="204" y="75"/>
                  </a:lnTo>
                  <a:cubicBezTo>
                    <a:pt x="204" y="72"/>
                    <a:pt x="202" y="69"/>
                    <a:pt x="205" y="67"/>
                  </a:cubicBezTo>
                  <a:cubicBezTo>
                    <a:pt x="207" y="66"/>
                    <a:pt x="211" y="67"/>
                    <a:pt x="209" y="62"/>
                  </a:cubicBezTo>
                  <a:lnTo>
                    <a:pt x="202" y="51"/>
                  </a:lnTo>
                  <a:lnTo>
                    <a:pt x="206" y="47"/>
                  </a:lnTo>
                  <a:cubicBezTo>
                    <a:pt x="203" y="43"/>
                    <a:pt x="202" y="38"/>
                    <a:pt x="202" y="33"/>
                  </a:cubicBezTo>
                  <a:cubicBezTo>
                    <a:pt x="207" y="29"/>
                    <a:pt x="211" y="24"/>
                    <a:pt x="209" y="17"/>
                  </a:cubicBezTo>
                  <a:moveTo>
                    <a:pt x="88" y="547"/>
                  </a:moveTo>
                  <a:cubicBezTo>
                    <a:pt x="81" y="547"/>
                    <a:pt x="74" y="547"/>
                    <a:pt x="67" y="550"/>
                  </a:cubicBezTo>
                  <a:lnTo>
                    <a:pt x="66" y="543"/>
                  </a:lnTo>
                  <a:lnTo>
                    <a:pt x="71" y="543"/>
                  </a:lnTo>
                  <a:cubicBezTo>
                    <a:pt x="73" y="527"/>
                    <a:pt x="81" y="515"/>
                    <a:pt x="87" y="503"/>
                  </a:cubicBezTo>
                  <a:cubicBezTo>
                    <a:pt x="83" y="518"/>
                    <a:pt x="87" y="533"/>
                    <a:pt x="88" y="547"/>
                  </a:cubicBezTo>
                </a:path>
              </a:pathLst>
            </a:custGeom>
            <a:solidFill>
              <a:srgbClr val="25221E"/>
            </a:solidFill>
            <a:ln w="0">
              <a:solidFill>
                <a:srgbClr val="25221E"/>
              </a:solidFill>
              <a:round/>
              <a:headEnd/>
              <a:tailEnd/>
            </a:ln>
          </p:spPr>
          <p:txBody>
            <a:bodyPr/>
            <a:lstStyle/>
            <a:p>
              <a:endParaRPr lang="es-MX"/>
            </a:p>
          </p:txBody>
        </p:sp>
        <p:sp>
          <p:nvSpPr>
            <p:cNvPr id="53" name="Freeform 49"/>
            <p:cNvSpPr>
              <a:spLocks noEditPoints="1"/>
            </p:cNvSpPr>
            <p:nvPr/>
          </p:nvSpPr>
          <p:spPr bwMode="auto">
            <a:xfrm>
              <a:off x="1149" y="2022"/>
              <a:ext cx="708" cy="1912"/>
            </a:xfrm>
            <a:custGeom>
              <a:avLst/>
              <a:gdLst>
                <a:gd name="T0" fmla="*/ 960 w 174"/>
                <a:gd name="T1" fmla="*/ 114 h 470"/>
                <a:gd name="T2" fmla="*/ 928 w 174"/>
                <a:gd name="T3" fmla="*/ 447 h 470"/>
                <a:gd name="T4" fmla="*/ 712 w 174"/>
                <a:gd name="T5" fmla="*/ 842 h 470"/>
                <a:gd name="T6" fmla="*/ 1009 w 174"/>
                <a:gd name="T7" fmla="*/ 1090 h 470"/>
                <a:gd name="T8" fmla="*/ 793 w 174"/>
                <a:gd name="T9" fmla="*/ 1359 h 470"/>
                <a:gd name="T10" fmla="*/ 793 w 174"/>
                <a:gd name="T11" fmla="*/ 1672 h 470"/>
                <a:gd name="T12" fmla="*/ 712 w 174"/>
                <a:gd name="T13" fmla="*/ 2217 h 470"/>
                <a:gd name="T14" fmla="*/ 496 w 174"/>
                <a:gd name="T15" fmla="*/ 2465 h 470"/>
                <a:gd name="T16" fmla="*/ 594 w 174"/>
                <a:gd name="T17" fmla="*/ 2648 h 470"/>
                <a:gd name="T18" fmla="*/ 562 w 174"/>
                <a:gd name="T19" fmla="*/ 3722 h 470"/>
                <a:gd name="T20" fmla="*/ 680 w 174"/>
                <a:gd name="T21" fmla="*/ 4434 h 470"/>
                <a:gd name="T22" fmla="*/ 826 w 174"/>
                <a:gd name="T23" fmla="*/ 3722 h 470"/>
                <a:gd name="T24" fmla="*/ 826 w 174"/>
                <a:gd name="T25" fmla="*/ 3295 h 470"/>
                <a:gd name="T26" fmla="*/ 977 w 174"/>
                <a:gd name="T27" fmla="*/ 2779 h 470"/>
                <a:gd name="T28" fmla="*/ 1855 w 174"/>
                <a:gd name="T29" fmla="*/ 2713 h 470"/>
                <a:gd name="T30" fmla="*/ 1375 w 174"/>
                <a:gd name="T31" fmla="*/ 2864 h 470"/>
                <a:gd name="T32" fmla="*/ 1656 w 174"/>
                <a:gd name="T33" fmla="*/ 2962 h 470"/>
                <a:gd name="T34" fmla="*/ 1111 w 174"/>
                <a:gd name="T35" fmla="*/ 3047 h 470"/>
                <a:gd name="T36" fmla="*/ 1306 w 174"/>
                <a:gd name="T37" fmla="*/ 3425 h 470"/>
                <a:gd name="T38" fmla="*/ 1522 w 174"/>
                <a:gd name="T39" fmla="*/ 3905 h 470"/>
                <a:gd name="T40" fmla="*/ 1538 w 174"/>
                <a:gd name="T41" fmla="*/ 4536 h 470"/>
                <a:gd name="T42" fmla="*/ 1672 w 174"/>
                <a:gd name="T43" fmla="*/ 5512 h 470"/>
                <a:gd name="T44" fmla="*/ 1343 w 174"/>
                <a:gd name="T45" fmla="*/ 7001 h 470"/>
                <a:gd name="T46" fmla="*/ 1257 w 174"/>
                <a:gd name="T47" fmla="*/ 7249 h 470"/>
                <a:gd name="T48" fmla="*/ 1257 w 174"/>
                <a:gd name="T49" fmla="*/ 7563 h 470"/>
                <a:gd name="T50" fmla="*/ 1042 w 174"/>
                <a:gd name="T51" fmla="*/ 7681 h 470"/>
                <a:gd name="T52" fmla="*/ 1489 w 174"/>
                <a:gd name="T53" fmla="*/ 7778 h 470"/>
                <a:gd name="T54" fmla="*/ 1326 w 174"/>
                <a:gd name="T55" fmla="*/ 7514 h 470"/>
                <a:gd name="T56" fmla="*/ 1473 w 174"/>
                <a:gd name="T57" fmla="*/ 6985 h 470"/>
                <a:gd name="T58" fmla="*/ 1689 w 174"/>
                <a:gd name="T59" fmla="*/ 5642 h 470"/>
                <a:gd name="T60" fmla="*/ 1737 w 174"/>
                <a:gd name="T61" fmla="*/ 5195 h 470"/>
                <a:gd name="T62" fmla="*/ 2071 w 174"/>
                <a:gd name="T63" fmla="*/ 5162 h 470"/>
                <a:gd name="T64" fmla="*/ 2832 w 174"/>
                <a:gd name="T65" fmla="*/ 3010 h 470"/>
                <a:gd name="T66" fmla="*/ 2649 w 174"/>
                <a:gd name="T67" fmla="*/ 2433 h 470"/>
                <a:gd name="T68" fmla="*/ 1705 w 174"/>
                <a:gd name="T69" fmla="*/ 545 h 470"/>
                <a:gd name="T70" fmla="*/ 1074 w 174"/>
                <a:gd name="T71" fmla="*/ 0 h 470"/>
                <a:gd name="T72" fmla="*/ 1575 w 174"/>
                <a:gd name="T73" fmla="*/ 1554 h 470"/>
                <a:gd name="T74" fmla="*/ 1457 w 174"/>
                <a:gd name="T75" fmla="*/ 1342 h 470"/>
                <a:gd name="T76" fmla="*/ 1489 w 174"/>
                <a:gd name="T77" fmla="*/ 1306 h 470"/>
                <a:gd name="T78" fmla="*/ 1624 w 174"/>
                <a:gd name="T79" fmla="*/ 1521 h 470"/>
                <a:gd name="T80" fmla="*/ 1225 w 174"/>
                <a:gd name="T81" fmla="*/ 1424 h 470"/>
                <a:gd name="T82" fmla="*/ 1257 w 174"/>
                <a:gd name="T83" fmla="*/ 1888 h 470"/>
                <a:gd name="T84" fmla="*/ 1888 w 174"/>
                <a:gd name="T85" fmla="*/ 2681 h 470"/>
                <a:gd name="T86" fmla="*/ 2002 w 174"/>
                <a:gd name="T87" fmla="*/ 2616 h 470"/>
                <a:gd name="T88" fmla="*/ 1737 w 174"/>
                <a:gd name="T89" fmla="*/ 2282 h 470"/>
                <a:gd name="T90" fmla="*/ 1591 w 174"/>
                <a:gd name="T91" fmla="*/ 2001 h 470"/>
                <a:gd name="T92" fmla="*/ 0 w 174"/>
                <a:gd name="T93" fmla="*/ 7595 h 470"/>
                <a:gd name="T94" fmla="*/ 199 w 174"/>
                <a:gd name="T95" fmla="*/ 6489 h 4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4"/>
                <a:gd name="T145" fmla="*/ 0 h 470"/>
                <a:gd name="T146" fmla="*/ 174 w 174"/>
                <a:gd name="T147" fmla="*/ 470 h 4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4" h="470">
                  <a:moveTo>
                    <a:pt x="65" y="0"/>
                  </a:moveTo>
                  <a:lnTo>
                    <a:pt x="58" y="7"/>
                  </a:lnTo>
                  <a:lnTo>
                    <a:pt x="68" y="22"/>
                  </a:lnTo>
                  <a:cubicBezTo>
                    <a:pt x="66" y="22"/>
                    <a:pt x="56" y="24"/>
                    <a:pt x="56" y="27"/>
                  </a:cubicBezTo>
                  <a:cubicBezTo>
                    <a:pt x="56" y="29"/>
                    <a:pt x="55" y="32"/>
                    <a:pt x="54" y="34"/>
                  </a:cubicBezTo>
                  <a:cubicBezTo>
                    <a:pt x="48" y="38"/>
                    <a:pt x="38" y="48"/>
                    <a:pt x="43" y="51"/>
                  </a:cubicBezTo>
                  <a:cubicBezTo>
                    <a:pt x="48" y="53"/>
                    <a:pt x="65" y="62"/>
                    <a:pt x="65" y="73"/>
                  </a:cubicBezTo>
                  <a:cubicBezTo>
                    <a:pt x="65" y="71"/>
                    <a:pt x="61" y="66"/>
                    <a:pt x="61" y="66"/>
                  </a:cubicBezTo>
                  <a:cubicBezTo>
                    <a:pt x="50" y="66"/>
                    <a:pt x="41" y="64"/>
                    <a:pt x="32" y="75"/>
                  </a:cubicBezTo>
                  <a:cubicBezTo>
                    <a:pt x="39" y="75"/>
                    <a:pt x="47" y="75"/>
                    <a:pt x="48" y="82"/>
                  </a:cubicBezTo>
                  <a:cubicBezTo>
                    <a:pt x="45" y="82"/>
                    <a:pt x="41" y="84"/>
                    <a:pt x="39" y="84"/>
                  </a:cubicBezTo>
                  <a:cubicBezTo>
                    <a:pt x="39" y="90"/>
                    <a:pt x="45" y="97"/>
                    <a:pt x="48" y="101"/>
                  </a:cubicBezTo>
                  <a:lnTo>
                    <a:pt x="63" y="101"/>
                  </a:lnTo>
                  <a:cubicBezTo>
                    <a:pt x="56" y="110"/>
                    <a:pt x="43" y="123"/>
                    <a:pt x="43" y="134"/>
                  </a:cubicBezTo>
                  <a:cubicBezTo>
                    <a:pt x="41" y="134"/>
                    <a:pt x="30" y="140"/>
                    <a:pt x="30" y="145"/>
                  </a:cubicBezTo>
                  <a:lnTo>
                    <a:pt x="30" y="149"/>
                  </a:lnTo>
                  <a:cubicBezTo>
                    <a:pt x="30" y="153"/>
                    <a:pt x="41" y="160"/>
                    <a:pt x="43" y="160"/>
                  </a:cubicBezTo>
                  <a:lnTo>
                    <a:pt x="36" y="160"/>
                  </a:lnTo>
                  <a:lnTo>
                    <a:pt x="34" y="162"/>
                  </a:lnTo>
                  <a:cubicBezTo>
                    <a:pt x="30" y="173"/>
                    <a:pt x="34" y="210"/>
                    <a:pt x="34" y="225"/>
                  </a:cubicBezTo>
                  <a:lnTo>
                    <a:pt x="37" y="229"/>
                  </a:lnTo>
                  <a:cubicBezTo>
                    <a:pt x="37" y="242"/>
                    <a:pt x="32" y="257"/>
                    <a:pt x="41" y="268"/>
                  </a:cubicBezTo>
                  <a:cubicBezTo>
                    <a:pt x="47" y="268"/>
                    <a:pt x="51" y="269"/>
                    <a:pt x="54" y="272"/>
                  </a:cubicBezTo>
                  <a:cubicBezTo>
                    <a:pt x="54" y="260"/>
                    <a:pt x="54" y="236"/>
                    <a:pt x="50" y="225"/>
                  </a:cubicBezTo>
                  <a:cubicBezTo>
                    <a:pt x="52" y="220"/>
                    <a:pt x="52" y="216"/>
                    <a:pt x="50" y="212"/>
                  </a:cubicBezTo>
                  <a:cubicBezTo>
                    <a:pt x="52" y="207"/>
                    <a:pt x="52" y="203"/>
                    <a:pt x="50" y="199"/>
                  </a:cubicBezTo>
                  <a:cubicBezTo>
                    <a:pt x="52" y="192"/>
                    <a:pt x="56" y="179"/>
                    <a:pt x="56" y="173"/>
                  </a:cubicBezTo>
                  <a:lnTo>
                    <a:pt x="59" y="168"/>
                  </a:lnTo>
                  <a:cubicBezTo>
                    <a:pt x="59" y="158"/>
                    <a:pt x="63" y="147"/>
                    <a:pt x="65" y="136"/>
                  </a:cubicBezTo>
                  <a:cubicBezTo>
                    <a:pt x="77" y="150"/>
                    <a:pt x="94" y="159"/>
                    <a:pt x="112" y="164"/>
                  </a:cubicBezTo>
                  <a:cubicBezTo>
                    <a:pt x="100" y="164"/>
                    <a:pt x="71" y="150"/>
                    <a:pt x="70" y="158"/>
                  </a:cubicBezTo>
                  <a:cubicBezTo>
                    <a:pt x="70" y="166"/>
                    <a:pt x="76" y="172"/>
                    <a:pt x="83" y="173"/>
                  </a:cubicBezTo>
                  <a:lnTo>
                    <a:pt x="94" y="173"/>
                  </a:lnTo>
                  <a:cubicBezTo>
                    <a:pt x="80" y="178"/>
                    <a:pt x="95" y="179"/>
                    <a:pt x="100" y="179"/>
                  </a:cubicBezTo>
                  <a:lnTo>
                    <a:pt x="110" y="179"/>
                  </a:lnTo>
                  <a:cubicBezTo>
                    <a:pt x="94" y="188"/>
                    <a:pt x="83" y="184"/>
                    <a:pt x="67" y="184"/>
                  </a:cubicBezTo>
                  <a:cubicBezTo>
                    <a:pt x="58" y="184"/>
                    <a:pt x="61" y="191"/>
                    <a:pt x="65" y="194"/>
                  </a:cubicBezTo>
                  <a:cubicBezTo>
                    <a:pt x="70" y="199"/>
                    <a:pt x="76" y="203"/>
                    <a:pt x="79" y="207"/>
                  </a:cubicBezTo>
                  <a:cubicBezTo>
                    <a:pt x="83" y="212"/>
                    <a:pt x="72" y="208"/>
                    <a:pt x="76" y="220"/>
                  </a:cubicBezTo>
                  <a:cubicBezTo>
                    <a:pt x="79" y="229"/>
                    <a:pt x="85" y="231"/>
                    <a:pt x="92" y="236"/>
                  </a:cubicBezTo>
                  <a:cubicBezTo>
                    <a:pt x="101" y="239"/>
                    <a:pt x="63" y="264"/>
                    <a:pt x="92" y="270"/>
                  </a:cubicBezTo>
                  <a:lnTo>
                    <a:pt x="93" y="274"/>
                  </a:lnTo>
                  <a:lnTo>
                    <a:pt x="90" y="316"/>
                  </a:lnTo>
                  <a:cubicBezTo>
                    <a:pt x="94" y="320"/>
                    <a:pt x="98" y="329"/>
                    <a:pt x="101" y="333"/>
                  </a:cubicBezTo>
                  <a:cubicBezTo>
                    <a:pt x="101" y="362"/>
                    <a:pt x="87" y="394"/>
                    <a:pt x="87" y="420"/>
                  </a:cubicBezTo>
                  <a:cubicBezTo>
                    <a:pt x="85" y="420"/>
                    <a:pt x="83" y="423"/>
                    <a:pt x="81" y="423"/>
                  </a:cubicBezTo>
                  <a:cubicBezTo>
                    <a:pt x="70" y="410"/>
                    <a:pt x="67" y="396"/>
                    <a:pt x="61" y="381"/>
                  </a:cubicBezTo>
                  <a:cubicBezTo>
                    <a:pt x="58" y="392"/>
                    <a:pt x="68" y="429"/>
                    <a:pt x="76" y="438"/>
                  </a:cubicBezTo>
                  <a:cubicBezTo>
                    <a:pt x="76" y="442"/>
                    <a:pt x="78" y="446"/>
                    <a:pt x="78" y="451"/>
                  </a:cubicBezTo>
                  <a:cubicBezTo>
                    <a:pt x="78" y="453"/>
                    <a:pt x="76" y="455"/>
                    <a:pt x="76" y="457"/>
                  </a:cubicBezTo>
                  <a:cubicBezTo>
                    <a:pt x="63" y="457"/>
                    <a:pt x="37" y="440"/>
                    <a:pt x="37" y="420"/>
                  </a:cubicBezTo>
                  <a:cubicBezTo>
                    <a:pt x="37" y="438"/>
                    <a:pt x="63" y="464"/>
                    <a:pt x="63" y="464"/>
                  </a:cubicBezTo>
                  <a:cubicBezTo>
                    <a:pt x="67" y="467"/>
                    <a:pt x="79" y="469"/>
                    <a:pt x="85" y="464"/>
                  </a:cubicBezTo>
                  <a:lnTo>
                    <a:pt x="90" y="470"/>
                  </a:lnTo>
                  <a:cubicBezTo>
                    <a:pt x="87" y="465"/>
                    <a:pt x="86" y="461"/>
                    <a:pt x="85" y="455"/>
                  </a:cubicBezTo>
                  <a:lnTo>
                    <a:pt x="80" y="454"/>
                  </a:lnTo>
                  <a:cubicBezTo>
                    <a:pt x="84" y="445"/>
                    <a:pt x="91" y="434"/>
                    <a:pt x="88" y="424"/>
                  </a:cubicBezTo>
                  <a:lnTo>
                    <a:pt x="89" y="422"/>
                  </a:lnTo>
                  <a:cubicBezTo>
                    <a:pt x="87" y="416"/>
                    <a:pt x="88" y="410"/>
                    <a:pt x="90" y="404"/>
                  </a:cubicBezTo>
                  <a:cubicBezTo>
                    <a:pt x="94" y="383"/>
                    <a:pt x="102" y="361"/>
                    <a:pt x="102" y="341"/>
                  </a:cubicBezTo>
                  <a:lnTo>
                    <a:pt x="107" y="317"/>
                  </a:lnTo>
                  <a:lnTo>
                    <a:pt x="105" y="314"/>
                  </a:lnTo>
                  <a:lnTo>
                    <a:pt x="106" y="299"/>
                  </a:lnTo>
                  <a:cubicBezTo>
                    <a:pt x="115" y="299"/>
                    <a:pt x="120" y="306"/>
                    <a:pt x="125" y="312"/>
                  </a:cubicBezTo>
                  <a:cubicBezTo>
                    <a:pt x="126" y="296"/>
                    <a:pt x="131" y="284"/>
                    <a:pt x="138" y="269"/>
                  </a:cubicBezTo>
                  <a:cubicBezTo>
                    <a:pt x="147" y="241"/>
                    <a:pt x="167" y="210"/>
                    <a:pt x="171" y="182"/>
                  </a:cubicBezTo>
                  <a:cubicBezTo>
                    <a:pt x="174" y="172"/>
                    <a:pt x="172" y="161"/>
                    <a:pt x="166" y="154"/>
                  </a:cubicBezTo>
                  <a:cubicBezTo>
                    <a:pt x="169" y="149"/>
                    <a:pt x="167" y="145"/>
                    <a:pt x="160" y="147"/>
                  </a:cubicBezTo>
                  <a:cubicBezTo>
                    <a:pt x="150" y="139"/>
                    <a:pt x="140" y="132"/>
                    <a:pt x="129" y="125"/>
                  </a:cubicBezTo>
                  <a:cubicBezTo>
                    <a:pt x="128" y="95"/>
                    <a:pt x="119" y="58"/>
                    <a:pt x="103" y="33"/>
                  </a:cubicBezTo>
                  <a:lnTo>
                    <a:pt x="99" y="41"/>
                  </a:lnTo>
                  <a:cubicBezTo>
                    <a:pt x="87" y="27"/>
                    <a:pt x="75" y="14"/>
                    <a:pt x="65" y="0"/>
                  </a:cubicBezTo>
                  <a:moveTo>
                    <a:pt x="125" y="167"/>
                  </a:moveTo>
                  <a:cubicBezTo>
                    <a:pt x="130" y="152"/>
                    <a:pt x="104" y="105"/>
                    <a:pt x="95" y="94"/>
                  </a:cubicBezTo>
                  <a:lnTo>
                    <a:pt x="96" y="81"/>
                  </a:lnTo>
                  <a:cubicBezTo>
                    <a:pt x="94" y="81"/>
                    <a:pt x="90" y="81"/>
                    <a:pt x="88" y="81"/>
                  </a:cubicBezTo>
                  <a:cubicBezTo>
                    <a:pt x="82" y="66"/>
                    <a:pt x="65" y="43"/>
                    <a:pt x="53" y="34"/>
                  </a:cubicBezTo>
                  <a:cubicBezTo>
                    <a:pt x="66" y="43"/>
                    <a:pt x="85" y="64"/>
                    <a:pt x="90" y="79"/>
                  </a:cubicBezTo>
                  <a:cubicBezTo>
                    <a:pt x="92" y="79"/>
                    <a:pt x="97" y="80"/>
                    <a:pt x="99" y="80"/>
                  </a:cubicBezTo>
                  <a:lnTo>
                    <a:pt x="98" y="92"/>
                  </a:lnTo>
                  <a:cubicBezTo>
                    <a:pt x="107" y="103"/>
                    <a:pt x="130" y="152"/>
                    <a:pt x="125" y="167"/>
                  </a:cubicBezTo>
                  <a:moveTo>
                    <a:pt x="74" y="86"/>
                  </a:moveTo>
                  <a:cubicBezTo>
                    <a:pt x="74" y="88"/>
                    <a:pt x="78" y="92"/>
                    <a:pt x="78" y="95"/>
                  </a:cubicBezTo>
                  <a:cubicBezTo>
                    <a:pt x="78" y="99"/>
                    <a:pt x="76" y="108"/>
                    <a:pt x="76" y="114"/>
                  </a:cubicBezTo>
                  <a:cubicBezTo>
                    <a:pt x="72" y="118"/>
                    <a:pt x="70" y="127"/>
                    <a:pt x="68" y="132"/>
                  </a:cubicBezTo>
                  <a:cubicBezTo>
                    <a:pt x="72" y="142"/>
                    <a:pt x="103" y="160"/>
                    <a:pt x="114" y="162"/>
                  </a:cubicBezTo>
                  <a:lnTo>
                    <a:pt x="118" y="162"/>
                  </a:lnTo>
                  <a:lnTo>
                    <a:pt x="121" y="158"/>
                  </a:lnTo>
                  <a:cubicBezTo>
                    <a:pt x="118" y="153"/>
                    <a:pt x="114" y="147"/>
                    <a:pt x="109" y="147"/>
                  </a:cubicBezTo>
                  <a:cubicBezTo>
                    <a:pt x="109" y="142"/>
                    <a:pt x="107" y="140"/>
                    <a:pt x="105" y="138"/>
                  </a:cubicBezTo>
                  <a:cubicBezTo>
                    <a:pt x="105" y="129"/>
                    <a:pt x="105" y="121"/>
                    <a:pt x="101" y="114"/>
                  </a:cubicBezTo>
                  <a:lnTo>
                    <a:pt x="96" y="121"/>
                  </a:lnTo>
                  <a:cubicBezTo>
                    <a:pt x="87" y="110"/>
                    <a:pt x="83" y="92"/>
                    <a:pt x="74" y="86"/>
                  </a:cubicBezTo>
                  <a:moveTo>
                    <a:pt x="0" y="459"/>
                  </a:moveTo>
                  <a:lnTo>
                    <a:pt x="21" y="392"/>
                  </a:lnTo>
                  <a:lnTo>
                    <a:pt x="12" y="392"/>
                  </a:lnTo>
                  <a:cubicBezTo>
                    <a:pt x="5" y="415"/>
                    <a:pt x="6" y="435"/>
                    <a:pt x="0" y="459"/>
                  </a:cubicBezTo>
                </a:path>
              </a:pathLst>
            </a:custGeom>
            <a:solidFill>
              <a:srgbClr val="B5B4B4"/>
            </a:solidFill>
            <a:ln w="0">
              <a:solidFill>
                <a:srgbClr val="25221E"/>
              </a:solidFill>
              <a:round/>
              <a:headEnd/>
              <a:tailEnd/>
            </a:ln>
          </p:spPr>
          <p:txBody>
            <a:bodyPr/>
            <a:lstStyle/>
            <a:p>
              <a:endParaRPr lang="es-MX"/>
            </a:p>
          </p:txBody>
        </p:sp>
        <p:sp>
          <p:nvSpPr>
            <p:cNvPr id="54" name="Freeform 50"/>
            <p:cNvSpPr>
              <a:spLocks/>
            </p:cNvSpPr>
            <p:nvPr/>
          </p:nvSpPr>
          <p:spPr bwMode="auto">
            <a:xfrm>
              <a:off x="917" y="3234"/>
              <a:ext cx="667" cy="395"/>
            </a:xfrm>
            <a:custGeom>
              <a:avLst/>
              <a:gdLst>
                <a:gd name="T0" fmla="*/ 2579 w 164"/>
                <a:gd name="T1" fmla="*/ 118 h 97"/>
                <a:gd name="T2" fmla="*/ 248 w 164"/>
                <a:gd name="T3" fmla="*/ 0 h 97"/>
                <a:gd name="T4" fmla="*/ 0 w 164"/>
                <a:gd name="T5" fmla="*/ 1258 h 97"/>
                <a:gd name="T6" fmla="*/ 167 w 164"/>
                <a:gd name="T7" fmla="*/ 1527 h 97"/>
                <a:gd name="T8" fmla="*/ 2448 w 164"/>
                <a:gd name="T9" fmla="*/ 1609 h 97"/>
                <a:gd name="T10" fmla="*/ 2713 w 164"/>
                <a:gd name="T11" fmla="*/ 297 h 97"/>
                <a:gd name="T12" fmla="*/ 2579 w 164"/>
                <a:gd name="T13" fmla="*/ 118 h 97"/>
                <a:gd name="T14" fmla="*/ 0 60000 65536"/>
                <a:gd name="T15" fmla="*/ 0 60000 65536"/>
                <a:gd name="T16" fmla="*/ 0 60000 65536"/>
                <a:gd name="T17" fmla="*/ 0 60000 65536"/>
                <a:gd name="T18" fmla="*/ 0 60000 65536"/>
                <a:gd name="T19" fmla="*/ 0 60000 65536"/>
                <a:gd name="T20" fmla="*/ 0 60000 65536"/>
                <a:gd name="T21" fmla="*/ 0 w 164"/>
                <a:gd name="T22" fmla="*/ 0 h 97"/>
                <a:gd name="T23" fmla="*/ 164 w 164"/>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4" h="97">
                  <a:moveTo>
                    <a:pt x="156" y="7"/>
                  </a:moveTo>
                  <a:lnTo>
                    <a:pt x="15" y="0"/>
                  </a:lnTo>
                  <a:lnTo>
                    <a:pt x="0" y="76"/>
                  </a:lnTo>
                  <a:lnTo>
                    <a:pt x="10" y="92"/>
                  </a:lnTo>
                  <a:lnTo>
                    <a:pt x="148" y="97"/>
                  </a:lnTo>
                  <a:lnTo>
                    <a:pt x="164" y="18"/>
                  </a:lnTo>
                  <a:lnTo>
                    <a:pt x="156" y="7"/>
                  </a:lnTo>
                </a:path>
              </a:pathLst>
            </a:custGeom>
            <a:solidFill>
              <a:srgbClr val="F5F5D8"/>
            </a:solidFill>
            <a:ln w="0">
              <a:solidFill>
                <a:srgbClr val="25221E"/>
              </a:solidFill>
              <a:round/>
              <a:headEnd/>
              <a:tailEnd/>
            </a:ln>
          </p:spPr>
          <p:txBody>
            <a:bodyPr/>
            <a:lstStyle/>
            <a:p>
              <a:endParaRPr lang="es-MX"/>
            </a:p>
          </p:txBody>
        </p:sp>
        <p:sp>
          <p:nvSpPr>
            <p:cNvPr id="55" name="Freeform 51"/>
            <p:cNvSpPr>
              <a:spLocks/>
            </p:cNvSpPr>
            <p:nvPr/>
          </p:nvSpPr>
          <p:spPr bwMode="auto">
            <a:xfrm>
              <a:off x="1177" y="3243"/>
              <a:ext cx="33" cy="20"/>
            </a:xfrm>
            <a:custGeom>
              <a:avLst/>
              <a:gdLst>
                <a:gd name="T0" fmla="*/ 0 w 33"/>
                <a:gd name="T1" fmla="*/ 0 h 20"/>
                <a:gd name="T2" fmla="*/ 0 w 33"/>
                <a:gd name="T3" fmla="*/ 8 h 20"/>
                <a:gd name="T4" fmla="*/ 4 w 33"/>
                <a:gd name="T5" fmla="*/ 12 h 20"/>
                <a:gd name="T6" fmla="*/ 9 w 33"/>
                <a:gd name="T7" fmla="*/ 16 h 20"/>
                <a:gd name="T8" fmla="*/ 13 w 33"/>
                <a:gd name="T9" fmla="*/ 20 h 20"/>
                <a:gd name="T10" fmla="*/ 21 w 33"/>
                <a:gd name="T11" fmla="*/ 20 h 20"/>
                <a:gd name="T12" fmla="*/ 25 w 33"/>
                <a:gd name="T13" fmla="*/ 16 h 20"/>
                <a:gd name="T14" fmla="*/ 29 w 33"/>
                <a:gd name="T15" fmla="*/ 12 h 20"/>
                <a:gd name="T16" fmla="*/ 33 w 33"/>
                <a:gd name="T17" fmla="*/ 4 h 20"/>
                <a:gd name="T18" fmla="*/ 0 w 33"/>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20"/>
                <a:gd name="T32" fmla="*/ 33 w 33"/>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20">
                  <a:moveTo>
                    <a:pt x="0" y="0"/>
                  </a:moveTo>
                  <a:lnTo>
                    <a:pt x="0" y="8"/>
                  </a:lnTo>
                  <a:lnTo>
                    <a:pt x="4" y="12"/>
                  </a:lnTo>
                  <a:lnTo>
                    <a:pt x="9" y="16"/>
                  </a:lnTo>
                  <a:lnTo>
                    <a:pt x="13" y="20"/>
                  </a:lnTo>
                  <a:lnTo>
                    <a:pt x="21" y="20"/>
                  </a:lnTo>
                  <a:lnTo>
                    <a:pt x="25" y="16"/>
                  </a:lnTo>
                  <a:lnTo>
                    <a:pt x="29" y="12"/>
                  </a:lnTo>
                  <a:lnTo>
                    <a:pt x="33" y="4"/>
                  </a:lnTo>
                  <a:lnTo>
                    <a:pt x="0" y="0"/>
                  </a:lnTo>
                  <a:close/>
                </a:path>
              </a:pathLst>
            </a:custGeom>
            <a:solidFill>
              <a:srgbClr val="25221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MX"/>
            </a:p>
          </p:txBody>
        </p:sp>
        <p:sp>
          <p:nvSpPr>
            <p:cNvPr id="56" name="Freeform 52"/>
            <p:cNvSpPr>
              <a:spLocks/>
            </p:cNvSpPr>
            <p:nvPr/>
          </p:nvSpPr>
          <p:spPr bwMode="auto">
            <a:xfrm>
              <a:off x="1177" y="3157"/>
              <a:ext cx="45" cy="90"/>
            </a:xfrm>
            <a:custGeom>
              <a:avLst/>
              <a:gdLst>
                <a:gd name="T0" fmla="*/ 29 w 45"/>
                <a:gd name="T1" fmla="*/ 0 h 90"/>
                <a:gd name="T2" fmla="*/ 13 w 45"/>
                <a:gd name="T3" fmla="*/ 12 h 90"/>
                <a:gd name="T4" fmla="*/ 0 w 45"/>
                <a:gd name="T5" fmla="*/ 86 h 90"/>
                <a:gd name="T6" fmla="*/ 33 w 45"/>
                <a:gd name="T7" fmla="*/ 90 h 90"/>
                <a:gd name="T8" fmla="*/ 45 w 45"/>
                <a:gd name="T9" fmla="*/ 16 h 90"/>
                <a:gd name="T10" fmla="*/ 29 w 45"/>
                <a:gd name="T11" fmla="*/ 0 h 90"/>
                <a:gd name="T12" fmla="*/ 45 w 45"/>
                <a:gd name="T13" fmla="*/ 16 h 90"/>
                <a:gd name="T14" fmla="*/ 45 w 45"/>
                <a:gd name="T15" fmla="*/ 12 h 90"/>
                <a:gd name="T16" fmla="*/ 41 w 45"/>
                <a:gd name="T17" fmla="*/ 4 h 90"/>
                <a:gd name="T18" fmla="*/ 37 w 45"/>
                <a:gd name="T19" fmla="*/ 0 h 90"/>
                <a:gd name="T20" fmla="*/ 29 w 45"/>
                <a:gd name="T21" fmla="*/ 0 h 90"/>
                <a:gd name="T22" fmla="*/ 25 w 45"/>
                <a:gd name="T23" fmla="*/ 0 h 90"/>
                <a:gd name="T24" fmla="*/ 21 w 45"/>
                <a:gd name="T25" fmla="*/ 0 h 90"/>
                <a:gd name="T26" fmla="*/ 13 w 45"/>
                <a:gd name="T27" fmla="*/ 4 h 90"/>
                <a:gd name="T28" fmla="*/ 13 w 45"/>
                <a:gd name="T29" fmla="*/ 12 h 90"/>
                <a:gd name="T30" fmla="*/ 29 w 45"/>
                <a:gd name="T31" fmla="*/ 0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90"/>
                <a:gd name="T50" fmla="*/ 45 w 45"/>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90">
                  <a:moveTo>
                    <a:pt x="29" y="0"/>
                  </a:moveTo>
                  <a:lnTo>
                    <a:pt x="13" y="12"/>
                  </a:lnTo>
                  <a:lnTo>
                    <a:pt x="0" y="86"/>
                  </a:lnTo>
                  <a:lnTo>
                    <a:pt x="33" y="90"/>
                  </a:lnTo>
                  <a:lnTo>
                    <a:pt x="45" y="16"/>
                  </a:lnTo>
                  <a:lnTo>
                    <a:pt x="29" y="0"/>
                  </a:lnTo>
                  <a:lnTo>
                    <a:pt x="45" y="16"/>
                  </a:lnTo>
                  <a:lnTo>
                    <a:pt x="45" y="12"/>
                  </a:lnTo>
                  <a:lnTo>
                    <a:pt x="41" y="4"/>
                  </a:lnTo>
                  <a:lnTo>
                    <a:pt x="37" y="0"/>
                  </a:lnTo>
                  <a:lnTo>
                    <a:pt x="29" y="0"/>
                  </a:lnTo>
                  <a:lnTo>
                    <a:pt x="25" y="0"/>
                  </a:lnTo>
                  <a:lnTo>
                    <a:pt x="21" y="0"/>
                  </a:lnTo>
                  <a:lnTo>
                    <a:pt x="13" y="4"/>
                  </a:lnTo>
                  <a:lnTo>
                    <a:pt x="13" y="12"/>
                  </a:lnTo>
                  <a:lnTo>
                    <a:pt x="29" y="0"/>
                  </a:lnTo>
                  <a:close/>
                </a:path>
              </a:pathLst>
            </a:custGeom>
            <a:solidFill>
              <a:srgbClr val="25221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MX"/>
            </a:p>
          </p:txBody>
        </p:sp>
        <p:sp>
          <p:nvSpPr>
            <p:cNvPr id="57" name="Freeform 53"/>
            <p:cNvSpPr>
              <a:spLocks/>
            </p:cNvSpPr>
            <p:nvPr/>
          </p:nvSpPr>
          <p:spPr bwMode="auto">
            <a:xfrm>
              <a:off x="1206" y="3157"/>
              <a:ext cx="191" cy="41"/>
            </a:xfrm>
            <a:custGeom>
              <a:avLst/>
              <a:gdLst>
                <a:gd name="T0" fmla="*/ 191 w 191"/>
                <a:gd name="T1" fmla="*/ 29 h 41"/>
                <a:gd name="T2" fmla="*/ 175 w 191"/>
                <a:gd name="T3" fmla="*/ 8 h 41"/>
                <a:gd name="T4" fmla="*/ 0 w 191"/>
                <a:gd name="T5" fmla="*/ 0 h 41"/>
                <a:gd name="T6" fmla="*/ 0 w 191"/>
                <a:gd name="T7" fmla="*/ 33 h 41"/>
                <a:gd name="T8" fmla="*/ 175 w 191"/>
                <a:gd name="T9" fmla="*/ 41 h 41"/>
                <a:gd name="T10" fmla="*/ 191 w 191"/>
                <a:gd name="T11" fmla="*/ 29 h 41"/>
                <a:gd name="T12" fmla="*/ 175 w 191"/>
                <a:gd name="T13" fmla="*/ 41 h 41"/>
                <a:gd name="T14" fmla="*/ 183 w 191"/>
                <a:gd name="T15" fmla="*/ 41 h 41"/>
                <a:gd name="T16" fmla="*/ 187 w 191"/>
                <a:gd name="T17" fmla="*/ 37 h 41"/>
                <a:gd name="T18" fmla="*/ 191 w 191"/>
                <a:gd name="T19" fmla="*/ 33 h 41"/>
                <a:gd name="T20" fmla="*/ 191 w 191"/>
                <a:gd name="T21" fmla="*/ 29 h 41"/>
                <a:gd name="T22" fmla="*/ 191 w 191"/>
                <a:gd name="T23" fmla="*/ 20 h 41"/>
                <a:gd name="T24" fmla="*/ 187 w 191"/>
                <a:gd name="T25" fmla="*/ 16 h 41"/>
                <a:gd name="T26" fmla="*/ 183 w 191"/>
                <a:gd name="T27" fmla="*/ 12 h 41"/>
                <a:gd name="T28" fmla="*/ 175 w 191"/>
                <a:gd name="T29" fmla="*/ 8 h 41"/>
                <a:gd name="T30" fmla="*/ 191 w 191"/>
                <a:gd name="T31" fmla="*/ 29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1"/>
                <a:gd name="T49" fmla="*/ 0 h 41"/>
                <a:gd name="T50" fmla="*/ 191 w 19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1" h="41">
                  <a:moveTo>
                    <a:pt x="191" y="29"/>
                  </a:moveTo>
                  <a:lnTo>
                    <a:pt x="175" y="8"/>
                  </a:lnTo>
                  <a:lnTo>
                    <a:pt x="0" y="0"/>
                  </a:lnTo>
                  <a:lnTo>
                    <a:pt x="0" y="33"/>
                  </a:lnTo>
                  <a:lnTo>
                    <a:pt x="175" y="41"/>
                  </a:lnTo>
                  <a:lnTo>
                    <a:pt x="191" y="29"/>
                  </a:lnTo>
                  <a:lnTo>
                    <a:pt x="175" y="41"/>
                  </a:lnTo>
                  <a:lnTo>
                    <a:pt x="183" y="41"/>
                  </a:lnTo>
                  <a:lnTo>
                    <a:pt x="187" y="37"/>
                  </a:lnTo>
                  <a:lnTo>
                    <a:pt x="191" y="33"/>
                  </a:lnTo>
                  <a:lnTo>
                    <a:pt x="191" y="29"/>
                  </a:lnTo>
                  <a:lnTo>
                    <a:pt x="191" y="20"/>
                  </a:lnTo>
                  <a:lnTo>
                    <a:pt x="187" y="16"/>
                  </a:lnTo>
                  <a:lnTo>
                    <a:pt x="183" y="12"/>
                  </a:lnTo>
                  <a:lnTo>
                    <a:pt x="175" y="8"/>
                  </a:lnTo>
                  <a:lnTo>
                    <a:pt x="191" y="29"/>
                  </a:lnTo>
                  <a:close/>
                </a:path>
              </a:pathLst>
            </a:custGeom>
            <a:solidFill>
              <a:srgbClr val="25221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MX"/>
            </a:p>
          </p:txBody>
        </p:sp>
        <p:sp>
          <p:nvSpPr>
            <p:cNvPr id="58" name="Freeform 54"/>
            <p:cNvSpPr>
              <a:spLocks/>
            </p:cNvSpPr>
            <p:nvPr/>
          </p:nvSpPr>
          <p:spPr bwMode="auto">
            <a:xfrm>
              <a:off x="1348" y="3181"/>
              <a:ext cx="49" cy="78"/>
            </a:xfrm>
            <a:custGeom>
              <a:avLst/>
              <a:gdLst>
                <a:gd name="T0" fmla="*/ 33 w 49"/>
                <a:gd name="T1" fmla="*/ 78 h 78"/>
                <a:gd name="T2" fmla="*/ 49 w 49"/>
                <a:gd name="T3" fmla="*/ 5 h 78"/>
                <a:gd name="T4" fmla="*/ 17 w 49"/>
                <a:gd name="T5" fmla="*/ 0 h 78"/>
                <a:gd name="T6" fmla="*/ 0 w 49"/>
                <a:gd name="T7" fmla="*/ 70 h 78"/>
                <a:gd name="T8" fmla="*/ 33 w 49"/>
                <a:gd name="T9" fmla="*/ 78 h 78"/>
                <a:gd name="T10" fmla="*/ 0 60000 65536"/>
                <a:gd name="T11" fmla="*/ 0 60000 65536"/>
                <a:gd name="T12" fmla="*/ 0 60000 65536"/>
                <a:gd name="T13" fmla="*/ 0 60000 65536"/>
                <a:gd name="T14" fmla="*/ 0 60000 65536"/>
                <a:gd name="T15" fmla="*/ 0 w 49"/>
                <a:gd name="T16" fmla="*/ 0 h 78"/>
                <a:gd name="T17" fmla="*/ 49 w 49"/>
                <a:gd name="T18" fmla="*/ 78 h 78"/>
              </a:gdLst>
              <a:ahLst/>
              <a:cxnLst>
                <a:cxn ang="T10">
                  <a:pos x="T0" y="T1"/>
                </a:cxn>
                <a:cxn ang="T11">
                  <a:pos x="T2" y="T3"/>
                </a:cxn>
                <a:cxn ang="T12">
                  <a:pos x="T4" y="T5"/>
                </a:cxn>
                <a:cxn ang="T13">
                  <a:pos x="T6" y="T7"/>
                </a:cxn>
                <a:cxn ang="T14">
                  <a:pos x="T8" y="T9"/>
                </a:cxn>
              </a:cxnLst>
              <a:rect l="T15" t="T16" r="T17" b="T18"/>
              <a:pathLst>
                <a:path w="49" h="78">
                  <a:moveTo>
                    <a:pt x="33" y="78"/>
                  </a:moveTo>
                  <a:lnTo>
                    <a:pt x="49" y="5"/>
                  </a:lnTo>
                  <a:lnTo>
                    <a:pt x="17" y="0"/>
                  </a:lnTo>
                  <a:lnTo>
                    <a:pt x="0" y="70"/>
                  </a:lnTo>
                  <a:lnTo>
                    <a:pt x="33" y="78"/>
                  </a:lnTo>
                  <a:close/>
                </a:path>
              </a:pathLst>
            </a:custGeom>
            <a:solidFill>
              <a:srgbClr val="25221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MX"/>
            </a:p>
          </p:txBody>
        </p:sp>
        <p:sp>
          <p:nvSpPr>
            <p:cNvPr id="59" name="Freeform 55"/>
            <p:cNvSpPr>
              <a:spLocks/>
            </p:cNvSpPr>
            <p:nvPr/>
          </p:nvSpPr>
          <p:spPr bwMode="auto">
            <a:xfrm>
              <a:off x="1348" y="3251"/>
              <a:ext cx="33" cy="20"/>
            </a:xfrm>
            <a:custGeom>
              <a:avLst/>
              <a:gdLst>
                <a:gd name="T0" fmla="*/ 0 w 33"/>
                <a:gd name="T1" fmla="*/ 0 h 20"/>
                <a:gd name="T2" fmla="*/ 0 w 33"/>
                <a:gd name="T3" fmla="*/ 8 h 20"/>
                <a:gd name="T4" fmla="*/ 4 w 33"/>
                <a:gd name="T5" fmla="*/ 16 h 20"/>
                <a:gd name="T6" fmla="*/ 9 w 33"/>
                <a:gd name="T7" fmla="*/ 20 h 20"/>
                <a:gd name="T8" fmla="*/ 17 w 33"/>
                <a:gd name="T9" fmla="*/ 20 h 20"/>
                <a:gd name="T10" fmla="*/ 21 w 33"/>
                <a:gd name="T11" fmla="*/ 20 h 20"/>
                <a:gd name="T12" fmla="*/ 25 w 33"/>
                <a:gd name="T13" fmla="*/ 20 h 20"/>
                <a:gd name="T14" fmla="*/ 33 w 33"/>
                <a:gd name="T15" fmla="*/ 16 h 20"/>
                <a:gd name="T16" fmla="*/ 33 w 33"/>
                <a:gd name="T17" fmla="*/ 8 h 20"/>
                <a:gd name="T18" fmla="*/ 0 w 33"/>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20"/>
                <a:gd name="T32" fmla="*/ 33 w 33"/>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20">
                  <a:moveTo>
                    <a:pt x="0" y="0"/>
                  </a:moveTo>
                  <a:lnTo>
                    <a:pt x="0" y="8"/>
                  </a:lnTo>
                  <a:lnTo>
                    <a:pt x="4" y="16"/>
                  </a:lnTo>
                  <a:lnTo>
                    <a:pt x="9" y="20"/>
                  </a:lnTo>
                  <a:lnTo>
                    <a:pt x="17" y="20"/>
                  </a:lnTo>
                  <a:lnTo>
                    <a:pt x="21" y="20"/>
                  </a:lnTo>
                  <a:lnTo>
                    <a:pt x="25" y="20"/>
                  </a:lnTo>
                  <a:lnTo>
                    <a:pt x="33" y="16"/>
                  </a:lnTo>
                  <a:lnTo>
                    <a:pt x="33" y="8"/>
                  </a:lnTo>
                  <a:lnTo>
                    <a:pt x="0" y="0"/>
                  </a:lnTo>
                  <a:close/>
                </a:path>
              </a:pathLst>
            </a:custGeom>
            <a:solidFill>
              <a:srgbClr val="25221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MX"/>
            </a:p>
          </p:txBody>
        </p:sp>
        <p:sp>
          <p:nvSpPr>
            <p:cNvPr id="60" name="Freeform 56"/>
            <p:cNvSpPr>
              <a:spLocks/>
            </p:cNvSpPr>
            <p:nvPr/>
          </p:nvSpPr>
          <p:spPr bwMode="auto">
            <a:xfrm>
              <a:off x="1572" y="2530"/>
              <a:ext cx="346" cy="761"/>
            </a:xfrm>
            <a:custGeom>
              <a:avLst/>
              <a:gdLst>
                <a:gd name="T0" fmla="*/ 415 w 85"/>
                <a:gd name="T1" fmla="*/ 0 h 187"/>
                <a:gd name="T2" fmla="*/ 977 w 85"/>
                <a:gd name="T3" fmla="*/ 431 h 187"/>
                <a:gd name="T4" fmla="*/ 615 w 85"/>
                <a:gd name="T5" fmla="*/ 2234 h 187"/>
                <a:gd name="T6" fmla="*/ 346 w 85"/>
                <a:gd name="T7" fmla="*/ 3097 h 187"/>
                <a:gd name="T8" fmla="*/ 33 w 85"/>
                <a:gd name="T9" fmla="*/ 2881 h 187"/>
                <a:gd name="T10" fmla="*/ 98 w 85"/>
                <a:gd name="T11" fmla="*/ 2417 h 187"/>
                <a:gd name="T12" fmla="*/ 216 w 85"/>
                <a:gd name="T13" fmla="*/ 2368 h 187"/>
                <a:gd name="T14" fmla="*/ 281 w 85"/>
                <a:gd name="T15" fmla="*/ 960 h 187"/>
                <a:gd name="T16" fmla="*/ 415 w 85"/>
                <a:gd name="T17" fmla="*/ 0 h 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187"/>
                <a:gd name="T29" fmla="*/ 85 w 85"/>
                <a:gd name="T30" fmla="*/ 187 h 1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187">
                  <a:moveTo>
                    <a:pt x="25" y="0"/>
                  </a:moveTo>
                  <a:cubicBezTo>
                    <a:pt x="34" y="6"/>
                    <a:pt x="52" y="17"/>
                    <a:pt x="59" y="26"/>
                  </a:cubicBezTo>
                  <a:cubicBezTo>
                    <a:pt x="85" y="50"/>
                    <a:pt x="48" y="100"/>
                    <a:pt x="37" y="135"/>
                  </a:cubicBezTo>
                  <a:cubicBezTo>
                    <a:pt x="32" y="152"/>
                    <a:pt x="21" y="167"/>
                    <a:pt x="21" y="187"/>
                  </a:cubicBezTo>
                  <a:cubicBezTo>
                    <a:pt x="16" y="180"/>
                    <a:pt x="9" y="174"/>
                    <a:pt x="2" y="174"/>
                  </a:cubicBezTo>
                  <a:cubicBezTo>
                    <a:pt x="2" y="169"/>
                    <a:pt x="0" y="147"/>
                    <a:pt x="6" y="146"/>
                  </a:cubicBezTo>
                  <a:cubicBezTo>
                    <a:pt x="8" y="148"/>
                    <a:pt x="12" y="147"/>
                    <a:pt x="13" y="143"/>
                  </a:cubicBezTo>
                  <a:cubicBezTo>
                    <a:pt x="22" y="132"/>
                    <a:pt x="16" y="77"/>
                    <a:pt x="17" y="58"/>
                  </a:cubicBezTo>
                  <a:cubicBezTo>
                    <a:pt x="21" y="43"/>
                    <a:pt x="25" y="15"/>
                    <a:pt x="25" y="0"/>
                  </a:cubicBezTo>
                </a:path>
              </a:pathLst>
            </a:custGeom>
            <a:solidFill>
              <a:srgbClr val="998B6F"/>
            </a:solidFill>
            <a:ln w="0">
              <a:solidFill>
                <a:srgbClr val="25221E"/>
              </a:solidFill>
              <a:round/>
              <a:headEnd/>
              <a:tailEnd/>
            </a:ln>
          </p:spPr>
          <p:txBody>
            <a:bodyPr/>
            <a:lstStyle/>
            <a:p>
              <a:endParaRPr lang="es-MX"/>
            </a:p>
          </p:txBody>
        </p:sp>
        <p:sp>
          <p:nvSpPr>
            <p:cNvPr id="61" name="Freeform 57"/>
            <p:cNvSpPr>
              <a:spLocks/>
            </p:cNvSpPr>
            <p:nvPr/>
          </p:nvSpPr>
          <p:spPr bwMode="auto">
            <a:xfrm>
              <a:off x="1629" y="2539"/>
              <a:ext cx="183" cy="561"/>
            </a:xfrm>
            <a:custGeom>
              <a:avLst/>
              <a:gdLst>
                <a:gd name="T0" fmla="*/ 199 w 45"/>
                <a:gd name="T1" fmla="*/ 0 h 138"/>
                <a:gd name="T2" fmla="*/ 183 w 45"/>
                <a:gd name="T3" fmla="*/ 248 h 138"/>
                <a:gd name="T4" fmla="*/ 545 w 45"/>
                <a:gd name="T5" fmla="*/ 329 h 138"/>
                <a:gd name="T6" fmla="*/ 594 w 45"/>
                <a:gd name="T7" fmla="*/ 398 h 138"/>
                <a:gd name="T8" fmla="*/ 248 w 45"/>
                <a:gd name="T9" fmla="*/ 2281 h 138"/>
                <a:gd name="T10" fmla="*/ 744 w 45"/>
                <a:gd name="T11" fmla="*/ 431 h 138"/>
                <a:gd name="T12" fmla="*/ 199 w 45"/>
                <a:gd name="T13" fmla="*/ 0 h 138"/>
                <a:gd name="T14" fmla="*/ 0 60000 65536"/>
                <a:gd name="T15" fmla="*/ 0 60000 65536"/>
                <a:gd name="T16" fmla="*/ 0 60000 65536"/>
                <a:gd name="T17" fmla="*/ 0 60000 65536"/>
                <a:gd name="T18" fmla="*/ 0 60000 65536"/>
                <a:gd name="T19" fmla="*/ 0 60000 65536"/>
                <a:gd name="T20" fmla="*/ 0 60000 65536"/>
                <a:gd name="T21" fmla="*/ 0 w 45"/>
                <a:gd name="T22" fmla="*/ 0 h 138"/>
                <a:gd name="T23" fmla="*/ 45 w 45"/>
                <a:gd name="T24" fmla="*/ 138 h 1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138">
                  <a:moveTo>
                    <a:pt x="12" y="0"/>
                  </a:moveTo>
                  <a:lnTo>
                    <a:pt x="11" y="15"/>
                  </a:lnTo>
                  <a:cubicBezTo>
                    <a:pt x="17" y="15"/>
                    <a:pt x="29" y="22"/>
                    <a:pt x="33" y="20"/>
                  </a:cubicBezTo>
                  <a:lnTo>
                    <a:pt x="36" y="24"/>
                  </a:lnTo>
                  <a:cubicBezTo>
                    <a:pt x="9" y="54"/>
                    <a:pt x="11" y="87"/>
                    <a:pt x="15" y="138"/>
                  </a:cubicBezTo>
                  <a:cubicBezTo>
                    <a:pt x="20" y="108"/>
                    <a:pt x="0" y="59"/>
                    <a:pt x="45" y="26"/>
                  </a:cubicBezTo>
                  <a:cubicBezTo>
                    <a:pt x="38" y="18"/>
                    <a:pt x="23" y="7"/>
                    <a:pt x="12" y="0"/>
                  </a:cubicBezTo>
                </a:path>
              </a:pathLst>
            </a:custGeom>
            <a:solidFill>
              <a:srgbClr val="D9BD8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MX"/>
            </a:p>
          </p:txBody>
        </p:sp>
        <p:sp>
          <p:nvSpPr>
            <p:cNvPr id="62" name="Freeform 58"/>
            <p:cNvSpPr>
              <a:spLocks noEditPoints="1"/>
            </p:cNvSpPr>
            <p:nvPr/>
          </p:nvSpPr>
          <p:spPr bwMode="auto">
            <a:xfrm>
              <a:off x="1210" y="1818"/>
              <a:ext cx="623" cy="1449"/>
            </a:xfrm>
            <a:custGeom>
              <a:avLst/>
              <a:gdLst>
                <a:gd name="T0" fmla="*/ 1938 w 153"/>
                <a:gd name="T1" fmla="*/ 297 h 356"/>
                <a:gd name="T2" fmla="*/ 1975 w 153"/>
                <a:gd name="T3" fmla="*/ 562 h 356"/>
                <a:gd name="T4" fmla="*/ 1922 w 153"/>
                <a:gd name="T5" fmla="*/ 745 h 356"/>
                <a:gd name="T6" fmla="*/ 1922 w 153"/>
                <a:gd name="T7" fmla="*/ 810 h 356"/>
                <a:gd name="T8" fmla="*/ 1857 w 153"/>
                <a:gd name="T9" fmla="*/ 1058 h 356"/>
                <a:gd name="T10" fmla="*/ 1393 w 153"/>
                <a:gd name="T11" fmla="*/ 1506 h 356"/>
                <a:gd name="T12" fmla="*/ 1311 w 153"/>
                <a:gd name="T13" fmla="*/ 712 h 356"/>
                <a:gd name="T14" fmla="*/ 1458 w 153"/>
                <a:gd name="T15" fmla="*/ 330 h 356"/>
                <a:gd name="T16" fmla="*/ 1824 w 153"/>
                <a:gd name="T17" fmla="*/ 265 h 356"/>
                <a:gd name="T18" fmla="*/ 2007 w 153"/>
                <a:gd name="T19" fmla="*/ 232 h 356"/>
                <a:gd name="T20" fmla="*/ 1889 w 153"/>
                <a:gd name="T21" fmla="*/ 281 h 356"/>
                <a:gd name="T22" fmla="*/ 1991 w 153"/>
                <a:gd name="T23" fmla="*/ 216 h 356"/>
                <a:gd name="T24" fmla="*/ 1975 w 153"/>
                <a:gd name="T25" fmla="*/ 216 h 356"/>
                <a:gd name="T26" fmla="*/ 1938 w 153"/>
                <a:gd name="T27" fmla="*/ 346 h 356"/>
                <a:gd name="T28" fmla="*/ 1840 w 153"/>
                <a:gd name="T29" fmla="*/ 346 h 356"/>
                <a:gd name="T30" fmla="*/ 1906 w 153"/>
                <a:gd name="T31" fmla="*/ 513 h 356"/>
                <a:gd name="T32" fmla="*/ 2024 w 153"/>
                <a:gd name="T33" fmla="*/ 529 h 356"/>
                <a:gd name="T34" fmla="*/ 1955 w 153"/>
                <a:gd name="T35" fmla="*/ 562 h 356"/>
                <a:gd name="T36" fmla="*/ 1922 w 153"/>
                <a:gd name="T37" fmla="*/ 578 h 356"/>
                <a:gd name="T38" fmla="*/ 1906 w 153"/>
                <a:gd name="T39" fmla="*/ 513 h 356"/>
                <a:gd name="T40" fmla="*/ 1857 w 153"/>
                <a:gd name="T41" fmla="*/ 761 h 356"/>
                <a:gd name="T42" fmla="*/ 1922 w 153"/>
                <a:gd name="T43" fmla="*/ 745 h 356"/>
                <a:gd name="T44" fmla="*/ 98 w 153"/>
                <a:gd name="T45" fmla="*/ 5251 h 356"/>
                <a:gd name="T46" fmla="*/ 16 w 153"/>
                <a:gd name="T47" fmla="*/ 5617 h 356"/>
                <a:gd name="T48" fmla="*/ 248 w 153"/>
                <a:gd name="T49" fmla="*/ 5784 h 356"/>
                <a:gd name="T50" fmla="*/ 513 w 153"/>
                <a:gd name="T51" fmla="*/ 5816 h 356"/>
                <a:gd name="T52" fmla="*/ 615 w 153"/>
                <a:gd name="T53" fmla="*/ 5450 h 356"/>
                <a:gd name="T54" fmla="*/ 98 w 153"/>
                <a:gd name="T55" fmla="*/ 5251 h 356"/>
                <a:gd name="T56" fmla="*/ 2521 w 153"/>
                <a:gd name="T57" fmla="*/ 3329 h 356"/>
                <a:gd name="T58" fmla="*/ 2305 w 153"/>
                <a:gd name="T59" fmla="*/ 3793 h 356"/>
                <a:gd name="T60" fmla="*/ 1991 w 153"/>
                <a:gd name="T61" fmla="*/ 3793 h 356"/>
                <a:gd name="T62" fmla="*/ 2138 w 153"/>
                <a:gd name="T63" fmla="*/ 3643 h 356"/>
                <a:gd name="T64" fmla="*/ 2223 w 153"/>
                <a:gd name="T65" fmla="*/ 3447 h 356"/>
                <a:gd name="T66" fmla="*/ 2354 w 153"/>
                <a:gd name="T67" fmla="*/ 3378 h 3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3"/>
                <a:gd name="T103" fmla="*/ 0 h 356"/>
                <a:gd name="T104" fmla="*/ 153 w 153"/>
                <a:gd name="T105" fmla="*/ 356 h 3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3" h="356">
                  <a:moveTo>
                    <a:pt x="121" y="14"/>
                  </a:moveTo>
                  <a:lnTo>
                    <a:pt x="117" y="18"/>
                  </a:lnTo>
                  <a:lnTo>
                    <a:pt x="124" y="29"/>
                  </a:lnTo>
                  <a:cubicBezTo>
                    <a:pt x="126" y="34"/>
                    <a:pt x="121" y="32"/>
                    <a:pt x="119" y="34"/>
                  </a:cubicBezTo>
                  <a:cubicBezTo>
                    <a:pt x="117" y="37"/>
                    <a:pt x="119" y="38"/>
                    <a:pt x="119" y="41"/>
                  </a:cubicBezTo>
                  <a:lnTo>
                    <a:pt x="116" y="45"/>
                  </a:lnTo>
                  <a:lnTo>
                    <a:pt x="117" y="46"/>
                  </a:lnTo>
                  <a:lnTo>
                    <a:pt x="116" y="49"/>
                  </a:lnTo>
                  <a:lnTo>
                    <a:pt x="119" y="55"/>
                  </a:lnTo>
                  <a:cubicBezTo>
                    <a:pt x="118" y="61"/>
                    <a:pt x="115" y="64"/>
                    <a:pt x="112" y="64"/>
                  </a:cubicBezTo>
                  <a:cubicBezTo>
                    <a:pt x="106" y="64"/>
                    <a:pt x="96" y="64"/>
                    <a:pt x="94" y="67"/>
                  </a:cubicBezTo>
                  <a:cubicBezTo>
                    <a:pt x="90" y="72"/>
                    <a:pt x="88" y="86"/>
                    <a:pt x="84" y="91"/>
                  </a:cubicBezTo>
                  <a:cubicBezTo>
                    <a:pt x="74" y="79"/>
                    <a:pt x="60" y="63"/>
                    <a:pt x="50" y="50"/>
                  </a:cubicBezTo>
                  <a:cubicBezTo>
                    <a:pt x="61" y="54"/>
                    <a:pt x="68" y="54"/>
                    <a:pt x="79" y="43"/>
                  </a:cubicBezTo>
                  <a:cubicBezTo>
                    <a:pt x="79" y="39"/>
                    <a:pt x="75" y="33"/>
                    <a:pt x="75" y="27"/>
                  </a:cubicBezTo>
                  <a:cubicBezTo>
                    <a:pt x="75" y="20"/>
                    <a:pt x="82" y="14"/>
                    <a:pt x="88" y="20"/>
                  </a:cubicBezTo>
                  <a:lnTo>
                    <a:pt x="95" y="29"/>
                  </a:lnTo>
                  <a:cubicBezTo>
                    <a:pt x="99" y="25"/>
                    <a:pt x="104" y="18"/>
                    <a:pt x="110" y="16"/>
                  </a:cubicBezTo>
                  <a:cubicBezTo>
                    <a:pt x="110" y="8"/>
                    <a:pt x="112" y="4"/>
                    <a:pt x="117" y="0"/>
                  </a:cubicBezTo>
                  <a:cubicBezTo>
                    <a:pt x="117" y="5"/>
                    <a:pt x="118" y="11"/>
                    <a:pt x="121" y="14"/>
                  </a:cubicBezTo>
                  <a:moveTo>
                    <a:pt x="119" y="13"/>
                  </a:moveTo>
                  <a:cubicBezTo>
                    <a:pt x="118" y="14"/>
                    <a:pt x="116" y="16"/>
                    <a:pt x="114" y="17"/>
                  </a:cubicBezTo>
                  <a:cubicBezTo>
                    <a:pt x="116" y="17"/>
                    <a:pt x="120" y="15"/>
                    <a:pt x="120" y="14"/>
                  </a:cubicBezTo>
                  <a:lnTo>
                    <a:pt x="120" y="13"/>
                  </a:lnTo>
                  <a:lnTo>
                    <a:pt x="119" y="13"/>
                  </a:lnTo>
                  <a:moveTo>
                    <a:pt x="115" y="20"/>
                  </a:moveTo>
                  <a:cubicBezTo>
                    <a:pt x="116" y="20"/>
                    <a:pt x="116" y="21"/>
                    <a:pt x="117" y="21"/>
                  </a:cubicBezTo>
                  <a:cubicBezTo>
                    <a:pt x="116" y="22"/>
                    <a:pt x="114" y="21"/>
                    <a:pt x="113" y="22"/>
                  </a:cubicBezTo>
                  <a:cubicBezTo>
                    <a:pt x="112" y="22"/>
                    <a:pt x="111" y="21"/>
                    <a:pt x="111" y="21"/>
                  </a:cubicBezTo>
                  <a:cubicBezTo>
                    <a:pt x="112" y="21"/>
                    <a:pt x="114" y="21"/>
                    <a:pt x="115" y="20"/>
                  </a:cubicBezTo>
                  <a:moveTo>
                    <a:pt x="115" y="31"/>
                  </a:moveTo>
                  <a:cubicBezTo>
                    <a:pt x="114" y="32"/>
                    <a:pt x="114" y="33"/>
                    <a:pt x="114" y="33"/>
                  </a:cubicBezTo>
                  <a:cubicBezTo>
                    <a:pt x="117" y="36"/>
                    <a:pt x="119" y="32"/>
                    <a:pt x="122" y="32"/>
                  </a:cubicBezTo>
                  <a:cubicBezTo>
                    <a:pt x="122" y="32"/>
                    <a:pt x="122" y="33"/>
                    <a:pt x="123" y="33"/>
                  </a:cubicBezTo>
                  <a:cubicBezTo>
                    <a:pt x="122" y="33"/>
                    <a:pt x="119" y="34"/>
                    <a:pt x="118" y="34"/>
                  </a:cubicBezTo>
                  <a:lnTo>
                    <a:pt x="117" y="34"/>
                  </a:lnTo>
                  <a:cubicBezTo>
                    <a:pt x="117" y="34"/>
                    <a:pt x="116" y="35"/>
                    <a:pt x="116" y="35"/>
                  </a:cubicBezTo>
                  <a:cubicBezTo>
                    <a:pt x="115" y="34"/>
                    <a:pt x="114" y="34"/>
                    <a:pt x="114" y="33"/>
                  </a:cubicBezTo>
                  <a:cubicBezTo>
                    <a:pt x="114" y="33"/>
                    <a:pt x="114" y="32"/>
                    <a:pt x="115" y="31"/>
                  </a:cubicBezTo>
                  <a:moveTo>
                    <a:pt x="118" y="42"/>
                  </a:moveTo>
                  <a:cubicBezTo>
                    <a:pt x="117" y="44"/>
                    <a:pt x="112" y="44"/>
                    <a:pt x="112" y="46"/>
                  </a:cubicBezTo>
                  <a:cubicBezTo>
                    <a:pt x="114" y="46"/>
                    <a:pt x="114" y="46"/>
                    <a:pt x="115" y="46"/>
                  </a:cubicBezTo>
                  <a:lnTo>
                    <a:pt x="116" y="45"/>
                  </a:lnTo>
                  <a:cubicBezTo>
                    <a:pt x="116" y="45"/>
                    <a:pt x="118" y="43"/>
                    <a:pt x="118" y="42"/>
                  </a:cubicBezTo>
                  <a:moveTo>
                    <a:pt x="6" y="317"/>
                  </a:moveTo>
                  <a:cubicBezTo>
                    <a:pt x="3" y="321"/>
                    <a:pt x="10" y="335"/>
                    <a:pt x="4" y="341"/>
                  </a:cubicBezTo>
                  <a:lnTo>
                    <a:pt x="1" y="339"/>
                  </a:lnTo>
                  <a:cubicBezTo>
                    <a:pt x="0" y="344"/>
                    <a:pt x="5" y="351"/>
                    <a:pt x="8" y="349"/>
                  </a:cubicBezTo>
                  <a:cubicBezTo>
                    <a:pt x="4" y="353"/>
                    <a:pt x="13" y="354"/>
                    <a:pt x="15" y="349"/>
                  </a:cubicBezTo>
                  <a:cubicBezTo>
                    <a:pt x="15" y="354"/>
                    <a:pt x="19" y="356"/>
                    <a:pt x="22" y="351"/>
                  </a:cubicBezTo>
                  <a:cubicBezTo>
                    <a:pt x="24" y="355"/>
                    <a:pt x="25" y="356"/>
                    <a:pt x="31" y="351"/>
                  </a:cubicBezTo>
                  <a:cubicBezTo>
                    <a:pt x="36" y="347"/>
                    <a:pt x="37" y="342"/>
                    <a:pt x="39" y="340"/>
                  </a:cubicBezTo>
                  <a:cubicBezTo>
                    <a:pt x="39" y="336"/>
                    <a:pt x="37" y="331"/>
                    <a:pt x="37" y="329"/>
                  </a:cubicBezTo>
                  <a:cubicBezTo>
                    <a:pt x="37" y="325"/>
                    <a:pt x="36" y="323"/>
                    <a:pt x="34" y="319"/>
                  </a:cubicBezTo>
                  <a:cubicBezTo>
                    <a:pt x="28" y="318"/>
                    <a:pt x="16" y="319"/>
                    <a:pt x="6" y="317"/>
                  </a:cubicBezTo>
                  <a:moveTo>
                    <a:pt x="143" y="199"/>
                  </a:moveTo>
                  <a:cubicBezTo>
                    <a:pt x="144" y="197"/>
                    <a:pt x="153" y="194"/>
                    <a:pt x="152" y="201"/>
                  </a:cubicBezTo>
                  <a:cubicBezTo>
                    <a:pt x="150" y="208"/>
                    <a:pt x="148" y="205"/>
                    <a:pt x="148" y="214"/>
                  </a:cubicBezTo>
                  <a:cubicBezTo>
                    <a:pt x="147" y="219"/>
                    <a:pt x="143" y="227"/>
                    <a:pt x="139" y="229"/>
                  </a:cubicBezTo>
                  <a:cubicBezTo>
                    <a:pt x="135" y="232"/>
                    <a:pt x="130" y="238"/>
                    <a:pt x="126" y="236"/>
                  </a:cubicBezTo>
                  <a:lnTo>
                    <a:pt x="120" y="229"/>
                  </a:lnTo>
                  <a:cubicBezTo>
                    <a:pt x="122" y="224"/>
                    <a:pt x="120" y="225"/>
                    <a:pt x="122" y="219"/>
                  </a:cubicBezTo>
                  <a:cubicBezTo>
                    <a:pt x="124" y="217"/>
                    <a:pt x="127" y="219"/>
                    <a:pt x="129" y="220"/>
                  </a:cubicBezTo>
                  <a:cubicBezTo>
                    <a:pt x="123" y="214"/>
                    <a:pt x="125" y="211"/>
                    <a:pt x="130" y="214"/>
                  </a:cubicBezTo>
                  <a:cubicBezTo>
                    <a:pt x="126" y="208"/>
                    <a:pt x="131" y="206"/>
                    <a:pt x="134" y="208"/>
                  </a:cubicBezTo>
                  <a:cubicBezTo>
                    <a:pt x="131" y="205"/>
                    <a:pt x="135" y="202"/>
                    <a:pt x="138" y="203"/>
                  </a:cubicBezTo>
                  <a:cubicBezTo>
                    <a:pt x="139" y="203"/>
                    <a:pt x="141" y="206"/>
                    <a:pt x="142" y="204"/>
                  </a:cubicBezTo>
                  <a:cubicBezTo>
                    <a:pt x="142" y="203"/>
                    <a:pt x="142" y="201"/>
                    <a:pt x="143" y="199"/>
                  </a:cubicBezTo>
                </a:path>
              </a:pathLst>
            </a:custGeom>
            <a:solidFill>
              <a:srgbClr val="FBB781"/>
            </a:solidFill>
            <a:ln w="0">
              <a:solidFill>
                <a:srgbClr val="25221E"/>
              </a:solidFill>
              <a:round/>
              <a:headEnd/>
              <a:tailEnd/>
            </a:ln>
          </p:spPr>
          <p:txBody>
            <a:bodyPr/>
            <a:lstStyle/>
            <a:p>
              <a:endParaRPr lang="es-MX"/>
            </a:p>
          </p:txBody>
        </p:sp>
        <p:sp>
          <p:nvSpPr>
            <p:cNvPr id="63" name="Freeform 59"/>
            <p:cNvSpPr>
              <a:spLocks/>
            </p:cNvSpPr>
            <p:nvPr/>
          </p:nvSpPr>
          <p:spPr bwMode="auto">
            <a:xfrm>
              <a:off x="1361" y="1688"/>
              <a:ext cx="354" cy="342"/>
            </a:xfrm>
            <a:custGeom>
              <a:avLst/>
              <a:gdLst>
                <a:gd name="T0" fmla="*/ 761 w 87"/>
                <a:gd name="T1" fmla="*/ 0 h 84"/>
                <a:gd name="T2" fmla="*/ 578 w 87"/>
                <a:gd name="T3" fmla="*/ 232 h 84"/>
                <a:gd name="T4" fmla="*/ 1058 w 87"/>
                <a:gd name="T5" fmla="*/ 297 h 84"/>
                <a:gd name="T6" fmla="*/ 993 w 87"/>
                <a:gd name="T7" fmla="*/ 761 h 84"/>
                <a:gd name="T8" fmla="*/ 944 w 87"/>
                <a:gd name="T9" fmla="*/ 847 h 84"/>
                <a:gd name="T10" fmla="*/ 545 w 87"/>
                <a:gd name="T11" fmla="*/ 945 h 84"/>
                <a:gd name="T12" fmla="*/ 631 w 87"/>
                <a:gd name="T13" fmla="*/ 1278 h 84"/>
                <a:gd name="T14" fmla="*/ 382 w 87"/>
                <a:gd name="T15" fmla="*/ 1392 h 84"/>
                <a:gd name="T16" fmla="*/ 696 w 87"/>
                <a:gd name="T17" fmla="*/ 1242 h 84"/>
                <a:gd name="T18" fmla="*/ 631 w 87"/>
                <a:gd name="T19" fmla="*/ 977 h 84"/>
                <a:gd name="T20" fmla="*/ 846 w 87"/>
                <a:gd name="T21" fmla="*/ 863 h 84"/>
                <a:gd name="T22" fmla="*/ 960 w 87"/>
                <a:gd name="T23" fmla="*/ 1010 h 84"/>
                <a:gd name="T24" fmla="*/ 1208 w 87"/>
                <a:gd name="T25" fmla="*/ 794 h 84"/>
                <a:gd name="T26" fmla="*/ 1440 w 87"/>
                <a:gd name="T27" fmla="*/ 366 h 84"/>
                <a:gd name="T28" fmla="*/ 1440 w 87"/>
                <a:gd name="T29" fmla="*/ 281 h 84"/>
                <a:gd name="T30" fmla="*/ 1176 w 87"/>
                <a:gd name="T31" fmla="*/ 134 h 84"/>
                <a:gd name="T32" fmla="*/ 761 w 87"/>
                <a:gd name="T33" fmla="*/ 0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84"/>
                <a:gd name="T53" fmla="*/ 87 w 87"/>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84">
                  <a:moveTo>
                    <a:pt x="46" y="0"/>
                  </a:moveTo>
                  <a:cubicBezTo>
                    <a:pt x="33" y="1"/>
                    <a:pt x="39" y="10"/>
                    <a:pt x="35" y="14"/>
                  </a:cubicBezTo>
                  <a:cubicBezTo>
                    <a:pt x="27" y="23"/>
                    <a:pt x="54" y="13"/>
                    <a:pt x="64" y="18"/>
                  </a:cubicBezTo>
                  <a:cubicBezTo>
                    <a:pt x="35" y="18"/>
                    <a:pt x="0" y="36"/>
                    <a:pt x="60" y="46"/>
                  </a:cubicBezTo>
                  <a:lnTo>
                    <a:pt x="57" y="51"/>
                  </a:lnTo>
                  <a:cubicBezTo>
                    <a:pt x="42" y="44"/>
                    <a:pt x="32" y="49"/>
                    <a:pt x="33" y="57"/>
                  </a:cubicBezTo>
                  <a:cubicBezTo>
                    <a:pt x="33" y="64"/>
                    <a:pt x="44" y="71"/>
                    <a:pt x="38" y="77"/>
                  </a:cubicBezTo>
                  <a:cubicBezTo>
                    <a:pt x="29" y="77"/>
                    <a:pt x="26" y="83"/>
                    <a:pt x="23" y="84"/>
                  </a:cubicBezTo>
                  <a:cubicBezTo>
                    <a:pt x="33" y="83"/>
                    <a:pt x="38" y="79"/>
                    <a:pt x="42" y="75"/>
                  </a:cubicBezTo>
                  <a:cubicBezTo>
                    <a:pt x="42" y="71"/>
                    <a:pt x="38" y="65"/>
                    <a:pt x="38" y="59"/>
                  </a:cubicBezTo>
                  <a:cubicBezTo>
                    <a:pt x="38" y="52"/>
                    <a:pt x="45" y="46"/>
                    <a:pt x="51" y="52"/>
                  </a:cubicBezTo>
                  <a:lnTo>
                    <a:pt x="58" y="61"/>
                  </a:lnTo>
                  <a:cubicBezTo>
                    <a:pt x="62" y="57"/>
                    <a:pt x="67" y="50"/>
                    <a:pt x="73" y="48"/>
                  </a:cubicBezTo>
                  <a:cubicBezTo>
                    <a:pt x="73" y="31"/>
                    <a:pt x="86" y="33"/>
                    <a:pt x="87" y="22"/>
                  </a:cubicBezTo>
                  <a:lnTo>
                    <a:pt x="87" y="17"/>
                  </a:lnTo>
                  <a:cubicBezTo>
                    <a:pt x="87" y="15"/>
                    <a:pt x="79" y="12"/>
                    <a:pt x="71" y="8"/>
                  </a:cubicBezTo>
                  <a:cubicBezTo>
                    <a:pt x="63" y="5"/>
                    <a:pt x="55" y="1"/>
                    <a:pt x="46" y="0"/>
                  </a:cubicBezTo>
                </a:path>
              </a:pathLst>
            </a:custGeom>
            <a:solidFill>
              <a:srgbClr val="808210"/>
            </a:solidFill>
            <a:ln w="0">
              <a:solidFill>
                <a:srgbClr val="25221E"/>
              </a:solidFill>
              <a:round/>
              <a:headEnd/>
              <a:tailEnd/>
            </a:ln>
          </p:spPr>
          <p:txBody>
            <a:bodyPr/>
            <a:lstStyle/>
            <a:p>
              <a:endParaRPr lang="es-MX"/>
            </a:p>
          </p:txBody>
        </p:sp>
        <p:sp>
          <p:nvSpPr>
            <p:cNvPr id="64" name="Freeform 60"/>
            <p:cNvSpPr>
              <a:spLocks noEditPoints="1"/>
            </p:cNvSpPr>
            <p:nvPr/>
          </p:nvSpPr>
          <p:spPr bwMode="auto">
            <a:xfrm>
              <a:off x="1210" y="1969"/>
              <a:ext cx="610" cy="1282"/>
            </a:xfrm>
            <a:custGeom>
              <a:avLst/>
              <a:gdLst>
                <a:gd name="T0" fmla="*/ 1289 w 150"/>
                <a:gd name="T1" fmla="*/ 49 h 315"/>
                <a:gd name="T2" fmla="*/ 1887 w 150"/>
                <a:gd name="T3" fmla="*/ 431 h 315"/>
                <a:gd name="T4" fmla="*/ 1704 w 150"/>
                <a:gd name="T5" fmla="*/ 383 h 315"/>
                <a:gd name="T6" fmla="*/ 1570 w 150"/>
                <a:gd name="T7" fmla="*/ 313 h 315"/>
                <a:gd name="T8" fmla="*/ 1602 w 150"/>
                <a:gd name="T9" fmla="*/ 65 h 315"/>
                <a:gd name="T10" fmla="*/ 1440 w 150"/>
                <a:gd name="T11" fmla="*/ 0 h 315"/>
                <a:gd name="T12" fmla="*/ 1289 w 150"/>
                <a:gd name="T13" fmla="*/ 49 h 315"/>
                <a:gd name="T14" fmla="*/ 1305 w 150"/>
                <a:gd name="T15" fmla="*/ 98 h 315"/>
                <a:gd name="T16" fmla="*/ 1175 w 150"/>
                <a:gd name="T17" fmla="*/ 631 h 315"/>
                <a:gd name="T18" fmla="*/ 842 w 150"/>
                <a:gd name="T19" fmla="*/ 216 h 315"/>
                <a:gd name="T20" fmla="*/ 1305 w 150"/>
                <a:gd name="T21" fmla="*/ 98 h 315"/>
                <a:gd name="T22" fmla="*/ 1985 w 150"/>
                <a:gd name="T23" fmla="*/ 3179 h 315"/>
                <a:gd name="T24" fmla="*/ 2119 w 150"/>
                <a:gd name="T25" fmla="*/ 3297 h 315"/>
                <a:gd name="T26" fmla="*/ 2233 w 150"/>
                <a:gd name="T27" fmla="*/ 3215 h 315"/>
                <a:gd name="T28" fmla="*/ 2346 w 150"/>
                <a:gd name="T29" fmla="*/ 3130 h 315"/>
                <a:gd name="T30" fmla="*/ 2383 w 150"/>
                <a:gd name="T31" fmla="*/ 3081 h 315"/>
                <a:gd name="T32" fmla="*/ 2432 w 150"/>
                <a:gd name="T33" fmla="*/ 2983 h 315"/>
                <a:gd name="T34" fmla="*/ 2464 w 150"/>
                <a:gd name="T35" fmla="*/ 2800 h 315"/>
                <a:gd name="T36" fmla="*/ 2367 w 150"/>
                <a:gd name="T37" fmla="*/ 2715 h 315"/>
                <a:gd name="T38" fmla="*/ 2367 w 150"/>
                <a:gd name="T39" fmla="*/ 2767 h 315"/>
                <a:gd name="T40" fmla="*/ 2399 w 150"/>
                <a:gd name="T41" fmla="*/ 2881 h 315"/>
                <a:gd name="T42" fmla="*/ 2367 w 150"/>
                <a:gd name="T43" fmla="*/ 2930 h 315"/>
                <a:gd name="T44" fmla="*/ 2249 w 150"/>
                <a:gd name="T45" fmla="*/ 2865 h 315"/>
                <a:gd name="T46" fmla="*/ 2314 w 150"/>
                <a:gd name="T47" fmla="*/ 3032 h 315"/>
                <a:gd name="T48" fmla="*/ 2216 w 150"/>
                <a:gd name="T49" fmla="*/ 2967 h 315"/>
                <a:gd name="T50" fmla="*/ 2168 w 150"/>
                <a:gd name="T51" fmla="*/ 3065 h 315"/>
                <a:gd name="T52" fmla="*/ 2151 w 150"/>
                <a:gd name="T53" fmla="*/ 3179 h 315"/>
                <a:gd name="T54" fmla="*/ 2001 w 150"/>
                <a:gd name="T55" fmla="*/ 3130 h 315"/>
                <a:gd name="T56" fmla="*/ 1985 w 150"/>
                <a:gd name="T57" fmla="*/ 3179 h 315"/>
                <a:gd name="T58" fmla="*/ 98 w 150"/>
                <a:gd name="T59" fmla="*/ 4640 h 315"/>
                <a:gd name="T60" fmla="*/ 134 w 150"/>
                <a:gd name="T61" fmla="*/ 4953 h 315"/>
                <a:gd name="T62" fmla="*/ 114 w 150"/>
                <a:gd name="T63" fmla="*/ 5002 h 315"/>
                <a:gd name="T64" fmla="*/ 0 w 150"/>
                <a:gd name="T65" fmla="*/ 5051 h 315"/>
                <a:gd name="T66" fmla="*/ 81 w 150"/>
                <a:gd name="T67" fmla="*/ 5169 h 315"/>
                <a:gd name="T68" fmla="*/ 167 w 150"/>
                <a:gd name="T69" fmla="*/ 5018 h 315"/>
                <a:gd name="T70" fmla="*/ 150 w 150"/>
                <a:gd name="T71" fmla="*/ 5120 h 315"/>
                <a:gd name="T72" fmla="*/ 150 w 150"/>
                <a:gd name="T73" fmla="*/ 5218 h 315"/>
                <a:gd name="T74" fmla="*/ 167 w 150"/>
                <a:gd name="T75" fmla="*/ 5218 h 315"/>
                <a:gd name="T76" fmla="*/ 232 w 150"/>
                <a:gd name="T77" fmla="*/ 5152 h 315"/>
                <a:gd name="T78" fmla="*/ 232 w 150"/>
                <a:gd name="T79" fmla="*/ 5034 h 315"/>
                <a:gd name="T80" fmla="*/ 297 w 150"/>
                <a:gd name="T81" fmla="*/ 5218 h 315"/>
                <a:gd name="T82" fmla="*/ 346 w 150"/>
                <a:gd name="T83" fmla="*/ 5083 h 315"/>
                <a:gd name="T84" fmla="*/ 399 w 150"/>
                <a:gd name="T85" fmla="*/ 4953 h 315"/>
                <a:gd name="T86" fmla="*/ 382 w 150"/>
                <a:gd name="T87" fmla="*/ 4672 h 315"/>
                <a:gd name="T88" fmla="*/ 98 w 150"/>
                <a:gd name="T89" fmla="*/ 4640 h 315"/>
                <a:gd name="T90" fmla="*/ 382 w 150"/>
                <a:gd name="T91" fmla="*/ 5201 h 315"/>
                <a:gd name="T92" fmla="*/ 480 w 150"/>
                <a:gd name="T93" fmla="*/ 4986 h 315"/>
                <a:gd name="T94" fmla="*/ 545 w 150"/>
                <a:gd name="T95" fmla="*/ 5002 h 315"/>
                <a:gd name="T96" fmla="*/ 545 w 150"/>
                <a:gd name="T97" fmla="*/ 5018 h 315"/>
                <a:gd name="T98" fmla="*/ 415 w 150"/>
                <a:gd name="T99" fmla="*/ 5185 h 315"/>
                <a:gd name="T100" fmla="*/ 399 w 150"/>
                <a:gd name="T101" fmla="*/ 5201 h 315"/>
                <a:gd name="T102" fmla="*/ 382 w 150"/>
                <a:gd name="T103" fmla="*/ 5201 h 3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0"/>
                <a:gd name="T157" fmla="*/ 0 h 315"/>
                <a:gd name="T158" fmla="*/ 150 w 150"/>
                <a:gd name="T159" fmla="*/ 315 h 3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0" h="315">
                  <a:moveTo>
                    <a:pt x="78" y="3"/>
                  </a:moveTo>
                  <a:cubicBezTo>
                    <a:pt x="80" y="19"/>
                    <a:pt x="96" y="29"/>
                    <a:pt x="114" y="26"/>
                  </a:cubicBezTo>
                  <a:cubicBezTo>
                    <a:pt x="107" y="27"/>
                    <a:pt x="107" y="22"/>
                    <a:pt x="103" y="23"/>
                  </a:cubicBezTo>
                  <a:cubicBezTo>
                    <a:pt x="100" y="23"/>
                    <a:pt x="97" y="21"/>
                    <a:pt x="95" y="19"/>
                  </a:cubicBezTo>
                  <a:cubicBezTo>
                    <a:pt x="95" y="14"/>
                    <a:pt x="95" y="8"/>
                    <a:pt x="97" y="4"/>
                  </a:cubicBezTo>
                  <a:cubicBezTo>
                    <a:pt x="92" y="8"/>
                    <a:pt x="90" y="2"/>
                    <a:pt x="87" y="0"/>
                  </a:cubicBezTo>
                  <a:cubicBezTo>
                    <a:pt x="89" y="9"/>
                    <a:pt x="86" y="7"/>
                    <a:pt x="78" y="3"/>
                  </a:cubicBezTo>
                  <a:moveTo>
                    <a:pt x="79" y="6"/>
                  </a:moveTo>
                  <a:cubicBezTo>
                    <a:pt x="77" y="17"/>
                    <a:pt x="71" y="27"/>
                    <a:pt x="71" y="38"/>
                  </a:cubicBezTo>
                  <a:cubicBezTo>
                    <a:pt x="64" y="31"/>
                    <a:pt x="56" y="20"/>
                    <a:pt x="51" y="13"/>
                  </a:cubicBezTo>
                  <a:cubicBezTo>
                    <a:pt x="64" y="17"/>
                    <a:pt x="68" y="18"/>
                    <a:pt x="79" y="6"/>
                  </a:cubicBezTo>
                  <a:moveTo>
                    <a:pt x="120" y="192"/>
                  </a:moveTo>
                  <a:cubicBezTo>
                    <a:pt x="123" y="195"/>
                    <a:pt x="125" y="198"/>
                    <a:pt x="128" y="199"/>
                  </a:cubicBezTo>
                  <a:cubicBezTo>
                    <a:pt x="127" y="200"/>
                    <a:pt x="134" y="198"/>
                    <a:pt x="135" y="194"/>
                  </a:cubicBezTo>
                  <a:cubicBezTo>
                    <a:pt x="137" y="192"/>
                    <a:pt x="141" y="192"/>
                    <a:pt x="142" y="189"/>
                  </a:cubicBezTo>
                  <a:cubicBezTo>
                    <a:pt x="142" y="188"/>
                    <a:pt x="144" y="187"/>
                    <a:pt x="144" y="186"/>
                  </a:cubicBezTo>
                  <a:cubicBezTo>
                    <a:pt x="145" y="185"/>
                    <a:pt x="147" y="182"/>
                    <a:pt x="147" y="180"/>
                  </a:cubicBezTo>
                  <a:cubicBezTo>
                    <a:pt x="150" y="177"/>
                    <a:pt x="147" y="173"/>
                    <a:pt x="149" y="169"/>
                  </a:cubicBezTo>
                  <a:cubicBezTo>
                    <a:pt x="150" y="167"/>
                    <a:pt x="146" y="161"/>
                    <a:pt x="143" y="164"/>
                  </a:cubicBezTo>
                  <a:lnTo>
                    <a:pt x="143" y="167"/>
                  </a:lnTo>
                  <a:cubicBezTo>
                    <a:pt x="143" y="169"/>
                    <a:pt x="145" y="173"/>
                    <a:pt x="145" y="174"/>
                  </a:cubicBezTo>
                  <a:cubicBezTo>
                    <a:pt x="146" y="177"/>
                    <a:pt x="146" y="178"/>
                    <a:pt x="143" y="177"/>
                  </a:cubicBezTo>
                  <a:cubicBezTo>
                    <a:pt x="142" y="177"/>
                    <a:pt x="139" y="173"/>
                    <a:pt x="136" y="173"/>
                  </a:cubicBezTo>
                  <a:cubicBezTo>
                    <a:pt x="139" y="174"/>
                    <a:pt x="143" y="180"/>
                    <a:pt x="140" y="183"/>
                  </a:cubicBezTo>
                  <a:cubicBezTo>
                    <a:pt x="138" y="185"/>
                    <a:pt x="135" y="179"/>
                    <a:pt x="134" y="179"/>
                  </a:cubicBezTo>
                  <a:cubicBezTo>
                    <a:pt x="139" y="186"/>
                    <a:pt x="138" y="192"/>
                    <a:pt x="131" y="185"/>
                  </a:cubicBezTo>
                  <a:cubicBezTo>
                    <a:pt x="132" y="187"/>
                    <a:pt x="134" y="192"/>
                    <a:pt x="130" y="192"/>
                  </a:cubicBezTo>
                  <a:cubicBezTo>
                    <a:pt x="127" y="193"/>
                    <a:pt x="124" y="190"/>
                    <a:pt x="121" y="189"/>
                  </a:cubicBezTo>
                  <a:lnTo>
                    <a:pt x="120" y="192"/>
                  </a:lnTo>
                  <a:moveTo>
                    <a:pt x="6" y="280"/>
                  </a:moveTo>
                  <a:cubicBezTo>
                    <a:pt x="4" y="286"/>
                    <a:pt x="10" y="293"/>
                    <a:pt x="8" y="299"/>
                  </a:cubicBezTo>
                  <a:cubicBezTo>
                    <a:pt x="8" y="300"/>
                    <a:pt x="7" y="301"/>
                    <a:pt x="7" y="302"/>
                  </a:cubicBezTo>
                  <a:cubicBezTo>
                    <a:pt x="4" y="304"/>
                    <a:pt x="2" y="302"/>
                    <a:pt x="0" y="305"/>
                  </a:cubicBezTo>
                  <a:cubicBezTo>
                    <a:pt x="0" y="308"/>
                    <a:pt x="3" y="312"/>
                    <a:pt x="5" y="312"/>
                  </a:cubicBezTo>
                  <a:cubicBezTo>
                    <a:pt x="7" y="310"/>
                    <a:pt x="10" y="307"/>
                    <a:pt x="10" y="303"/>
                  </a:cubicBezTo>
                  <a:cubicBezTo>
                    <a:pt x="10" y="305"/>
                    <a:pt x="9" y="307"/>
                    <a:pt x="9" y="309"/>
                  </a:cubicBezTo>
                  <a:cubicBezTo>
                    <a:pt x="8" y="310"/>
                    <a:pt x="8" y="313"/>
                    <a:pt x="9" y="315"/>
                  </a:cubicBezTo>
                  <a:cubicBezTo>
                    <a:pt x="9" y="314"/>
                    <a:pt x="9" y="315"/>
                    <a:pt x="10" y="315"/>
                  </a:cubicBezTo>
                  <a:cubicBezTo>
                    <a:pt x="11" y="313"/>
                    <a:pt x="13" y="313"/>
                    <a:pt x="14" y="311"/>
                  </a:cubicBezTo>
                  <a:cubicBezTo>
                    <a:pt x="14" y="309"/>
                    <a:pt x="15" y="305"/>
                    <a:pt x="14" y="304"/>
                  </a:cubicBezTo>
                  <a:cubicBezTo>
                    <a:pt x="17" y="307"/>
                    <a:pt x="15" y="312"/>
                    <a:pt x="18" y="315"/>
                  </a:cubicBezTo>
                  <a:cubicBezTo>
                    <a:pt x="22" y="315"/>
                    <a:pt x="20" y="309"/>
                    <a:pt x="21" y="307"/>
                  </a:cubicBezTo>
                  <a:cubicBezTo>
                    <a:pt x="21" y="306"/>
                    <a:pt x="24" y="301"/>
                    <a:pt x="24" y="299"/>
                  </a:cubicBezTo>
                  <a:cubicBezTo>
                    <a:pt x="26" y="294"/>
                    <a:pt x="25" y="287"/>
                    <a:pt x="23" y="282"/>
                  </a:cubicBezTo>
                  <a:lnTo>
                    <a:pt x="6" y="280"/>
                  </a:lnTo>
                  <a:moveTo>
                    <a:pt x="23" y="314"/>
                  </a:moveTo>
                  <a:cubicBezTo>
                    <a:pt x="26" y="310"/>
                    <a:pt x="29" y="306"/>
                    <a:pt x="29" y="301"/>
                  </a:cubicBezTo>
                  <a:cubicBezTo>
                    <a:pt x="30" y="302"/>
                    <a:pt x="31" y="301"/>
                    <a:pt x="33" y="302"/>
                  </a:cubicBezTo>
                  <a:lnTo>
                    <a:pt x="33" y="303"/>
                  </a:lnTo>
                  <a:cubicBezTo>
                    <a:pt x="30" y="306"/>
                    <a:pt x="28" y="311"/>
                    <a:pt x="25" y="313"/>
                  </a:cubicBezTo>
                  <a:lnTo>
                    <a:pt x="24" y="314"/>
                  </a:lnTo>
                  <a:cubicBezTo>
                    <a:pt x="24" y="314"/>
                    <a:pt x="23" y="314"/>
                    <a:pt x="23" y="314"/>
                  </a:cubicBezTo>
                </a:path>
              </a:pathLst>
            </a:custGeom>
            <a:solidFill>
              <a:srgbClr val="DDA87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MX"/>
            </a:p>
          </p:txBody>
        </p:sp>
        <p:sp>
          <p:nvSpPr>
            <p:cNvPr id="65" name="Freeform 61"/>
            <p:cNvSpPr>
              <a:spLocks noEditPoints="1"/>
            </p:cNvSpPr>
            <p:nvPr/>
          </p:nvSpPr>
          <p:spPr bwMode="auto">
            <a:xfrm>
              <a:off x="1389" y="2018"/>
              <a:ext cx="240" cy="1998"/>
            </a:xfrm>
            <a:custGeom>
              <a:avLst/>
              <a:gdLst>
                <a:gd name="T0" fmla="*/ 98 w 59"/>
                <a:gd name="T1" fmla="*/ 0 h 491"/>
                <a:gd name="T2" fmla="*/ 0 w 59"/>
                <a:gd name="T3" fmla="*/ 151 h 491"/>
                <a:gd name="T4" fmla="*/ 826 w 59"/>
                <a:gd name="T5" fmla="*/ 1375 h 491"/>
                <a:gd name="T6" fmla="*/ 696 w 59"/>
                <a:gd name="T7" fmla="*/ 545 h 491"/>
                <a:gd name="T8" fmla="*/ 98 w 59"/>
                <a:gd name="T9" fmla="*/ 0 h 491"/>
                <a:gd name="T10" fmla="*/ 529 w 59"/>
                <a:gd name="T11" fmla="*/ 7850 h 491"/>
                <a:gd name="T12" fmla="*/ 313 w 59"/>
                <a:gd name="T13" fmla="*/ 7980 h 491"/>
                <a:gd name="T14" fmla="*/ 545 w 59"/>
                <a:gd name="T15" fmla="*/ 7980 h 491"/>
                <a:gd name="T16" fmla="*/ 399 w 59"/>
                <a:gd name="T17" fmla="*/ 8130 h 491"/>
                <a:gd name="T18" fmla="*/ 976 w 59"/>
                <a:gd name="T19" fmla="*/ 8130 h 491"/>
                <a:gd name="T20" fmla="*/ 728 w 59"/>
                <a:gd name="T21" fmla="*/ 7964 h 491"/>
                <a:gd name="T22" fmla="*/ 529 w 59"/>
                <a:gd name="T23" fmla="*/ 7850 h 4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491"/>
                <a:gd name="T38" fmla="*/ 59 w 59"/>
                <a:gd name="T39" fmla="*/ 491 h 4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491">
                  <a:moveTo>
                    <a:pt x="6" y="0"/>
                  </a:moveTo>
                  <a:cubicBezTo>
                    <a:pt x="6" y="2"/>
                    <a:pt x="0" y="7"/>
                    <a:pt x="0" y="9"/>
                  </a:cubicBezTo>
                  <a:lnTo>
                    <a:pt x="50" y="83"/>
                  </a:lnTo>
                  <a:cubicBezTo>
                    <a:pt x="45" y="70"/>
                    <a:pt x="42" y="50"/>
                    <a:pt x="42" y="33"/>
                  </a:cubicBezTo>
                  <a:cubicBezTo>
                    <a:pt x="29" y="15"/>
                    <a:pt x="17" y="13"/>
                    <a:pt x="6" y="0"/>
                  </a:cubicBezTo>
                  <a:moveTo>
                    <a:pt x="32" y="474"/>
                  </a:moveTo>
                  <a:cubicBezTo>
                    <a:pt x="36" y="479"/>
                    <a:pt x="23" y="479"/>
                    <a:pt x="19" y="482"/>
                  </a:cubicBezTo>
                  <a:lnTo>
                    <a:pt x="33" y="482"/>
                  </a:lnTo>
                  <a:lnTo>
                    <a:pt x="24" y="491"/>
                  </a:lnTo>
                  <a:cubicBezTo>
                    <a:pt x="35" y="484"/>
                    <a:pt x="41" y="484"/>
                    <a:pt x="59" y="491"/>
                  </a:cubicBezTo>
                  <a:cubicBezTo>
                    <a:pt x="59" y="491"/>
                    <a:pt x="44" y="483"/>
                    <a:pt x="44" y="481"/>
                  </a:cubicBezTo>
                  <a:cubicBezTo>
                    <a:pt x="39" y="479"/>
                    <a:pt x="35" y="477"/>
                    <a:pt x="32" y="474"/>
                  </a:cubicBezTo>
                </a:path>
              </a:pathLst>
            </a:custGeom>
            <a:solidFill>
              <a:srgbClr val="FFFFFF"/>
            </a:solidFill>
            <a:ln w="0">
              <a:solidFill>
                <a:srgbClr val="25221E"/>
              </a:solidFill>
              <a:round/>
              <a:headEnd/>
              <a:tailEnd/>
            </a:ln>
          </p:spPr>
          <p:txBody>
            <a:bodyPr/>
            <a:lstStyle/>
            <a:p>
              <a:endParaRPr lang="es-MX"/>
            </a:p>
          </p:txBody>
        </p:sp>
        <p:sp>
          <p:nvSpPr>
            <p:cNvPr id="66" name="Freeform 62"/>
            <p:cNvSpPr>
              <a:spLocks/>
            </p:cNvSpPr>
            <p:nvPr/>
          </p:nvSpPr>
          <p:spPr bwMode="auto">
            <a:xfrm>
              <a:off x="1560" y="2152"/>
              <a:ext cx="94" cy="342"/>
            </a:xfrm>
            <a:custGeom>
              <a:avLst/>
              <a:gdLst>
                <a:gd name="T0" fmla="*/ 16 w 23"/>
                <a:gd name="T1" fmla="*/ 248 h 84"/>
                <a:gd name="T2" fmla="*/ 16 w 23"/>
                <a:gd name="T3" fmla="*/ 383 h 84"/>
                <a:gd name="T4" fmla="*/ 135 w 23"/>
                <a:gd name="T5" fmla="*/ 615 h 84"/>
                <a:gd name="T6" fmla="*/ 135 w 23"/>
                <a:gd name="T7" fmla="*/ 831 h 84"/>
                <a:gd name="T8" fmla="*/ 384 w 23"/>
                <a:gd name="T9" fmla="*/ 1311 h 84"/>
                <a:gd name="T10" fmla="*/ 0 w 23"/>
                <a:gd name="T11" fmla="*/ 0 h 84"/>
                <a:gd name="T12" fmla="*/ 16 w 23"/>
                <a:gd name="T13" fmla="*/ 248 h 84"/>
                <a:gd name="T14" fmla="*/ 0 60000 65536"/>
                <a:gd name="T15" fmla="*/ 0 60000 65536"/>
                <a:gd name="T16" fmla="*/ 0 60000 65536"/>
                <a:gd name="T17" fmla="*/ 0 60000 65536"/>
                <a:gd name="T18" fmla="*/ 0 60000 65536"/>
                <a:gd name="T19" fmla="*/ 0 60000 65536"/>
                <a:gd name="T20" fmla="*/ 0 60000 65536"/>
                <a:gd name="T21" fmla="*/ 0 w 23"/>
                <a:gd name="T22" fmla="*/ 0 h 84"/>
                <a:gd name="T23" fmla="*/ 23 w 23"/>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84">
                  <a:moveTo>
                    <a:pt x="1" y="15"/>
                  </a:moveTo>
                  <a:cubicBezTo>
                    <a:pt x="8" y="21"/>
                    <a:pt x="1" y="15"/>
                    <a:pt x="1" y="23"/>
                  </a:cubicBezTo>
                  <a:cubicBezTo>
                    <a:pt x="5" y="27"/>
                    <a:pt x="8" y="31"/>
                    <a:pt x="8" y="37"/>
                  </a:cubicBezTo>
                  <a:lnTo>
                    <a:pt x="8" y="50"/>
                  </a:lnTo>
                  <a:cubicBezTo>
                    <a:pt x="11" y="54"/>
                    <a:pt x="23" y="84"/>
                    <a:pt x="23" y="79"/>
                  </a:cubicBezTo>
                  <a:cubicBezTo>
                    <a:pt x="22" y="61"/>
                    <a:pt x="18" y="21"/>
                    <a:pt x="0" y="0"/>
                  </a:cubicBezTo>
                  <a:cubicBezTo>
                    <a:pt x="0" y="6"/>
                    <a:pt x="1" y="10"/>
                    <a:pt x="1" y="15"/>
                  </a:cubicBezTo>
                </a:path>
              </a:pathLst>
            </a:custGeom>
            <a:solidFill>
              <a:srgbClr val="EB3D00"/>
            </a:solidFill>
            <a:ln w="0">
              <a:solidFill>
                <a:srgbClr val="25221E"/>
              </a:solidFill>
              <a:round/>
              <a:headEnd/>
              <a:tailEnd/>
            </a:ln>
          </p:spPr>
          <p:txBody>
            <a:bodyPr/>
            <a:lstStyle/>
            <a:p>
              <a:endParaRPr lang="es-MX"/>
            </a:p>
          </p:txBody>
        </p:sp>
        <p:sp>
          <p:nvSpPr>
            <p:cNvPr id="67" name="Freeform 63"/>
            <p:cNvSpPr>
              <a:spLocks/>
            </p:cNvSpPr>
            <p:nvPr/>
          </p:nvSpPr>
          <p:spPr bwMode="auto">
            <a:xfrm>
              <a:off x="1389" y="2022"/>
              <a:ext cx="94" cy="163"/>
            </a:xfrm>
            <a:custGeom>
              <a:avLst/>
              <a:gdLst>
                <a:gd name="T0" fmla="*/ 0 w 23"/>
                <a:gd name="T1" fmla="*/ 118 h 40"/>
                <a:gd name="T2" fmla="*/ 384 w 23"/>
                <a:gd name="T3" fmla="*/ 664 h 40"/>
                <a:gd name="T4" fmla="*/ 319 w 23"/>
                <a:gd name="T5" fmla="*/ 281 h 40"/>
                <a:gd name="T6" fmla="*/ 102 w 23"/>
                <a:gd name="T7" fmla="*/ 0 h 40"/>
                <a:gd name="T8" fmla="*/ 0 w 23"/>
                <a:gd name="T9" fmla="*/ 118 h 40"/>
                <a:gd name="T10" fmla="*/ 0 60000 65536"/>
                <a:gd name="T11" fmla="*/ 0 60000 65536"/>
                <a:gd name="T12" fmla="*/ 0 60000 65536"/>
                <a:gd name="T13" fmla="*/ 0 60000 65536"/>
                <a:gd name="T14" fmla="*/ 0 60000 65536"/>
                <a:gd name="T15" fmla="*/ 0 w 23"/>
                <a:gd name="T16" fmla="*/ 0 h 40"/>
                <a:gd name="T17" fmla="*/ 23 w 23"/>
                <a:gd name="T18" fmla="*/ 40 h 40"/>
              </a:gdLst>
              <a:ahLst/>
              <a:cxnLst>
                <a:cxn ang="T10">
                  <a:pos x="T0" y="T1"/>
                </a:cxn>
                <a:cxn ang="T11">
                  <a:pos x="T2" y="T3"/>
                </a:cxn>
                <a:cxn ang="T12">
                  <a:pos x="T4" y="T5"/>
                </a:cxn>
                <a:cxn ang="T13">
                  <a:pos x="T6" y="T7"/>
                </a:cxn>
                <a:cxn ang="T14">
                  <a:pos x="T8" y="T9"/>
                </a:cxn>
              </a:cxnLst>
              <a:rect l="T15" t="T16" r="T17" b="T18"/>
              <a:pathLst>
                <a:path w="23" h="40">
                  <a:moveTo>
                    <a:pt x="0" y="7"/>
                  </a:moveTo>
                  <a:lnTo>
                    <a:pt x="23" y="40"/>
                  </a:lnTo>
                  <a:lnTo>
                    <a:pt x="19" y="17"/>
                  </a:lnTo>
                  <a:cubicBezTo>
                    <a:pt x="13" y="14"/>
                    <a:pt x="9" y="4"/>
                    <a:pt x="6" y="0"/>
                  </a:cubicBezTo>
                  <a:lnTo>
                    <a:pt x="0" y="7"/>
                  </a:lnTo>
                </a:path>
              </a:pathLst>
            </a:custGeom>
            <a:solidFill>
              <a:srgbClr val="DEDED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MX"/>
            </a:p>
          </p:txBody>
        </p:sp>
        <p:sp>
          <p:nvSpPr>
            <p:cNvPr id="68" name="Freeform 64"/>
            <p:cNvSpPr>
              <a:spLocks noEditPoints="1"/>
            </p:cNvSpPr>
            <p:nvPr/>
          </p:nvSpPr>
          <p:spPr bwMode="auto">
            <a:xfrm>
              <a:off x="958" y="1904"/>
              <a:ext cx="618" cy="1701"/>
            </a:xfrm>
            <a:custGeom>
              <a:avLst/>
              <a:gdLst>
                <a:gd name="T0" fmla="*/ 264 w 152"/>
                <a:gd name="T1" fmla="*/ 5616 h 418"/>
                <a:gd name="T2" fmla="*/ 2480 w 152"/>
                <a:gd name="T3" fmla="*/ 5713 h 418"/>
                <a:gd name="T4" fmla="*/ 98 w 152"/>
                <a:gd name="T5" fmla="*/ 5433 h 418"/>
                <a:gd name="T6" fmla="*/ 264 w 152"/>
                <a:gd name="T7" fmla="*/ 5616 h 418"/>
                <a:gd name="T8" fmla="*/ 0 w 152"/>
                <a:gd name="T9" fmla="*/ 6922 h 418"/>
                <a:gd name="T10" fmla="*/ 2513 w 152"/>
                <a:gd name="T11" fmla="*/ 167 h 418"/>
                <a:gd name="T12" fmla="*/ 2480 w 152"/>
                <a:gd name="T13" fmla="*/ 167 h 418"/>
                <a:gd name="T14" fmla="*/ 2464 w 152"/>
                <a:gd name="T15" fmla="*/ 151 h 418"/>
                <a:gd name="T16" fmla="*/ 2415 w 152"/>
                <a:gd name="T17" fmla="*/ 0 h 418"/>
                <a:gd name="T18" fmla="*/ 2346 w 152"/>
                <a:gd name="T19" fmla="*/ 0 h 418"/>
                <a:gd name="T20" fmla="*/ 2362 w 152"/>
                <a:gd name="T21" fmla="*/ 248 h 418"/>
                <a:gd name="T22" fmla="*/ 2431 w 152"/>
                <a:gd name="T23" fmla="*/ 98 h 418"/>
                <a:gd name="T24" fmla="*/ 2399 w 152"/>
                <a:gd name="T25" fmla="*/ 98 h 418"/>
                <a:gd name="T26" fmla="*/ 2399 w 152"/>
                <a:gd name="T27" fmla="*/ 98 h 418"/>
                <a:gd name="T28" fmla="*/ 2431 w 152"/>
                <a:gd name="T29" fmla="*/ 81 h 418"/>
                <a:gd name="T30" fmla="*/ 2399 w 152"/>
                <a:gd name="T31" fmla="*/ 33 h 418"/>
                <a:gd name="T32" fmla="*/ 2313 w 152"/>
                <a:gd name="T33" fmla="*/ 134 h 418"/>
                <a:gd name="T34" fmla="*/ 2330 w 152"/>
                <a:gd name="T35" fmla="*/ 151 h 418"/>
                <a:gd name="T36" fmla="*/ 2464 w 152"/>
                <a:gd name="T37" fmla="*/ 114 h 418"/>
                <a:gd name="T38" fmla="*/ 2378 w 152"/>
                <a:gd name="T39" fmla="*/ 151 h 418"/>
                <a:gd name="T40" fmla="*/ 2362 w 152"/>
                <a:gd name="T41" fmla="*/ 151 h 418"/>
                <a:gd name="T42" fmla="*/ 2362 w 152"/>
                <a:gd name="T43" fmla="*/ 151 h 418"/>
                <a:gd name="T44" fmla="*/ 2362 w 152"/>
                <a:gd name="T45" fmla="*/ 183 h 418"/>
                <a:gd name="T46" fmla="*/ 2378 w 152"/>
                <a:gd name="T47" fmla="*/ 216 h 418"/>
                <a:gd name="T48" fmla="*/ 2399 w 152"/>
                <a:gd name="T49" fmla="*/ 216 h 418"/>
                <a:gd name="T50" fmla="*/ 2415 w 152"/>
                <a:gd name="T51" fmla="*/ 199 h 418"/>
                <a:gd name="T52" fmla="*/ 2415 w 152"/>
                <a:gd name="T53" fmla="*/ 199 h 418"/>
                <a:gd name="T54" fmla="*/ 2431 w 152"/>
                <a:gd name="T55" fmla="*/ 216 h 418"/>
                <a:gd name="T56" fmla="*/ 2448 w 152"/>
                <a:gd name="T57" fmla="*/ 216 h 418"/>
                <a:gd name="T58" fmla="*/ 2448 w 152"/>
                <a:gd name="T59" fmla="*/ 199 h 418"/>
                <a:gd name="T60" fmla="*/ 2297 w 152"/>
                <a:gd name="T61" fmla="*/ 232 h 418"/>
                <a:gd name="T62" fmla="*/ 2399 w 152"/>
                <a:gd name="T63" fmla="*/ 346 h 418"/>
                <a:gd name="T64" fmla="*/ 2464 w 152"/>
                <a:gd name="T65" fmla="*/ 346 h 418"/>
                <a:gd name="T66" fmla="*/ 2464 w 152"/>
                <a:gd name="T67" fmla="*/ 281 h 4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418"/>
                <a:gd name="T104" fmla="*/ 152 w 152"/>
                <a:gd name="T105" fmla="*/ 418 h 4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418">
                  <a:moveTo>
                    <a:pt x="16" y="339"/>
                  </a:moveTo>
                  <a:lnTo>
                    <a:pt x="150" y="345"/>
                  </a:lnTo>
                  <a:moveTo>
                    <a:pt x="6" y="328"/>
                  </a:moveTo>
                  <a:lnTo>
                    <a:pt x="16" y="339"/>
                  </a:lnTo>
                  <a:lnTo>
                    <a:pt x="0" y="418"/>
                  </a:lnTo>
                  <a:moveTo>
                    <a:pt x="152" y="10"/>
                  </a:moveTo>
                  <a:cubicBezTo>
                    <a:pt x="152" y="10"/>
                    <a:pt x="151" y="10"/>
                    <a:pt x="150" y="10"/>
                  </a:cubicBezTo>
                  <a:lnTo>
                    <a:pt x="149" y="9"/>
                  </a:lnTo>
                  <a:cubicBezTo>
                    <a:pt x="150" y="7"/>
                    <a:pt x="147" y="1"/>
                    <a:pt x="146" y="0"/>
                  </a:cubicBezTo>
                  <a:lnTo>
                    <a:pt x="142" y="0"/>
                  </a:lnTo>
                  <a:cubicBezTo>
                    <a:pt x="138" y="3"/>
                    <a:pt x="139" y="11"/>
                    <a:pt x="143" y="15"/>
                  </a:cubicBezTo>
                  <a:moveTo>
                    <a:pt x="147" y="6"/>
                  </a:moveTo>
                  <a:cubicBezTo>
                    <a:pt x="147" y="6"/>
                    <a:pt x="145" y="7"/>
                    <a:pt x="145" y="6"/>
                  </a:cubicBezTo>
                  <a:cubicBezTo>
                    <a:pt x="145" y="5"/>
                    <a:pt x="146" y="5"/>
                    <a:pt x="147" y="5"/>
                  </a:cubicBezTo>
                  <a:cubicBezTo>
                    <a:pt x="147" y="3"/>
                    <a:pt x="146" y="2"/>
                    <a:pt x="145" y="2"/>
                  </a:cubicBezTo>
                  <a:cubicBezTo>
                    <a:pt x="141" y="2"/>
                    <a:pt x="140" y="5"/>
                    <a:pt x="140" y="8"/>
                  </a:cubicBezTo>
                  <a:cubicBezTo>
                    <a:pt x="140" y="8"/>
                    <a:pt x="141" y="9"/>
                    <a:pt x="141" y="9"/>
                  </a:cubicBezTo>
                  <a:moveTo>
                    <a:pt x="149" y="7"/>
                  </a:moveTo>
                  <a:lnTo>
                    <a:pt x="144" y="9"/>
                  </a:lnTo>
                  <a:cubicBezTo>
                    <a:pt x="143" y="9"/>
                    <a:pt x="144" y="9"/>
                    <a:pt x="143" y="9"/>
                  </a:cubicBezTo>
                  <a:cubicBezTo>
                    <a:pt x="143" y="10"/>
                    <a:pt x="143" y="10"/>
                    <a:pt x="143" y="11"/>
                  </a:cubicBezTo>
                  <a:cubicBezTo>
                    <a:pt x="143" y="12"/>
                    <a:pt x="144" y="13"/>
                    <a:pt x="144" y="13"/>
                  </a:cubicBezTo>
                  <a:lnTo>
                    <a:pt x="145" y="13"/>
                  </a:lnTo>
                  <a:cubicBezTo>
                    <a:pt x="145" y="13"/>
                    <a:pt x="146" y="12"/>
                    <a:pt x="146" y="12"/>
                  </a:cubicBezTo>
                  <a:cubicBezTo>
                    <a:pt x="147" y="12"/>
                    <a:pt x="147" y="13"/>
                    <a:pt x="147" y="13"/>
                  </a:cubicBezTo>
                  <a:cubicBezTo>
                    <a:pt x="148" y="13"/>
                    <a:pt x="148" y="13"/>
                    <a:pt x="148" y="13"/>
                  </a:cubicBezTo>
                  <a:lnTo>
                    <a:pt x="148" y="12"/>
                  </a:lnTo>
                  <a:moveTo>
                    <a:pt x="139" y="14"/>
                  </a:moveTo>
                  <a:cubicBezTo>
                    <a:pt x="142" y="22"/>
                    <a:pt x="145" y="19"/>
                    <a:pt x="145" y="21"/>
                  </a:cubicBezTo>
                  <a:cubicBezTo>
                    <a:pt x="146" y="21"/>
                    <a:pt x="147" y="21"/>
                    <a:pt x="149" y="21"/>
                  </a:cubicBezTo>
                  <a:cubicBezTo>
                    <a:pt x="149" y="20"/>
                    <a:pt x="149" y="18"/>
                    <a:pt x="149" y="17"/>
                  </a:cubicBezTo>
                </a:path>
              </a:pathLst>
            </a:custGeom>
            <a:noFill/>
            <a:ln w="0">
              <a:solidFill>
                <a:srgbClr val="25221E"/>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s-MX"/>
            </a:p>
          </p:txBody>
        </p:sp>
        <p:sp>
          <p:nvSpPr>
            <p:cNvPr id="69" name="Freeform 65"/>
            <p:cNvSpPr>
              <a:spLocks noEditPoints="1"/>
            </p:cNvSpPr>
            <p:nvPr/>
          </p:nvSpPr>
          <p:spPr bwMode="auto">
            <a:xfrm>
              <a:off x="1230" y="3190"/>
              <a:ext cx="102" cy="57"/>
            </a:xfrm>
            <a:custGeom>
              <a:avLst/>
              <a:gdLst>
                <a:gd name="T0" fmla="*/ 416 w 25"/>
                <a:gd name="T1" fmla="*/ 33 h 14"/>
                <a:gd name="T2" fmla="*/ 298 w 25"/>
                <a:gd name="T3" fmla="*/ 232 h 14"/>
                <a:gd name="T4" fmla="*/ 367 w 25"/>
                <a:gd name="T5" fmla="*/ 134 h 14"/>
                <a:gd name="T6" fmla="*/ 416 w 25"/>
                <a:gd name="T7" fmla="*/ 33 h 14"/>
                <a:gd name="T8" fmla="*/ 298 w 25"/>
                <a:gd name="T9" fmla="*/ 33 h 14"/>
                <a:gd name="T10" fmla="*/ 184 w 25"/>
                <a:gd name="T11" fmla="*/ 200 h 14"/>
                <a:gd name="T12" fmla="*/ 298 w 25"/>
                <a:gd name="T13" fmla="*/ 0 h 14"/>
                <a:gd name="T14" fmla="*/ 298 w 25"/>
                <a:gd name="T15" fmla="*/ 33 h 14"/>
                <a:gd name="T16" fmla="*/ 0 w 25"/>
                <a:gd name="T17" fmla="*/ 200 h 14"/>
                <a:gd name="T18" fmla="*/ 151 w 25"/>
                <a:gd name="T19" fmla="*/ 16 h 14"/>
                <a:gd name="T20" fmla="*/ 16 w 25"/>
                <a:gd name="T21" fmla="*/ 216 h 14"/>
                <a:gd name="T22" fmla="*/ 0 w 25"/>
                <a:gd name="T23" fmla="*/ 200 h 14"/>
                <a:gd name="T24" fmla="*/ 0 w 25"/>
                <a:gd name="T25" fmla="*/ 20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4"/>
                <a:gd name="T41" fmla="*/ 25 w 25"/>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4">
                  <a:moveTo>
                    <a:pt x="25" y="2"/>
                  </a:moveTo>
                  <a:cubicBezTo>
                    <a:pt x="24" y="8"/>
                    <a:pt x="21" y="10"/>
                    <a:pt x="18" y="14"/>
                  </a:cubicBezTo>
                  <a:cubicBezTo>
                    <a:pt x="17" y="13"/>
                    <a:pt x="21" y="9"/>
                    <a:pt x="22" y="8"/>
                  </a:cubicBezTo>
                  <a:cubicBezTo>
                    <a:pt x="22" y="6"/>
                    <a:pt x="24" y="3"/>
                    <a:pt x="25" y="2"/>
                  </a:cubicBezTo>
                  <a:moveTo>
                    <a:pt x="18" y="2"/>
                  </a:moveTo>
                  <a:cubicBezTo>
                    <a:pt x="16" y="6"/>
                    <a:pt x="15" y="10"/>
                    <a:pt x="11" y="12"/>
                  </a:cubicBezTo>
                  <a:cubicBezTo>
                    <a:pt x="13" y="8"/>
                    <a:pt x="15" y="3"/>
                    <a:pt x="18" y="0"/>
                  </a:cubicBezTo>
                  <a:lnTo>
                    <a:pt x="18" y="2"/>
                  </a:lnTo>
                  <a:moveTo>
                    <a:pt x="0" y="12"/>
                  </a:moveTo>
                  <a:cubicBezTo>
                    <a:pt x="5" y="10"/>
                    <a:pt x="5" y="3"/>
                    <a:pt x="9" y="1"/>
                  </a:cubicBezTo>
                  <a:cubicBezTo>
                    <a:pt x="9" y="4"/>
                    <a:pt x="4" y="11"/>
                    <a:pt x="1" y="13"/>
                  </a:cubicBezTo>
                  <a:cubicBezTo>
                    <a:pt x="1" y="13"/>
                    <a:pt x="0" y="12"/>
                    <a:pt x="0" y="12"/>
                  </a:cubicBezTo>
                  <a:cubicBezTo>
                    <a:pt x="0" y="12"/>
                    <a:pt x="0" y="12"/>
                    <a:pt x="0" y="12"/>
                  </a:cubicBezTo>
                </a:path>
              </a:pathLst>
            </a:custGeom>
            <a:solidFill>
              <a:srgbClr val="25221E"/>
            </a:solidFill>
            <a:ln w="0">
              <a:solidFill>
                <a:srgbClr val="25221E"/>
              </a:solidFill>
              <a:round/>
              <a:headEnd/>
              <a:tailEnd/>
            </a:ln>
          </p:spPr>
          <p:txBody>
            <a:bodyPr/>
            <a:lstStyle/>
            <a:p>
              <a:endParaRPr lang="es-MX"/>
            </a:p>
          </p:txBody>
        </p:sp>
      </p:grpSp>
      <p:grpSp>
        <p:nvGrpSpPr>
          <p:cNvPr id="70" name="Group 66"/>
          <p:cNvGrpSpPr>
            <a:grpSpLocks/>
          </p:cNvGrpSpPr>
          <p:nvPr/>
        </p:nvGrpSpPr>
        <p:grpSpPr bwMode="auto">
          <a:xfrm>
            <a:off x="6330181" y="5127600"/>
            <a:ext cx="566738" cy="1290638"/>
            <a:chOff x="864" y="1684"/>
            <a:chExt cx="1054" cy="2397"/>
          </a:xfrm>
        </p:grpSpPr>
        <p:sp>
          <p:nvSpPr>
            <p:cNvPr id="71" name="Freeform 67"/>
            <p:cNvSpPr>
              <a:spLocks noEditPoints="1"/>
            </p:cNvSpPr>
            <p:nvPr/>
          </p:nvSpPr>
          <p:spPr bwMode="auto">
            <a:xfrm>
              <a:off x="864" y="1684"/>
              <a:ext cx="993" cy="2397"/>
            </a:xfrm>
            <a:custGeom>
              <a:avLst/>
              <a:gdLst>
                <a:gd name="T0" fmla="*/ 3113 w 244"/>
                <a:gd name="T1" fmla="*/ 114 h 589"/>
                <a:gd name="T2" fmla="*/ 1986 w 244"/>
                <a:gd name="T3" fmla="*/ 513 h 589"/>
                <a:gd name="T4" fmla="*/ 2234 w 244"/>
                <a:gd name="T5" fmla="*/ 1376 h 589"/>
                <a:gd name="T6" fmla="*/ 1274 w 244"/>
                <a:gd name="T7" fmla="*/ 2816 h 589"/>
                <a:gd name="T8" fmla="*/ 1290 w 244"/>
                <a:gd name="T9" fmla="*/ 5848 h 589"/>
                <a:gd name="T10" fmla="*/ 1424 w 244"/>
                <a:gd name="T11" fmla="*/ 6060 h 589"/>
                <a:gd name="T12" fmla="*/ 1343 w 244"/>
                <a:gd name="T13" fmla="*/ 6345 h 589"/>
                <a:gd name="T14" fmla="*/ 216 w 244"/>
                <a:gd name="T15" fmla="*/ 7569 h 589"/>
                <a:gd name="T16" fmla="*/ 647 w 244"/>
                <a:gd name="T17" fmla="*/ 7850 h 589"/>
                <a:gd name="T18" fmla="*/ 183 w 244"/>
                <a:gd name="T19" fmla="*/ 8697 h 589"/>
                <a:gd name="T20" fmla="*/ 513 w 244"/>
                <a:gd name="T21" fmla="*/ 9275 h 589"/>
                <a:gd name="T22" fmla="*/ 1473 w 244"/>
                <a:gd name="T23" fmla="*/ 9258 h 589"/>
                <a:gd name="T24" fmla="*/ 1522 w 244"/>
                <a:gd name="T25" fmla="*/ 9242 h 589"/>
                <a:gd name="T26" fmla="*/ 1624 w 244"/>
                <a:gd name="T27" fmla="*/ 9474 h 589"/>
                <a:gd name="T28" fmla="*/ 3496 w 244"/>
                <a:gd name="T29" fmla="*/ 9657 h 589"/>
                <a:gd name="T30" fmla="*/ 2649 w 244"/>
                <a:gd name="T31" fmla="*/ 9157 h 589"/>
                <a:gd name="T32" fmla="*/ 2482 w 244"/>
                <a:gd name="T33" fmla="*/ 8892 h 589"/>
                <a:gd name="T34" fmla="*/ 2633 w 244"/>
                <a:gd name="T35" fmla="*/ 8363 h 589"/>
                <a:gd name="T36" fmla="*/ 2849 w 244"/>
                <a:gd name="T37" fmla="*/ 7024 h 589"/>
                <a:gd name="T38" fmla="*/ 2898 w 244"/>
                <a:gd name="T39" fmla="*/ 6576 h 589"/>
                <a:gd name="T40" fmla="*/ 3231 w 244"/>
                <a:gd name="T41" fmla="*/ 6540 h 589"/>
                <a:gd name="T42" fmla="*/ 3992 w 244"/>
                <a:gd name="T43" fmla="*/ 4387 h 589"/>
                <a:gd name="T44" fmla="*/ 3809 w 244"/>
                <a:gd name="T45" fmla="*/ 3809 h 589"/>
                <a:gd name="T46" fmla="*/ 2865 w 244"/>
                <a:gd name="T47" fmla="*/ 1921 h 589"/>
                <a:gd name="T48" fmla="*/ 3378 w 244"/>
                <a:gd name="T49" fmla="*/ 1457 h 589"/>
                <a:gd name="T50" fmla="*/ 3362 w 244"/>
                <a:gd name="T51" fmla="*/ 1306 h 589"/>
                <a:gd name="T52" fmla="*/ 3378 w 244"/>
                <a:gd name="T53" fmla="*/ 1241 h 589"/>
                <a:gd name="T54" fmla="*/ 3463 w 244"/>
                <a:gd name="T55" fmla="*/ 1026 h 589"/>
                <a:gd name="T56" fmla="*/ 3410 w 244"/>
                <a:gd name="T57" fmla="*/ 777 h 589"/>
                <a:gd name="T58" fmla="*/ 3463 w 244"/>
                <a:gd name="T59" fmla="*/ 281 h 589"/>
                <a:gd name="T60" fmla="*/ 1111 w 244"/>
                <a:gd name="T61" fmla="*/ 9108 h 589"/>
                <a:gd name="T62" fmla="*/ 1176 w 244"/>
                <a:gd name="T63" fmla="*/ 8994 h 589"/>
                <a:gd name="T64" fmla="*/ 1457 w 244"/>
                <a:gd name="T65" fmla="*/ 9059 h 5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4"/>
                <a:gd name="T100" fmla="*/ 0 h 589"/>
                <a:gd name="T101" fmla="*/ 244 w 244"/>
                <a:gd name="T102" fmla="*/ 589 h 5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4" h="589">
                  <a:moveTo>
                    <a:pt x="209" y="17"/>
                  </a:moveTo>
                  <a:cubicBezTo>
                    <a:pt x="205" y="14"/>
                    <a:pt x="196" y="11"/>
                    <a:pt x="188" y="7"/>
                  </a:cubicBezTo>
                  <a:cubicBezTo>
                    <a:pt x="179" y="4"/>
                    <a:pt x="172" y="0"/>
                    <a:pt x="163" y="1"/>
                  </a:cubicBezTo>
                  <a:cubicBezTo>
                    <a:pt x="142" y="2"/>
                    <a:pt x="123" y="15"/>
                    <a:pt x="120" y="31"/>
                  </a:cubicBezTo>
                  <a:cubicBezTo>
                    <a:pt x="115" y="49"/>
                    <a:pt x="116" y="64"/>
                    <a:pt x="122" y="77"/>
                  </a:cubicBezTo>
                  <a:cubicBezTo>
                    <a:pt x="126" y="81"/>
                    <a:pt x="129" y="82"/>
                    <a:pt x="135" y="83"/>
                  </a:cubicBezTo>
                  <a:cubicBezTo>
                    <a:pt x="119" y="90"/>
                    <a:pt x="104" y="97"/>
                    <a:pt x="94" y="112"/>
                  </a:cubicBezTo>
                  <a:cubicBezTo>
                    <a:pt x="80" y="129"/>
                    <a:pt x="76" y="147"/>
                    <a:pt x="77" y="170"/>
                  </a:cubicBezTo>
                  <a:cubicBezTo>
                    <a:pt x="75" y="213"/>
                    <a:pt x="70" y="252"/>
                    <a:pt x="72" y="298"/>
                  </a:cubicBezTo>
                  <a:cubicBezTo>
                    <a:pt x="73" y="317"/>
                    <a:pt x="75" y="334"/>
                    <a:pt x="78" y="353"/>
                  </a:cubicBezTo>
                  <a:lnTo>
                    <a:pt x="84" y="351"/>
                  </a:lnTo>
                  <a:lnTo>
                    <a:pt x="86" y="366"/>
                  </a:lnTo>
                  <a:lnTo>
                    <a:pt x="84" y="366"/>
                  </a:lnTo>
                  <a:lnTo>
                    <a:pt x="81" y="383"/>
                  </a:lnTo>
                  <a:lnTo>
                    <a:pt x="28" y="381"/>
                  </a:lnTo>
                  <a:lnTo>
                    <a:pt x="13" y="457"/>
                  </a:lnTo>
                  <a:lnTo>
                    <a:pt x="23" y="474"/>
                  </a:lnTo>
                  <a:lnTo>
                    <a:pt x="39" y="474"/>
                  </a:lnTo>
                  <a:cubicBezTo>
                    <a:pt x="29" y="491"/>
                    <a:pt x="22" y="510"/>
                    <a:pt x="9" y="525"/>
                  </a:cubicBezTo>
                  <a:lnTo>
                    <a:pt x="11" y="525"/>
                  </a:lnTo>
                  <a:lnTo>
                    <a:pt x="2" y="543"/>
                  </a:lnTo>
                  <a:cubicBezTo>
                    <a:pt x="0" y="552"/>
                    <a:pt x="20" y="560"/>
                    <a:pt x="31" y="560"/>
                  </a:cubicBezTo>
                  <a:lnTo>
                    <a:pt x="34" y="556"/>
                  </a:lnTo>
                  <a:cubicBezTo>
                    <a:pt x="49" y="564"/>
                    <a:pt x="69" y="573"/>
                    <a:pt x="89" y="559"/>
                  </a:cubicBezTo>
                  <a:lnTo>
                    <a:pt x="89" y="562"/>
                  </a:lnTo>
                  <a:lnTo>
                    <a:pt x="92" y="558"/>
                  </a:lnTo>
                  <a:lnTo>
                    <a:pt x="98" y="558"/>
                  </a:lnTo>
                  <a:lnTo>
                    <a:pt x="98" y="572"/>
                  </a:lnTo>
                  <a:cubicBezTo>
                    <a:pt x="108" y="580"/>
                    <a:pt x="121" y="582"/>
                    <a:pt x="133" y="577"/>
                  </a:cubicBezTo>
                  <a:cubicBezTo>
                    <a:pt x="148" y="589"/>
                    <a:pt x="196" y="588"/>
                    <a:pt x="211" y="583"/>
                  </a:cubicBezTo>
                  <a:cubicBezTo>
                    <a:pt x="218" y="580"/>
                    <a:pt x="214" y="578"/>
                    <a:pt x="208" y="575"/>
                  </a:cubicBezTo>
                  <a:cubicBezTo>
                    <a:pt x="192" y="567"/>
                    <a:pt x="168" y="565"/>
                    <a:pt x="160" y="553"/>
                  </a:cubicBezTo>
                  <a:cubicBezTo>
                    <a:pt x="157" y="548"/>
                    <a:pt x="156" y="544"/>
                    <a:pt x="155" y="538"/>
                  </a:cubicBezTo>
                  <a:lnTo>
                    <a:pt x="150" y="537"/>
                  </a:lnTo>
                  <a:cubicBezTo>
                    <a:pt x="154" y="528"/>
                    <a:pt x="161" y="517"/>
                    <a:pt x="158" y="507"/>
                  </a:cubicBezTo>
                  <a:lnTo>
                    <a:pt x="159" y="505"/>
                  </a:lnTo>
                  <a:cubicBezTo>
                    <a:pt x="157" y="499"/>
                    <a:pt x="158" y="493"/>
                    <a:pt x="160" y="487"/>
                  </a:cubicBezTo>
                  <a:cubicBezTo>
                    <a:pt x="164" y="466"/>
                    <a:pt x="172" y="444"/>
                    <a:pt x="172" y="424"/>
                  </a:cubicBezTo>
                  <a:lnTo>
                    <a:pt x="177" y="400"/>
                  </a:lnTo>
                  <a:lnTo>
                    <a:pt x="175" y="397"/>
                  </a:lnTo>
                  <a:lnTo>
                    <a:pt x="176" y="382"/>
                  </a:lnTo>
                  <a:cubicBezTo>
                    <a:pt x="185" y="382"/>
                    <a:pt x="190" y="389"/>
                    <a:pt x="195" y="395"/>
                  </a:cubicBezTo>
                  <a:cubicBezTo>
                    <a:pt x="196" y="379"/>
                    <a:pt x="201" y="367"/>
                    <a:pt x="208" y="352"/>
                  </a:cubicBezTo>
                  <a:cubicBezTo>
                    <a:pt x="217" y="324"/>
                    <a:pt x="237" y="293"/>
                    <a:pt x="241" y="265"/>
                  </a:cubicBezTo>
                  <a:cubicBezTo>
                    <a:pt x="244" y="255"/>
                    <a:pt x="242" y="244"/>
                    <a:pt x="236" y="237"/>
                  </a:cubicBezTo>
                  <a:cubicBezTo>
                    <a:pt x="239" y="232"/>
                    <a:pt x="237" y="228"/>
                    <a:pt x="230" y="230"/>
                  </a:cubicBezTo>
                  <a:cubicBezTo>
                    <a:pt x="220" y="222"/>
                    <a:pt x="210" y="215"/>
                    <a:pt x="199" y="208"/>
                  </a:cubicBezTo>
                  <a:cubicBezTo>
                    <a:pt x="198" y="178"/>
                    <a:pt x="189" y="141"/>
                    <a:pt x="173" y="116"/>
                  </a:cubicBezTo>
                  <a:cubicBezTo>
                    <a:pt x="175" y="112"/>
                    <a:pt x="174" y="96"/>
                    <a:pt x="190" y="97"/>
                  </a:cubicBezTo>
                  <a:cubicBezTo>
                    <a:pt x="197" y="97"/>
                    <a:pt x="201" y="98"/>
                    <a:pt x="204" y="88"/>
                  </a:cubicBezTo>
                  <a:lnTo>
                    <a:pt x="201" y="82"/>
                  </a:lnTo>
                  <a:lnTo>
                    <a:pt x="203" y="79"/>
                  </a:lnTo>
                  <a:lnTo>
                    <a:pt x="201" y="78"/>
                  </a:lnTo>
                  <a:lnTo>
                    <a:pt x="204" y="75"/>
                  </a:lnTo>
                  <a:cubicBezTo>
                    <a:pt x="204" y="72"/>
                    <a:pt x="202" y="69"/>
                    <a:pt x="205" y="67"/>
                  </a:cubicBezTo>
                  <a:cubicBezTo>
                    <a:pt x="207" y="66"/>
                    <a:pt x="211" y="67"/>
                    <a:pt x="209" y="62"/>
                  </a:cubicBezTo>
                  <a:lnTo>
                    <a:pt x="202" y="51"/>
                  </a:lnTo>
                  <a:lnTo>
                    <a:pt x="206" y="47"/>
                  </a:lnTo>
                  <a:cubicBezTo>
                    <a:pt x="203" y="43"/>
                    <a:pt x="202" y="38"/>
                    <a:pt x="202" y="33"/>
                  </a:cubicBezTo>
                  <a:cubicBezTo>
                    <a:pt x="207" y="29"/>
                    <a:pt x="211" y="24"/>
                    <a:pt x="209" y="17"/>
                  </a:cubicBezTo>
                  <a:moveTo>
                    <a:pt x="88" y="547"/>
                  </a:moveTo>
                  <a:cubicBezTo>
                    <a:pt x="81" y="547"/>
                    <a:pt x="74" y="547"/>
                    <a:pt x="67" y="550"/>
                  </a:cubicBezTo>
                  <a:lnTo>
                    <a:pt x="66" y="543"/>
                  </a:lnTo>
                  <a:lnTo>
                    <a:pt x="71" y="543"/>
                  </a:lnTo>
                  <a:cubicBezTo>
                    <a:pt x="73" y="527"/>
                    <a:pt x="81" y="515"/>
                    <a:pt x="87" y="503"/>
                  </a:cubicBezTo>
                  <a:cubicBezTo>
                    <a:pt x="83" y="518"/>
                    <a:pt x="87" y="533"/>
                    <a:pt x="88" y="547"/>
                  </a:cubicBezTo>
                </a:path>
              </a:pathLst>
            </a:custGeom>
            <a:solidFill>
              <a:srgbClr val="25221E"/>
            </a:solidFill>
            <a:ln w="0">
              <a:solidFill>
                <a:srgbClr val="25221E"/>
              </a:solidFill>
              <a:round/>
              <a:headEnd/>
              <a:tailEnd/>
            </a:ln>
          </p:spPr>
          <p:txBody>
            <a:bodyPr/>
            <a:lstStyle/>
            <a:p>
              <a:endParaRPr lang="es-MX"/>
            </a:p>
          </p:txBody>
        </p:sp>
        <p:sp>
          <p:nvSpPr>
            <p:cNvPr id="72" name="Freeform 68"/>
            <p:cNvSpPr>
              <a:spLocks noEditPoints="1"/>
            </p:cNvSpPr>
            <p:nvPr/>
          </p:nvSpPr>
          <p:spPr bwMode="auto">
            <a:xfrm>
              <a:off x="1149" y="2022"/>
              <a:ext cx="708" cy="1912"/>
            </a:xfrm>
            <a:custGeom>
              <a:avLst/>
              <a:gdLst>
                <a:gd name="T0" fmla="*/ 960 w 174"/>
                <a:gd name="T1" fmla="*/ 114 h 470"/>
                <a:gd name="T2" fmla="*/ 928 w 174"/>
                <a:gd name="T3" fmla="*/ 447 h 470"/>
                <a:gd name="T4" fmla="*/ 712 w 174"/>
                <a:gd name="T5" fmla="*/ 842 h 470"/>
                <a:gd name="T6" fmla="*/ 1009 w 174"/>
                <a:gd name="T7" fmla="*/ 1090 h 470"/>
                <a:gd name="T8" fmla="*/ 793 w 174"/>
                <a:gd name="T9" fmla="*/ 1359 h 470"/>
                <a:gd name="T10" fmla="*/ 793 w 174"/>
                <a:gd name="T11" fmla="*/ 1672 h 470"/>
                <a:gd name="T12" fmla="*/ 712 w 174"/>
                <a:gd name="T13" fmla="*/ 2217 h 470"/>
                <a:gd name="T14" fmla="*/ 496 w 174"/>
                <a:gd name="T15" fmla="*/ 2465 h 470"/>
                <a:gd name="T16" fmla="*/ 594 w 174"/>
                <a:gd name="T17" fmla="*/ 2648 h 470"/>
                <a:gd name="T18" fmla="*/ 562 w 174"/>
                <a:gd name="T19" fmla="*/ 3722 h 470"/>
                <a:gd name="T20" fmla="*/ 680 w 174"/>
                <a:gd name="T21" fmla="*/ 4434 h 470"/>
                <a:gd name="T22" fmla="*/ 826 w 174"/>
                <a:gd name="T23" fmla="*/ 3722 h 470"/>
                <a:gd name="T24" fmla="*/ 826 w 174"/>
                <a:gd name="T25" fmla="*/ 3295 h 470"/>
                <a:gd name="T26" fmla="*/ 977 w 174"/>
                <a:gd name="T27" fmla="*/ 2779 h 470"/>
                <a:gd name="T28" fmla="*/ 1855 w 174"/>
                <a:gd name="T29" fmla="*/ 2713 h 470"/>
                <a:gd name="T30" fmla="*/ 1375 w 174"/>
                <a:gd name="T31" fmla="*/ 2864 h 470"/>
                <a:gd name="T32" fmla="*/ 1656 w 174"/>
                <a:gd name="T33" fmla="*/ 2962 h 470"/>
                <a:gd name="T34" fmla="*/ 1111 w 174"/>
                <a:gd name="T35" fmla="*/ 3047 h 470"/>
                <a:gd name="T36" fmla="*/ 1306 w 174"/>
                <a:gd name="T37" fmla="*/ 3425 h 470"/>
                <a:gd name="T38" fmla="*/ 1522 w 174"/>
                <a:gd name="T39" fmla="*/ 3905 h 470"/>
                <a:gd name="T40" fmla="*/ 1538 w 174"/>
                <a:gd name="T41" fmla="*/ 4536 h 470"/>
                <a:gd name="T42" fmla="*/ 1672 w 174"/>
                <a:gd name="T43" fmla="*/ 5512 h 470"/>
                <a:gd name="T44" fmla="*/ 1343 w 174"/>
                <a:gd name="T45" fmla="*/ 7001 h 470"/>
                <a:gd name="T46" fmla="*/ 1257 w 174"/>
                <a:gd name="T47" fmla="*/ 7249 h 470"/>
                <a:gd name="T48" fmla="*/ 1257 w 174"/>
                <a:gd name="T49" fmla="*/ 7563 h 470"/>
                <a:gd name="T50" fmla="*/ 1042 w 174"/>
                <a:gd name="T51" fmla="*/ 7681 h 470"/>
                <a:gd name="T52" fmla="*/ 1489 w 174"/>
                <a:gd name="T53" fmla="*/ 7778 h 470"/>
                <a:gd name="T54" fmla="*/ 1326 w 174"/>
                <a:gd name="T55" fmla="*/ 7514 h 470"/>
                <a:gd name="T56" fmla="*/ 1473 w 174"/>
                <a:gd name="T57" fmla="*/ 6985 h 470"/>
                <a:gd name="T58" fmla="*/ 1689 w 174"/>
                <a:gd name="T59" fmla="*/ 5642 h 470"/>
                <a:gd name="T60" fmla="*/ 1737 w 174"/>
                <a:gd name="T61" fmla="*/ 5195 h 470"/>
                <a:gd name="T62" fmla="*/ 2071 w 174"/>
                <a:gd name="T63" fmla="*/ 5162 h 470"/>
                <a:gd name="T64" fmla="*/ 2832 w 174"/>
                <a:gd name="T65" fmla="*/ 3010 h 470"/>
                <a:gd name="T66" fmla="*/ 2649 w 174"/>
                <a:gd name="T67" fmla="*/ 2433 h 470"/>
                <a:gd name="T68" fmla="*/ 1705 w 174"/>
                <a:gd name="T69" fmla="*/ 545 h 470"/>
                <a:gd name="T70" fmla="*/ 1074 w 174"/>
                <a:gd name="T71" fmla="*/ 0 h 470"/>
                <a:gd name="T72" fmla="*/ 1575 w 174"/>
                <a:gd name="T73" fmla="*/ 1554 h 470"/>
                <a:gd name="T74" fmla="*/ 1457 w 174"/>
                <a:gd name="T75" fmla="*/ 1342 h 470"/>
                <a:gd name="T76" fmla="*/ 1489 w 174"/>
                <a:gd name="T77" fmla="*/ 1306 h 470"/>
                <a:gd name="T78" fmla="*/ 1624 w 174"/>
                <a:gd name="T79" fmla="*/ 1521 h 470"/>
                <a:gd name="T80" fmla="*/ 1225 w 174"/>
                <a:gd name="T81" fmla="*/ 1424 h 470"/>
                <a:gd name="T82" fmla="*/ 1257 w 174"/>
                <a:gd name="T83" fmla="*/ 1888 h 470"/>
                <a:gd name="T84" fmla="*/ 1888 w 174"/>
                <a:gd name="T85" fmla="*/ 2681 h 470"/>
                <a:gd name="T86" fmla="*/ 2002 w 174"/>
                <a:gd name="T87" fmla="*/ 2616 h 470"/>
                <a:gd name="T88" fmla="*/ 1737 w 174"/>
                <a:gd name="T89" fmla="*/ 2282 h 470"/>
                <a:gd name="T90" fmla="*/ 1591 w 174"/>
                <a:gd name="T91" fmla="*/ 2001 h 470"/>
                <a:gd name="T92" fmla="*/ 0 w 174"/>
                <a:gd name="T93" fmla="*/ 7595 h 470"/>
                <a:gd name="T94" fmla="*/ 199 w 174"/>
                <a:gd name="T95" fmla="*/ 6489 h 4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4"/>
                <a:gd name="T145" fmla="*/ 0 h 470"/>
                <a:gd name="T146" fmla="*/ 174 w 174"/>
                <a:gd name="T147" fmla="*/ 470 h 4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4" h="470">
                  <a:moveTo>
                    <a:pt x="65" y="0"/>
                  </a:moveTo>
                  <a:lnTo>
                    <a:pt x="58" y="7"/>
                  </a:lnTo>
                  <a:lnTo>
                    <a:pt x="68" y="22"/>
                  </a:lnTo>
                  <a:cubicBezTo>
                    <a:pt x="66" y="22"/>
                    <a:pt x="56" y="24"/>
                    <a:pt x="56" y="27"/>
                  </a:cubicBezTo>
                  <a:cubicBezTo>
                    <a:pt x="56" y="29"/>
                    <a:pt x="55" y="32"/>
                    <a:pt x="54" y="34"/>
                  </a:cubicBezTo>
                  <a:cubicBezTo>
                    <a:pt x="48" y="38"/>
                    <a:pt x="38" y="48"/>
                    <a:pt x="43" y="51"/>
                  </a:cubicBezTo>
                  <a:cubicBezTo>
                    <a:pt x="48" y="53"/>
                    <a:pt x="65" y="62"/>
                    <a:pt x="65" y="73"/>
                  </a:cubicBezTo>
                  <a:cubicBezTo>
                    <a:pt x="65" y="71"/>
                    <a:pt x="61" y="66"/>
                    <a:pt x="61" y="66"/>
                  </a:cubicBezTo>
                  <a:cubicBezTo>
                    <a:pt x="50" y="66"/>
                    <a:pt x="41" y="64"/>
                    <a:pt x="32" y="75"/>
                  </a:cubicBezTo>
                  <a:cubicBezTo>
                    <a:pt x="39" y="75"/>
                    <a:pt x="47" y="75"/>
                    <a:pt x="48" y="82"/>
                  </a:cubicBezTo>
                  <a:cubicBezTo>
                    <a:pt x="45" y="82"/>
                    <a:pt x="41" y="84"/>
                    <a:pt x="39" y="84"/>
                  </a:cubicBezTo>
                  <a:cubicBezTo>
                    <a:pt x="39" y="90"/>
                    <a:pt x="45" y="97"/>
                    <a:pt x="48" y="101"/>
                  </a:cubicBezTo>
                  <a:lnTo>
                    <a:pt x="63" y="101"/>
                  </a:lnTo>
                  <a:cubicBezTo>
                    <a:pt x="56" y="110"/>
                    <a:pt x="43" y="123"/>
                    <a:pt x="43" y="134"/>
                  </a:cubicBezTo>
                  <a:cubicBezTo>
                    <a:pt x="41" y="134"/>
                    <a:pt x="30" y="140"/>
                    <a:pt x="30" y="145"/>
                  </a:cubicBezTo>
                  <a:lnTo>
                    <a:pt x="30" y="149"/>
                  </a:lnTo>
                  <a:cubicBezTo>
                    <a:pt x="30" y="153"/>
                    <a:pt x="41" y="160"/>
                    <a:pt x="43" y="160"/>
                  </a:cubicBezTo>
                  <a:lnTo>
                    <a:pt x="36" y="160"/>
                  </a:lnTo>
                  <a:lnTo>
                    <a:pt x="34" y="162"/>
                  </a:lnTo>
                  <a:cubicBezTo>
                    <a:pt x="30" y="173"/>
                    <a:pt x="34" y="210"/>
                    <a:pt x="34" y="225"/>
                  </a:cubicBezTo>
                  <a:lnTo>
                    <a:pt x="37" y="229"/>
                  </a:lnTo>
                  <a:cubicBezTo>
                    <a:pt x="37" y="242"/>
                    <a:pt x="32" y="257"/>
                    <a:pt x="41" y="268"/>
                  </a:cubicBezTo>
                  <a:cubicBezTo>
                    <a:pt x="47" y="268"/>
                    <a:pt x="51" y="269"/>
                    <a:pt x="54" y="272"/>
                  </a:cubicBezTo>
                  <a:cubicBezTo>
                    <a:pt x="54" y="260"/>
                    <a:pt x="54" y="236"/>
                    <a:pt x="50" y="225"/>
                  </a:cubicBezTo>
                  <a:cubicBezTo>
                    <a:pt x="52" y="220"/>
                    <a:pt x="52" y="216"/>
                    <a:pt x="50" y="212"/>
                  </a:cubicBezTo>
                  <a:cubicBezTo>
                    <a:pt x="52" y="207"/>
                    <a:pt x="52" y="203"/>
                    <a:pt x="50" y="199"/>
                  </a:cubicBezTo>
                  <a:cubicBezTo>
                    <a:pt x="52" y="192"/>
                    <a:pt x="56" y="179"/>
                    <a:pt x="56" y="173"/>
                  </a:cubicBezTo>
                  <a:lnTo>
                    <a:pt x="59" y="168"/>
                  </a:lnTo>
                  <a:cubicBezTo>
                    <a:pt x="59" y="158"/>
                    <a:pt x="63" y="147"/>
                    <a:pt x="65" y="136"/>
                  </a:cubicBezTo>
                  <a:cubicBezTo>
                    <a:pt x="77" y="150"/>
                    <a:pt x="94" y="159"/>
                    <a:pt x="112" y="164"/>
                  </a:cubicBezTo>
                  <a:cubicBezTo>
                    <a:pt x="100" y="164"/>
                    <a:pt x="71" y="150"/>
                    <a:pt x="70" y="158"/>
                  </a:cubicBezTo>
                  <a:cubicBezTo>
                    <a:pt x="70" y="166"/>
                    <a:pt x="76" y="172"/>
                    <a:pt x="83" y="173"/>
                  </a:cubicBezTo>
                  <a:lnTo>
                    <a:pt x="94" y="173"/>
                  </a:lnTo>
                  <a:cubicBezTo>
                    <a:pt x="80" y="178"/>
                    <a:pt x="95" y="179"/>
                    <a:pt x="100" y="179"/>
                  </a:cubicBezTo>
                  <a:lnTo>
                    <a:pt x="110" y="179"/>
                  </a:lnTo>
                  <a:cubicBezTo>
                    <a:pt x="94" y="188"/>
                    <a:pt x="83" y="184"/>
                    <a:pt x="67" y="184"/>
                  </a:cubicBezTo>
                  <a:cubicBezTo>
                    <a:pt x="58" y="184"/>
                    <a:pt x="61" y="191"/>
                    <a:pt x="65" y="194"/>
                  </a:cubicBezTo>
                  <a:cubicBezTo>
                    <a:pt x="70" y="199"/>
                    <a:pt x="76" y="203"/>
                    <a:pt x="79" y="207"/>
                  </a:cubicBezTo>
                  <a:cubicBezTo>
                    <a:pt x="83" y="212"/>
                    <a:pt x="72" y="208"/>
                    <a:pt x="76" y="220"/>
                  </a:cubicBezTo>
                  <a:cubicBezTo>
                    <a:pt x="79" y="229"/>
                    <a:pt x="85" y="231"/>
                    <a:pt x="92" y="236"/>
                  </a:cubicBezTo>
                  <a:cubicBezTo>
                    <a:pt x="101" y="239"/>
                    <a:pt x="63" y="264"/>
                    <a:pt x="92" y="270"/>
                  </a:cubicBezTo>
                  <a:lnTo>
                    <a:pt x="93" y="274"/>
                  </a:lnTo>
                  <a:lnTo>
                    <a:pt x="90" y="316"/>
                  </a:lnTo>
                  <a:cubicBezTo>
                    <a:pt x="94" y="320"/>
                    <a:pt x="98" y="329"/>
                    <a:pt x="101" y="333"/>
                  </a:cubicBezTo>
                  <a:cubicBezTo>
                    <a:pt x="101" y="362"/>
                    <a:pt x="87" y="394"/>
                    <a:pt x="87" y="420"/>
                  </a:cubicBezTo>
                  <a:cubicBezTo>
                    <a:pt x="85" y="420"/>
                    <a:pt x="83" y="423"/>
                    <a:pt x="81" y="423"/>
                  </a:cubicBezTo>
                  <a:cubicBezTo>
                    <a:pt x="70" y="410"/>
                    <a:pt x="67" y="396"/>
                    <a:pt x="61" y="381"/>
                  </a:cubicBezTo>
                  <a:cubicBezTo>
                    <a:pt x="58" y="392"/>
                    <a:pt x="68" y="429"/>
                    <a:pt x="76" y="438"/>
                  </a:cubicBezTo>
                  <a:cubicBezTo>
                    <a:pt x="76" y="442"/>
                    <a:pt x="78" y="446"/>
                    <a:pt x="78" y="451"/>
                  </a:cubicBezTo>
                  <a:cubicBezTo>
                    <a:pt x="78" y="453"/>
                    <a:pt x="76" y="455"/>
                    <a:pt x="76" y="457"/>
                  </a:cubicBezTo>
                  <a:cubicBezTo>
                    <a:pt x="63" y="457"/>
                    <a:pt x="37" y="440"/>
                    <a:pt x="37" y="420"/>
                  </a:cubicBezTo>
                  <a:cubicBezTo>
                    <a:pt x="37" y="438"/>
                    <a:pt x="63" y="464"/>
                    <a:pt x="63" y="464"/>
                  </a:cubicBezTo>
                  <a:cubicBezTo>
                    <a:pt x="67" y="467"/>
                    <a:pt x="79" y="469"/>
                    <a:pt x="85" y="464"/>
                  </a:cubicBezTo>
                  <a:lnTo>
                    <a:pt x="90" y="470"/>
                  </a:lnTo>
                  <a:cubicBezTo>
                    <a:pt x="87" y="465"/>
                    <a:pt x="86" y="461"/>
                    <a:pt x="85" y="455"/>
                  </a:cubicBezTo>
                  <a:lnTo>
                    <a:pt x="80" y="454"/>
                  </a:lnTo>
                  <a:cubicBezTo>
                    <a:pt x="84" y="445"/>
                    <a:pt x="91" y="434"/>
                    <a:pt x="88" y="424"/>
                  </a:cubicBezTo>
                  <a:lnTo>
                    <a:pt x="89" y="422"/>
                  </a:lnTo>
                  <a:cubicBezTo>
                    <a:pt x="87" y="416"/>
                    <a:pt x="88" y="410"/>
                    <a:pt x="90" y="404"/>
                  </a:cubicBezTo>
                  <a:cubicBezTo>
                    <a:pt x="94" y="383"/>
                    <a:pt x="102" y="361"/>
                    <a:pt x="102" y="341"/>
                  </a:cubicBezTo>
                  <a:lnTo>
                    <a:pt x="107" y="317"/>
                  </a:lnTo>
                  <a:lnTo>
                    <a:pt x="105" y="314"/>
                  </a:lnTo>
                  <a:lnTo>
                    <a:pt x="106" y="299"/>
                  </a:lnTo>
                  <a:cubicBezTo>
                    <a:pt x="115" y="299"/>
                    <a:pt x="120" y="306"/>
                    <a:pt x="125" y="312"/>
                  </a:cubicBezTo>
                  <a:cubicBezTo>
                    <a:pt x="126" y="296"/>
                    <a:pt x="131" y="284"/>
                    <a:pt x="138" y="269"/>
                  </a:cubicBezTo>
                  <a:cubicBezTo>
                    <a:pt x="147" y="241"/>
                    <a:pt x="167" y="210"/>
                    <a:pt x="171" y="182"/>
                  </a:cubicBezTo>
                  <a:cubicBezTo>
                    <a:pt x="174" y="172"/>
                    <a:pt x="172" y="161"/>
                    <a:pt x="166" y="154"/>
                  </a:cubicBezTo>
                  <a:cubicBezTo>
                    <a:pt x="169" y="149"/>
                    <a:pt x="167" y="145"/>
                    <a:pt x="160" y="147"/>
                  </a:cubicBezTo>
                  <a:cubicBezTo>
                    <a:pt x="150" y="139"/>
                    <a:pt x="140" y="132"/>
                    <a:pt x="129" y="125"/>
                  </a:cubicBezTo>
                  <a:cubicBezTo>
                    <a:pt x="128" y="95"/>
                    <a:pt x="119" y="58"/>
                    <a:pt x="103" y="33"/>
                  </a:cubicBezTo>
                  <a:lnTo>
                    <a:pt x="99" y="41"/>
                  </a:lnTo>
                  <a:cubicBezTo>
                    <a:pt x="87" y="27"/>
                    <a:pt x="75" y="14"/>
                    <a:pt x="65" y="0"/>
                  </a:cubicBezTo>
                  <a:moveTo>
                    <a:pt x="125" y="167"/>
                  </a:moveTo>
                  <a:cubicBezTo>
                    <a:pt x="130" y="152"/>
                    <a:pt x="104" y="105"/>
                    <a:pt x="95" y="94"/>
                  </a:cubicBezTo>
                  <a:lnTo>
                    <a:pt x="96" y="81"/>
                  </a:lnTo>
                  <a:cubicBezTo>
                    <a:pt x="94" y="81"/>
                    <a:pt x="90" y="81"/>
                    <a:pt x="88" y="81"/>
                  </a:cubicBezTo>
                  <a:cubicBezTo>
                    <a:pt x="82" y="66"/>
                    <a:pt x="65" y="43"/>
                    <a:pt x="53" y="34"/>
                  </a:cubicBezTo>
                  <a:cubicBezTo>
                    <a:pt x="66" y="43"/>
                    <a:pt x="85" y="64"/>
                    <a:pt x="90" y="79"/>
                  </a:cubicBezTo>
                  <a:cubicBezTo>
                    <a:pt x="92" y="79"/>
                    <a:pt x="97" y="80"/>
                    <a:pt x="99" y="80"/>
                  </a:cubicBezTo>
                  <a:lnTo>
                    <a:pt x="98" y="92"/>
                  </a:lnTo>
                  <a:cubicBezTo>
                    <a:pt x="107" y="103"/>
                    <a:pt x="130" y="152"/>
                    <a:pt x="125" y="167"/>
                  </a:cubicBezTo>
                  <a:moveTo>
                    <a:pt x="74" y="86"/>
                  </a:moveTo>
                  <a:cubicBezTo>
                    <a:pt x="74" y="88"/>
                    <a:pt x="78" y="92"/>
                    <a:pt x="78" y="95"/>
                  </a:cubicBezTo>
                  <a:cubicBezTo>
                    <a:pt x="78" y="99"/>
                    <a:pt x="76" y="108"/>
                    <a:pt x="76" y="114"/>
                  </a:cubicBezTo>
                  <a:cubicBezTo>
                    <a:pt x="72" y="118"/>
                    <a:pt x="70" y="127"/>
                    <a:pt x="68" y="132"/>
                  </a:cubicBezTo>
                  <a:cubicBezTo>
                    <a:pt x="72" y="142"/>
                    <a:pt x="103" y="160"/>
                    <a:pt x="114" y="162"/>
                  </a:cubicBezTo>
                  <a:lnTo>
                    <a:pt x="118" y="162"/>
                  </a:lnTo>
                  <a:lnTo>
                    <a:pt x="121" y="158"/>
                  </a:lnTo>
                  <a:cubicBezTo>
                    <a:pt x="118" y="153"/>
                    <a:pt x="114" y="147"/>
                    <a:pt x="109" y="147"/>
                  </a:cubicBezTo>
                  <a:cubicBezTo>
                    <a:pt x="109" y="142"/>
                    <a:pt x="107" y="140"/>
                    <a:pt x="105" y="138"/>
                  </a:cubicBezTo>
                  <a:cubicBezTo>
                    <a:pt x="105" y="129"/>
                    <a:pt x="105" y="121"/>
                    <a:pt x="101" y="114"/>
                  </a:cubicBezTo>
                  <a:lnTo>
                    <a:pt x="96" y="121"/>
                  </a:lnTo>
                  <a:cubicBezTo>
                    <a:pt x="87" y="110"/>
                    <a:pt x="83" y="92"/>
                    <a:pt x="74" y="86"/>
                  </a:cubicBezTo>
                  <a:moveTo>
                    <a:pt x="0" y="459"/>
                  </a:moveTo>
                  <a:lnTo>
                    <a:pt x="21" y="392"/>
                  </a:lnTo>
                  <a:lnTo>
                    <a:pt x="12" y="392"/>
                  </a:lnTo>
                  <a:cubicBezTo>
                    <a:pt x="5" y="415"/>
                    <a:pt x="6" y="435"/>
                    <a:pt x="0" y="459"/>
                  </a:cubicBezTo>
                </a:path>
              </a:pathLst>
            </a:custGeom>
            <a:solidFill>
              <a:srgbClr val="B5B4B4"/>
            </a:solidFill>
            <a:ln w="0">
              <a:solidFill>
                <a:srgbClr val="25221E"/>
              </a:solidFill>
              <a:round/>
              <a:headEnd/>
              <a:tailEnd/>
            </a:ln>
          </p:spPr>
          <p:txBody>
            <a:bodyPr/>
            <a:lstStyle/>
            <a:p>
              <a:endParaRPr lang="es-MX"/>
            </a:p>
          </p:txBody>
        </p:sp>
        <p:sp>
          <p:nvSpPr>
            <p:cNvPr id="73" name="Freeform 69"/>
            <p:cNvSpPr>
              <a:spLocks/>
            </p:cNvSpPr>
            <p:nvPr/>
          </p:nvSpPr>
          <p:spPr bwMode="auto">
            <a:xfrm>
              <a:off x="917" y="3234"/>
              <a:ext cx="667" cy="395"/>
            </a:xfrm>
            <a:custGeom>
              <a:avLst/>
              <a:gdLst>
                <a:gd name="T0" fmla="*/ 2579 w 164"/>
                <a:gd name="T1" fmla="*/ 118 h 97"/>
                <a:gd name="T2" fmla="*/ 248 w 164"/>
                <a:gd name="T3" fmla="*/ 0 h 97"/>
                <a:gd name="T4" fmla="*/ 0 w 164"/>
                <a:gd name="T5" fmla="*/ 1258 h 97"/>
                <a:gd name="T6" fmla="*/ 167 w 164"/>
                <a:gd name="T7" fmla="*/ 1527 h 97"/>
                <a:gd name="T8" fmla="*/ 2448 w 164"/>
                <a:gd name="T9" fmla="*/ 1609 h 97"/>
                <a:gd name="T10" fmla="*/ 2713 w 164"/>
                <a:gd name="T11" fmla="*/ 297 h 97"/>
                <a:gd name="T12" fmla="*/ 2579 w 164"/>
                <a:gd name="T13" fmla="*/ 118 h 97"/>
                <a:gd name="T14" fmla="*/ 0 60000 65536"/>
                <a:gd name="T15" fmla="*/ 0 60000 65536"/>
                <a:gd name="T16" fmla="*/ 0 60000 65536"/>
                <a:gd name="T17" fmla="*/ 0 60000 65536"/>
                <a:gd name="T18" fmla="*/ 0 60000 65536"/>
                <a:gd name="T19" fmla="*/ 0 60000 65536"/>
                <a:gd name="T20" fmla="*/ 0 60000 65536"/>
                <a:gd name="T21" fmla="*/ 0 w 164"/>
                <a:gd name="T22" fmla="*/ 0 h 97"/>
                <a:gd name="T23" fmla="*/ 164 w 164"/>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4" h="97">
                  <a:moveTo>
                    <a:pt x="156" y="7"/>
                  </a:moveTo>
                  <a:lnTo>
                    <a:pt x="15" y="0"/>
                  </a:lnTo>
                  <a:lnTo>
                    <a:pt x="0" y="76"/>
                  </a:lnTo>
                  <a:lnTo>
                    <a:pt x="10" y="92"/>
                  </a:lnTo>
                  <a:lnTo>
                    <a:pt x="148" y="97"/>
                  </a:lnTo>
                  <a:lnTo>
                    <a:pt x="164" y="18"/>
                  </a:lnTo>
                  <a:lnTo>
                    <a:pt x="156" y="7"/>
                  </a:lnTo>
                </a:path>
              </a:pathLst>
            </a:custGeom>
            <a:solidFill>
              <a:srgbClr val="F5F5D8"/>
            </a:solidFill>
            <a:ln w="0">
              <a:solidFill>
                <a:srgbClr val="25221E"/>
              </a:solidFill>
              <a:round/>
              <a:headEnd/>
              <a:tailEnd/>
            </a:ln>
          </p:spPr>
          <p:txBody>
            <a:bodyPr/>
            <a:lstStyle/>
            <a:p>
              <a:endParaRPr lang="es-MX"/>
            </a:p>
          </p:txBody>
        </p:sp>
        <p:sp>
          <p:nvSpPr>
            <p:cNvPr id="74" name="Freeform 70"/>
            <p:cNvSpPr>
              <a:spLocks/>
            </p:cNvSpPr>
            <p:nvPr/>
          </p:nvSpPr>
          <p:spPr bwMode="auto">
            <a:xfrm>
              <a:off x="1177" y="3243"/>
              <a:ext cx="33" cy="20"/>
            </a:xfrm>
            <a:custGeom>
              <a:avLst/>
              <a:gdLst>
                <a:gd name="T0" fmla="*/ 0 w 33"/>
                <a:gd name="T1" fmla="*/ 0 h 20"/>
                <a:gd name="T2" fmla="*/ 0 w 33"/>
                <a:gd name="T3" fmla="*/ 8 h 20"/>
                <a:gd name="T4" fmla="*/ 4 w 33"/>
                <a:gd name="T5" fmla="*/ 12 h 20"/>
                <a:gd name="T6" fmla="*/ 9 w 33"/>
                <a:gd name="T7" fmla="*/ 16 h 20"/>
                <a:gd name="T8" fmla="*/ 13 w 33"/>
                <a:gd name="T9" fmla="*/ 20 h 20"/>
                <a:gd name="T10" fmla="*/ 21 w 33"/>
                <a:gd name="T11" fmla="*/ 20 h 20"/>
                <a:gd name="T12" fmla="*/ 25 w 33"/>
                <a:gd name="T13" fmla="*/ 16 h 20"/>
                <a:gd name="T14" fmla="*/ 29 w 33"/>
                <a:gd name="T15" fmla="*/ 12 h 20"/>
                <a:gd name="T16" fmla="*/ 33 w 33"/>
                <a:gd name="T17" fmla="*/ 4 h 20"/>
                <a:gd name="T18" fmla="*/ 0 w 33"/>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20"/>
                <a:gd name="T32" fmla="*/ 33 w 33"/>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20">
                  <a:moveTo>
                    <a:pt x="0" y="0"/>
                  </a:moveTo>
                  <a:lnTo>
                    <a:pt x="0" y="8"/>
                  </a:lnTo>
                  <a:lnTo>
                    <a:pt x="4" y="12"/>
                  </a:lnTo>
                  <a:lnTo>
                    <a:pt x="9" y="16"/>
                  </a:lnTo>
                  <a:lnTo>
                    <a:pt x="13" y="20"/>
                  </a:lnTo>
                  <a:lnTo>
                    <a:pt x="21" y="20"/>
                  </a:lnTo>
                  <a:lnTo>
                    <a:pt x="25" y="16"/>
                  </a:lnTo>
                  <a:lnTo>
                    <a:pt x="29" y="12"/>
                  </a:lnTo>
                  <a:lnTo>
                    <a:pt x="33" y="4"/>
                  </a:lnTo>
                  <a:lnTo>
                    <a:pt x="0" y="0"/>
                  </a:lnTo>
                  <a:close/>
                </a:path>
              </a:pathLst>
            </a:custGeom>
            <a:solidFill>
              <a:srgbClr val="25221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MX"/>
            </a:p>
          </p:txBody>
        </p:sp>
        <p:sp>
          <p:nvSpPr>
            <p:cNvPr id="75" name="Freeform 71"/>
            <p:cNvSpPr>
              <a:spLocks/>
            </p:cNvSpPr>
            <p:nvPr/>
          </p:nvSpPr>
          <p:spPr bwMode="auto">
            <a:xfrm>
              <a:off x="1177" y="3157"/>
              <a:ext cx="45" cy="90"/>
            </a:xfrm>
            <a:custGeom>
              <a:avLst/>
              <a:gdLst>
                <a:gd name="T0" fmla="*/ 29 w 45"/>
                <a:gd name="T1" fmla="*/ 0 h 90"/>
                <a:gd name="T2" fmla="*/ 13 w 45"/>
                <a:gd name="T3" fmla="*/ 12 h 90"/>
                <a:gd name="T4" fmla="*/ 0 w 45"/>
                <a:gd name="T5" fmla="*/ 86 h 90"/>
                <a:gd name="T6" fmla="*/ 33 w 45"/>
                <a:gd name="T7" fmla="*/ 90 h 90"/>
                <a:gd name="T8" fmla="*/ 45 w 45"/>
                <a:gd name="T9" fmla="*/ 16 h 90"/>
                <a:gd name="T10" fmla="*/ 29 w 45"/>
                <a:gd name="T11" fmla="*/ 0 h 90"/>
                <a:gd name="T12" fmla="*/ 45 w 45"/>
                <a:gd name="T13" fmla="*/ 16 h 90"/>
                <a:gd name="T14" fmla="*/ 45 w 45"/>
                <a:gd name="T15" fmla="*/ 12 h 90"/>
                <a:gd name="T16" fmla="*/ 41 w 45"/>
                <a:gd name="T17" fmla="*/ 4 h 90"/>
                <a:gd name="T18" fmla="*/ 37 w 45"/>
                <a:gd name="T19" fmla="*/ 0 h 90"/>
                <a:gd name="T20" fmla="*/ 29 w 45"/>
                <a:gd name="T21" fmla="*/ 0 h 90"/>
                <a:gd name="T22" fmla="*/ 25 w 45"/>
                <a:gd name="T23" fmla="*/ 0 h 90"/>
                <a:gd name="T24" fmla="*/ 21 w 45"/>
                <a:gd name="T25" fmla="*/ 0 h 90"/>
                <a:gd name="T26" fmla="*/ 13 w 45"/>
                <a:gd name="T27" fmla="*/ 4 h 90"/>
                <a:gd name="T28" fmla="*/ 13 w 45"/>
                <a:gd name="T29" fmla="*/ 12 h 90"/>
                <a:gd name="T30" fmla="*/ 29 w 45"/>
                <a:gd name="T31" fmla="*/ 0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90"/>
                <a:gd name="T50" fmla="*/ 45 w 45"/>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90">
                  <a:moveTo>
                    <a:pt x="29" y="0"/>
                  </a:moveTo>
                  <a:lnTo>
                    <a:pt x="13" y="12"/>
                  </a:lnTo>
                  <a:lnTo>
                    <a:pt x="0" y="86"/>
                  </a:lnTo>
                  <a:lnTo>
                    <a:pt x="33" y="90"/>
                  </a:lnTo>
                  <a:lnTo>
                    <a:pt x="45" y="16"/>
                  </a:lnTo>
                  <a:lnTo>
                    <a:pt x="29" y="0"/>
                  </a:lnTo>
                  <a:lnTo>
                    <a:pt x="45" y="16"/>
                  </a:lnTo>
                  <a:lnTo>
                    <a:pt x="45" y="12"/>
                  </a:lnTo>
                  <a:lnTo>
                    <a:pt x="41" y="4"/>
                  </a:lnTo>
                  <a:lnTo>
                    <a:pt x="37" y="0"/>
                  </a:lnTo>
                  <a:lnTo>
                    <a:pt x="29" y="0"/>
                  </a:lnTo>
                  <a:lnTo>
                    <a:pt x="25" y="0"/>
                  </a:lnTo>
                  <a:lnTo>
                    <a:pt x="21" y="0"/>
                  </a:lnTo>
                  <a:lnTo>
                    <a:pt x="13" y="4"/>
                  </a:lnTo>
                  <a:lnTo>
                    <a:pt x="13" y="12"/>
                  </a:lnTo>
                  <a:lnTo>
                    <a:pt x="29" y="0"/>
                  </a:lnTo>
                  <a:close/>
                </a:path>
              </a:pathLst>
            </a:custGeom>
            <a:solidFill>
              <a:srgbClr val="25221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MX"/>
            </a:p>
          </p:txBody>
        </p:sp>
        <p:sp>
          <p:nvSpPr>
            <p:cNvPr id="76" name="Freeform 72"/>
            <p:cNvSpPr>
              <a:spLocks/>
            </p:cNvSpPr>
            <p:nvPr/>
          </p:nvSpPr>
          <p:spPr bwMode="auto">
            <a:xfrm>
              <a:off x="1206" y="3157"/>
              <a:ext cx="191" cy="41"/>
            </a:xfrm>
            <a:custGeom>
              <a:avLst/>
              <a:gdLst>
                <a:gd name="T0" fmla="*/ 191 w 191"/>
                <a:gd name="T1" fmla="*/ 29 h 41"/>
                <a:gd name="T2" fmla="*/ 175 w 191"/>
                <a:gd name="T3" fmla="*/ 8 h 41"/>
                <a:gd name="T4" fmla="*/ 0 w 191"/>
                <a:gd name="T5" fmla="*/ 0 h 41"/>
                <a:gd name="T6" fmla="*/ 0 w 191"/>
                <a:gd name="T7" fmla="*/ 33 h 41"/>
                <a:gd name="T8" fmla="*/ 175 w 191"/>
                <a:gd name="T9" fmla="*/ 41 h 41"/>
                <a:gd name="T10" fmla="*/ 191 w 191"/>
                <a:gd name="T11" fmla="*/ 29 h 41"/>
                <a:gd name="T12" fmla="*/ 175 w 191"/>
                <a:gd name="T13" fmla="*/ 41 h 41"/>
                <a:gd name="T14" fmla="*/ 183 w 191"/>
                <a:gd name="T15" fmla="*/ 41 h 41"/>
                <a:gd name="T16" fmla="*/ 187 w 191"/>
                <a:gd name="T17" fmla="*/ 37 h 41"/>
                <a:gd name="T18" fmla="*/ 191 w 191"/>
                <a:gd name="T19" fmla="*/ 33 h 41"/>
                <a:gd name="T20" fmla="*/ 191 w 191"/>
                <a:gd name="T21" fmla="*/ 29 h 41"/>
                <a:gd name="T22" fmla="*/ 191 w 191"/>
                <a:gd name="T23" fmla="*/ 20 h 41"/>
                <a:gd name="T24" fmla="*/ 187 w 191"/>
                <a:gd name="T25" fmla="*/ 16 h 41"/>
                <a:gd name="T26" fmla="*/ 183 w 191"/>
                <a:gd name="T27" fmla="*/ 12 h 41"/>
                <a:gd name="T28" fmla="*/ 175 w 191"/>
                <a:gd name="T29" fmla="*/ 8 h 41"/>
                <a:gd name="T30" fmla="*/ 191 w 191"/>
                <a:gd name="T31" fmla="*/ 29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1"/>
                <a:gd name="T49" fmla="*/ 0 h 41"/>
                <a:gd name="T50" fmla="*/ 191 w 19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1" h="41">
                  <a:moveTo>
                    <a:pt x="191" y="29"/>
                  </a:moveTo>
                  <a:lnTo>
                    <a:pt x="175" y="8"/>
                  </a:lnTo>
                  <a:lnTo>
                    <a:pt x="0" y="0"/>
                  </a:lnTo>
                  <a:lnTo>
                    <a:pt x="0" y="33"/>
                  </a:lnTo>
                  <a:lnTo>
                    <a:pt x="175" y="41"/>
                  </a:lnTo>
                  <a:lnTo>
                    <a:pt x="191" y="29"/>
                  </a:lnTo>
                  <a:lnTo>
                    <a:pt x="175" y="41"/>
                  </a:lnTo>
                  <a:lnTo>
                    <a:pt x="183" y="41"/>
                  </a:lnTo>
                  <a:lnTo>
                    <a:pt x="187" y="37"/>
                  </a:lnTo>
                  <a:lnTo>
                    <a:pt x="191" y="33"/>
                  </a:lnTo>
                  <a:lnTo>
                    <a:pt x="191" y="29"/>
                  </a:lnTo>
                  <a:lnTo>
                    <a:pt x="191" y="20"/>
                  </a:lnTo>
                  <a:lnTo>
                    <a:pt x="187" y="16"/>
                  </a:lnTo>
                  <a:lnTo>
                    <a:pt x="183" y="12"/>
                  </a:lnTo>
                  <a:lnTo>
                    <a:pt x="175" y="8"/>
                  </a:lnTo>
                  <a:lnTo>
                    <a:pt x="191" y="29"/>
                  </a:lnTo>
                  <a:close/>
                </a:path>
              </a:pathLst>
            </a:custGeom>
            <a:solidFill>
              <a:srgbClr val="25221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MX"/>
            </a:p>
          </p:txBody>
        </p:sp>
        <p:sp>
          <p:nvSpPr>
            <p:cNvPr id="77" name="Freeform 73"/>
            <p:cNvSpPr>
              <a:spLocks/>
            </p:cNvSpPr>
            <p:nvPr/>
          </p:nvSpPr>
          <p:spPr bwMode="auto">
            <a:xfrm>
              <a:off x="1348" y="3181"/>
              <a:ext cx="49" cy="78"/>
            </a:xfrm>
            <a:custGeom>
              <a:avLst/>
              <a:gdLst>
                <a:gd name="T0" fmla="*/ 33 w 49"/>
                <a:gd name="T1" fmla="*/ 78 h 78"/>
                <a:gd name="T2" fmla="*/ 49 w 49"/>
                <a:gd name="T3" fmla="*/ 5 h 78"/>
                <a:gd name="T4" fmla="*/ 17 w 49"/>
                <a:gd name="T5" fmla="*/ 0 h 78"/>
                <a:gd name="T6" fmla="*/ 0 w 49"/>
                <a:gd name="T7" fmla="*/ 70 h 78"/>
                <a:gd name="T8" fmla="*/ 33 w 49"/>
                <a:gd name="T9" fmla="*/ 78 h 78"/>
                <a:gd name="T10" fmla="*/ 0 60000 65536"/>
                <a:gd name="T11" fmla="*/ 0 60000 65536"/>
                <a:gd name="T12" fmla="*/ 0 60000 65536"/>
                <a:gd name="T13" fmla="*/ 0 60000 65536"/>
                <a:gd name="T14" fmla="*/ 0 60000 65536"/>
                <a:gd name="T15" fmla="*/ 0 w 49"/>
                <a:gd name="T16" fmla="*/ 0 h 78"/>
                <a:gd name="T17" fmla="*/ 49 w 49"/>
                <a:gd name="T18" fmla="*/ 78 h 78"/>
              </a:gdLst>
              <a:ahLst/>
              <a:cxnLst>
                <a:cxn ang="T10">
                  <a:pos x="T0" y="T1"/>
                </a:cxn>
                <a:cxn ang="T11">
                  <a:pos x="T2" y="T3"/>
                </a:cxn>
                <a:cxn ang="T12">
                  <a:pos x="T4" y="T5"/>
                </a:cxn>
                <a:cxn ang="T13">
                  <a:pos x="T6" y="T7"/>
                </a:cxn>
                <a:cxn ang="T14">
                  <a:pos x="T8" y="T9"/>
                </a:cxn>
              </a:cxnLst>
              <a:rect l="T15" t="T16" r="T17" b="T18"/>
              <a:pathLst>
                <a:path w="49" h="78">
                  <a:moveTo>
                    <a:pt x="33" y="78"/>
                  </a:moveTo>
                  <a:lnTo>
                    <a:pt x="49" y="5"/>
                  </a:lnTo>
                  <a:lnTo>
                    <a:pt x="17" y="0"/>
                  </a:lnTo>
                  <a:lnTo>
                    <a:pt x="0" y="70"/>
                  </a:lnTo>
                  <a:lnTo>
                    <a:pt x="33" y="78"/>
                  </a:lnTo>
                  <a:close/>
                </a:path>
              </a:pathLst>
            </a:custGeom>
            <a:solidFill>
              <a:srgbClr val="25221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MX"/>
            </a:p>
          </p:txBody>
        </p:sp>
        <p:sp>
          <p:nvSpPr>
            <p:cNvPr id="78" name="Freeform 74"/>
            <p:cNvSpPr>
              <a:spLocks/>
            </p:cNvSpPr>
            <p:nvPr/>
          </p:nvSpPr>
          <p:spPr bwMode="auto">
            <a:xfrm>
              <a:off x="1348" y="3251"/>
              <a:ext cx="33" cy="20"/>
            </a:xfrm>
            <a:custGeom>
              <a:avLst/>
              <a:gdLst>
                <a:gd name="T0" fmla="*/ 0 w 33"/>
                <a:gd name="T1" fmla="*/ 0 h 20"/>
                <a:gd name="T2" fmla="*/ 0 w 33"/>
                <a:gd name="T3" fmla="*/ 8 h 20"/>
                <a:gd name="T4" fmla="*/ 4 w 33"/>
                <a:gd name="T5" fmla="*/ 16 h 20"/>
                <a:gd name="T6" fmla="*/ 9 w 33"/>
                <a:gd name="T7" fmla="*/ 20 h 20"/>
                <a:gd name="T8" fmla="*/ 17 w 33"/>
                <a:gd name="T9" fmla="*/ 20 h 20"/>
                <a:gd name="T10" fmla="*/ 21 w 33"/>
                <a:gd name="T11" fmla="*/ 20 h 20"/>
                <a:gd name="T12" fmla="*/ 25 w 33"/>
                <a:gd name="T13" fmla="*/ 20 h 20"/>
                <a:gd name="T14" fmla="*/ 33 w 33"/>
                <a:gd name="T15" fmla="*/ 16 h 20"/>
                <a:gd name="T16" fmla="*/ 33 w 33"/>
                <a:gd name="T17" fmla="*/ 8 h 20"/>
                <a:gd name="T18" fmla="*/ 0 w 33"/>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20"/>
                <a:gd name="T32" fmla="*/ 33 w 33"/>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20">
                  <a:moveTo>
                    <a:pt x="0" y="0"/>
                  </a:moveTo>
                  <a:lnTo>
                    <a:pt x="0" y="8"/>
                  </a:lnTo>
                  <a:lnTo>
                    <a:pt x="4" y="16"/>
                  </a:lnTo>
                  <a:lnTo>
                    <a:pt x="9" y="20"/>
                  </a:lnTo>
                  <a:lnTo>
                    <a:pt x="17" y="20"/>
                  </a:lnTo>
                  <a:lnTo>
                    <a:pt x="21" y="20"/>
                  </a:lnTo>
                  <a:lnTo>
                    <a:pt x="25" y="20"/>
                  </a:lnTo>
                  <a:lnTo>
                    <a:pt x="33" y="16"/>
                  </a:lnTo>
                  <a:lnTo>
                    <a:pt x="33" y="8"/>
                  </a:lnTo>
                  <a:lnTo>
                    <a:pt x="0" y="0"/>
                  </a:lnTo>
                  <a:close/>
                </a:path>
              </a:pathLst>
            </a:custGeom>
            <a:solidFill>
              <a:srgbClr val="25221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MX"/>
            </a:p>
          </p:txBody>
        </p:sp>
        <p:sp>
          <p:nvSpPr>
            <p:cNvPr id="79" name="Freeform 75"/>
            <p:cNvSpPr>
              <a:spLocks/>
            </p:cNvSpPr>
            <p:nvPr/>
          </p:nvSpPr>
          <p:spPr bwMode="auto">
            <a:xfrm>
              <a:off x="1572" y="2530"/>
              <a:ext cx="346" cy="761"/>
            </a:xfrm>
            <a:custGeom>
              <a:avLst/>
              <a:gdLst>
                <a:gd name="T0" fmla="*/ 415 w 85"/>
                <a:gd name="T1" fmla="*/ 0 h 187"/>
                <a:gd name="T2" fmla="*/ 977 w 85"/>
                <a:gd name="T3" fmla="*/ 431 h 187"/>
                <a:gd name="T4" fmla="*/ 615 w 85"/>
                <a:gd name="T5" fmla="*/ 2234 h 187"/>
                <a:gd name="T6" fmla="*/ 346 w 85"/>
                <a:gd name="T7" fmla="*/ 3097 h 187"/>
                <a:gd name="T8" fmla="*/ 33 w 85"/>
                <a:gd name="T9" fmla="*/ 2881 h 187"/>
                <a:gd name="T10" fmla="*/ 98 w 85"/>
                <a:gd name="T11" fmla="*/ 2417 h 187"/>
                <a:gd name="T12" fmla="*/ 216 w 85"/>
                <a:gd name="T13" fmla="*/ 2368 h 187"/>
                <a:gd name="T14" fmla="*/ 281 w 85"/>
                <a:gd name="T15" fmla="*/ 960 h 187"/>
                <a:gd name="T16" fmla="*/ 415 w 85"/>
                <a:gd name="T17" fmla="*/ 0 h 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187"/>
                <a:gd name="T29" fmla="*/ 85 w 85"/>
                <a:gd name="T30" fmla="*/ 187 h 1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187">
                  <a:moveTo>
                    <a:pt x="25" y="0"/>
                  </a:moveTo>
                  <a:cubicBezTo>
                    <a:pt x="34" y="6"/>
                    <a:pt x="52" y="17"/>
                    <a:pt x="59" y="26"/>
                  </a:cubicBezTo>
                  <a:cubicBezTo>
                    <a:pt x="85" y="50"/>
                    <a:pt x="48" y="100"/>
                    <a:pt x="37" y="135"/>
                  </a:cubicBezTo>
                  <a:cubicBezTo>
                    <a:pt x="32" y="152"/>
                    <a:pt x="21" y="167"/>
                    <a:pt x="21" y="187"/>
                  </a:cubicBezTo>
                  <a:cubicBezTo>
                    <a:pt x="16" y="180"/>
                    <a:pt x="9" y="174"/>
                    <a:pt x="2" y="174"/>
                  </a:cubicBezTo>
                  <a:cubicBezTo>
                    <a:pt x="2" y="169"/>
                    <a:pt x="0" y="147"/>
                    <a:pt x="6" y="146"/>
                  </a:cubicBezTo>
                  <a:cubicBezTo>
                    <a:pt x="8" y="148"/>
                    <a:pt x="12" y="147"/>
                    <a:pt x="13" y="143"/>
                  </a:cubicBezTo>
                  <a:cubicBezTo>
                    <a:pt x="22" y="132"/>
                    <a:pt x="16" y="77"/>
                    <a:pt x="17" y="58"/>
                  </a:cubicBezTo>
                  <a:cubicBezTo>
                    <a:pt x="21" y="43"/>
                    <a:pt x="25" y="15"/>
                    <a:pt x="25" y="0"/>
                  </a:cubicBezTo>
                </a:path>
              </a:pathLst>
            </a:custGeom>
            <a:solidFill>
              <a:srgbClr val="998B6F"/>
            </a:solidFill>
            <a:ln w="0">
              <a:solidFill>
                <a:srgbClr val="25221E"/>
              </a:solidFill>
              <a:round/>
              <a:headEnd/>
              <a:tailEnd/>
            </a:ln>
          </p:spPr>
          <p:txBody>
            <a:bodyPr/>
            <a:lstStyle/>
            <a:p>
              <a:endParaRPr lang="es-MX"/>
            </a:p>
          </p:txBody>
        </p:sp>
        <p:sp>
          <p:nvSpPr>
            <p:cNvPr id="80" name="Freeform 76"/>
            <p:cNvSpPr>
              <a:spLocks/>
            </p:cNvSpPr>
            <p:nvPr/>
          </p:nvSpPr>
          <p:spPr bwMode="auto">
            <a:xfrm>
              <a:off x="1629" y="2539"/>
              <a:ext cx="183" cy="561"/>
            </a:xfrm>
            <a:custGeom>
              <a:avLst/>
              <a:gdLst>
                <a:gd name="T0" fmla="*/ 199 w 45"/>
                <a:gd name="T1" fmla="*/ 0 h 138"/>
                <a:gd name="T2" fmla="*/ 183 w 45"/>
                <a:gd name="T3" fmla="*/ 248 h 138"/>
                <a:gd name="T4" fmla="*/ 545 w 45"/>
                <a:gd name="T5" fmla="*/ 329 h 138"/>
                <a:gd name="T6" fmla="*/ 594 w 45"/>
                <a:gd name="T7" fmla="*/ 398 h 138"/>
                <a:gd name="T8" fmla="*/ 248 w 45"/>
                <a:gd name="T9" fmla="*/ 2281 h 138"/>
                <a:gd name="T10" fmla="*/ 744 w 45"/>
                <a:gd name="T11" fmla="*/ 431 h 138"/>
                <a:gd name="T12" fmla="*/ 199 w 45"/>
                <a:gd name="T13" fmla="*/ 0 h 138"/>
                <a:gd name="T14" fmla="*/ 0 60000 65536"/>
                <a:gd name="T15" fmla="*/ 0 60000 65536"/>
                <a:gd name="T16" fmla="*/ 0 60000 65536"/>
                <a:gd name="T17" fmla="*/ 0 60000 65536"/>
                <a:gd name="T18" fmla="*/ 0 60000 65536"/>
                <a:gd name="T19" fmla="*/ 0 60000 65536"/>
                <a:gd name="T20" fmla="*/ 0 60000 65536"/>
                <a:gd name="T21" fmla="*/ 0 w 45"/>
                <a:gd name="T22" fmla="*/ 0 h 138"/>
                <a:gd name="T23" fmla="*/ 45 w 45"/>
                <a:gd name="T24" fmla="*/ 138 h 1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138">
                  <a:moveTo>
                    <a:pt x="12" y="0"/>
                  </a:moveTo>
                  <a:lnTo>
                    <a:pt x="11" y="15"/>
                  </a:lnTo>
                  <a:cubicBezTo>
                    <a:pt x="17" y="15"/>
                    <a:pt x="29" y="22"/>
                    <a:pt x="33" y="20"/>
                  </a:cubicBezTo>
                  <a:lnTo>
                    <a:pt x="36" y="24"/>
                  </a:lnTo>
                  <a:cubicBezTo>
                    <a:pt x="9" y="54"/>
                    <a:pt x="11" y="87"/>
                    <a:pt x="15" y="138"/>
                  </a:cubicBezTo>
                  <a:cubicBezTo>
                    <a:pt x="20" y="108"/>
                    <a:pt x="0" y="59"/>
                    <a:pt x="45" y="26"/>
                  </a:cubicBezTo>
                  <a:cubicBezTo>
                    <a:pt x="38" y="18"/>
                    <a:pt x="23" y="7"/>
                    <a:pt x="12" y="0"/>
                  </a:cubicBezTo>
                </a:path>
              </a:pathLst>
            </a:custGeom>
            <a:solidFill>
              <a:srgbClr val="D9BD8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MX"/>
            </a:p>
          </p:txBody>
        </p:sp>
        <p:sp>
          <p:nvSpPr>
            <p:cNvPr id="81" name="Freeform 77"/>
            <p:cNvSpPr>
              <a:spLocks noEditPoints="1"/>
            </p:cNvSpPr>
            <p:nvPr/>
          </p:nvSpPr>
          <p:spPr bwMode="auto">
            <a:xfrm>
              <a:off x="1210" y="1818"/>
              <a:ext cx="623" cy="1449"/>
            </a:xfrm>
            <a:custGeom>
              <a:avLst/>
              <a:gdLst>
                <a:gd name="T0" fmla="*/ 1938 w 153"/>
                <a:gd name="T1" fmla="*/ 297 h 356"/>
                <a:gd name="T2" fmla="*/ 1975 w 153"/>
                <a:gd name="T3" fmla="*/ 562 h 356"/>
                <a:gd name="T4" fmla="*/ 1922 w 153"/>
                <a:gd name="T5" fmla="*/ 745 h 356"/>
                <a:gd name="T6" fmla="*/ 1922 w 153"/>
                <a:gd name="T7" fmla="*/ 810 h 356"/>
                <a:gd name="T8" fmla="*/ 1857 w 153"/>
                <a:gd name="T9" fmla="*/ 1058 h 356"/>
                <a:gd name="T10" fmla="*/ 1393 w 153"/>
                <a:gd name="T11" fmla="*/ 1506 h 356"/>
                <a:gd name="T12" fmla="*/ 1311 w 153"/>
                <a:gd name="T13" fmla="*/ 712 h 356"/>
                <a:gd name="T14" fmla="*/ 1458 w 153"/>
                <a:gd name="T15" fmla="*/ 330 h 356"/>
                <a:gd name="T16" fmla="*/ 1824 w 153"/>
                <a:gd name="T17" fmla="*/ 265 h 356"/>
                <a:gd name="T18" fmla="*/ 2007 w 153"/>
                <a:gd name="T19" fmla="*/ 232 h 356"/>
                <a:gd name="T20" fmla="*/ 1889 w 153"/>
                <a:gd name="T21" fmla="*/ 281 h 356"/>
                <a:gd name="T22" fmla="*/ 1991 w 153"/>
                <a:gd name="T23" fmla="*/ 216 h 356"/>
                <a:gd name="T24" fmla="*/ 1975 w 153"/>
                <a:gd name="T25" fmla="*/ 216 h 356"/>
                <a:gd name="T26" fmla="*/ 1938 w 153"/>
                <a:gd name="T27" fmla="*/ 346 h 356"/>
                <a:gd name="T28" fmla="*/ 1840 w 153"/>
                <a:gd name="T29" fmla="*/ 346 h 356"/>
                <a:gd name="T30" fmla="*/ 1906 w 153"/>
                <a:gd name="T31" fmla="*/ 513 h 356"/>
                <a:gd name="T32" fmla="*/ 2024 w 153"/>
                <a:gd name="T33" fmla="*/ 529 h 356"/>
                <a:gd name="T34" fmla="*/ 1955 w 153"/>
                <a:gd name="T35" fmla="*/ 562 h 356"/>
                <a:gd name="T36" fmla="*/ 1922 w 153"/>
                <a:gd name="T37" fmla="*/ 578 h 356"/>
                <a:gd name="T38" fmla="*/ 1906 w 153"/>
                <a:gd name="T39" fmla="*/ 513 h 356"/>
                <a:gd name="T40" fmla="*/ 1857 w 153"/>
                <a:gd name="T41" fmla="*/ 761 h 356"/>
                <a:gd name="T42" fmla="*/ 1922 w 153"/>
                <a:gd name="T43" fmla="*/ 745 h 356"/>
                <a:gd name="T44" fmla="*/ 98 w 153"/>
                <a:gd name="T45" fmla="*/ 5251 h 356"/>
                <a:gd name="T46" fmla="*/ 16 w 153"/>
                <a:gd name="T47" fmla="*/ 5617 h 356"/>
                <a:gd name="T48" fmla="*/ 248 w 153"/>
                <a:gd name="T49" fmla="*/ 5784 h 356"/>
                <a:gd name="T50" fmla="*/ 513 w 153"/>
                <a:gd name="T51" fmla="*/ 5816 h 356"/>
                <a:gd name="T52" fmla="*/ 615 w 153"/>
                <a:gd name="T53" fmla="*/ 5450 h 356"/>
                <a:gd name="T54" fmla="*/ 98 w 153"/>
                <a:gd name="T55" fmla="*/ 5251 h 356"/>
                <a:gd name="T56" fmla="*/ 2521 w 153"/>
                <a:gd name="T57" fmla="*/ 3329 h 356"/>
                <a:gd name="T58" fmla="*/ 2305 w 153"/>
                <a:gd name="T59" fmla="*/ 3793 h 356"/>
                <a:gd name="T60" fmla="*/ 1991 w 153"/>
                <a:gd name="T61" fmla="*/ 3793 h 356"/>
                <a:gd name="T62" fmla="*/ 2138 w 153"/>
                <a:gd name="T63" fmla="*/ 3643 h 356"/>
                <a:gd name="T64" fmla="*/ 2223 w 153"/>
                <a:gd name="T65" fmla="*/ 3447 h 356"/>
                <a:gd name="T66" fmla="*/ 2354 w 153"/>
                <a:gd name="T67" fmla="*/ 3378 h 3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3"/>
                <a:gd name="T103" fmla="*/ 0 h 356"/>
                <a:gd name="T104" fmla="*/ 153 w 153"/>
                <a:gd name="T105" fmla="*/ 356 h 3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3" h="356">
                  <a:moveTo>
                    <a:pt x="121" y="14"/>
                  </a:moveTo>
                  <a:lnTo>
                    <a:pt x="117" y="18"/>
                  </a:lnTo>
                  <a:lnTo>
                    <a:pt x="124" y="29"/>
                  </a:lnTo>
                  <a:cubicBezTo>
                    <a:pt x="126" y="34"/>
                    <a:pt x="121" y="32"/>
                    <a:pt x="119" y="34"/>
                  </a:cubicBezTo>
                  <a:cubicBezTo>
                    <a:pt x="117" y="37"/>
                    <a:pt x="119" y="38"/>
                    <a:pt x="119" y="41"/>
                  </a:cubicBezTo>
                  <a:lnTo>
                    <a:pt x="116" y="45"/>
                  </a:lnTo>
                  <a:lnTo>
                    <a:pt x="117" y="46"/>
                  </a:lnTo>
                  <a:lnTo>
                    <a:pt x="116" y="49"/>
                  </a:lnTo>
                  <a:lnTo>
                    <a:pt x="119" y="55"/>
                  </a:lnTo>
                  <a:cubicBezTo>
                    <a:pt x="118" y="61"/>
                    <a:pt x="115" y="64"/>
                    <a:pt x="112" y="64"/>
                  </a:cubicBezTo>
                  <a:cubicBezTo>
                    <a:pt x="106" y="64"/>
                    <a:pt x="96" y="64"/>
                    <a:pt x="94" y="67"/>
                  </a:cubicBezTo>
                  <a:cubicBezTo>
                    <a:pt x="90" y="72"/>
                    <a:pt x="88" y="86"/>
                    <a:pt x="84" y="91"/>
                  </a:cubicBezTo>
                  <a:cubicBezTo>
                    <a:pt x="74" y="79"/>
                    <a:pt x="60" y="63"/>
                    <a:pt x="50" y="50"/>
                  </a:cubicBezTo>
                  <a:cubicBezTo>
                    <a:pt x="61" y="54"/>
                    <a:pt x="68" y="54"/>
                    <a:pt x="79" y="43"/>
                  </a:cubicBezTo>
                  <a:cubicBezTo>
                    <a:pt x="79" y="39"/>
                    <a:pt x="75" y="33"/>
                    <a:pt x="75" y="27"/>
                  </a:cubicBezTo>
                  <a:cubicBezTo>
                    <a:pt x="75" y="20"/>
                    <a:pt x="82" y="14"/>
                    <a:pt x="88" y="20"/>
                  </a:cubicBezTo>
                  <a:lnTo>
                    <a:pt x="95" y="29"/>
                  </a:lnTo>
                  <a:cubicBezTo>
                    <a:pt x="99" y="25"/>
                    <a:pt x="104" y="18"/>
                    <a:pt x="110" y="16"/>
                  </a:cubicBezTo>
                  <a:cubicBezTo>
                    <a:pt x="110" y="8"/>
                    <a:pt x="112" y="4"/>
                    <a:pt x="117" y="0"/>
                  </a:cubicBezTo>
                  <a:cubicBezTo>
                    <a:pt x="117" y="5"/>
                    <a:pt x="118" y="11"/>
                    <a:pt x="121" y="14"/>
                  </a:cubicBezTo>
                  <a:moveTo>
                    <a:pt x="119" y="13"/>
                  </a:moveTo>
                  <a:cubicBezTo>
                    <a:pt x="118" y="14"/>
                    <a:pt x="116" y="16"/>
                    <a:pt x="114" y="17"/>
                  </a:cubicBezTo>
                  <a:cubicBezTo>
                    <a:pt x="116" y="17"/>
                    <a:pt x="120" y="15"/>
                    <a:pt x="120" y="14"/>
                  </a:cubicBezTo>
                  <a:lnTo>
                    <a:pt x="120" y="13"/>
                  </a:lnTo>
                  <a:lnTo>
                    <a:pt x="119" y="13"/>
                  </a:lnTo>
                  <a:moveTo>
                    <a:pt x="115" y="20"/>
                  </a:moveTo>
                  <a:cubicBezTo>
                    <a:pt x="116" y="20"/>
                    <a:pt x="116" y="21"/>
                    <a:pt x="117" y="21"/>
                  </a:cubicBezTo>
                  <a:cubicBezTo>
                    <a:pt x="116" y="22"/>
                    <a:pt x="114" y="21"/>
                    <a:pt x="113" y="22"/>
                  </a:cubicBezTo>
                  <a:cubicBezTo>
                    <a:pt x="112" y="22"/>
                    <a:pt x="111" y="21"/>
                    <a:pt x="111" y="21"/>
                  </a:cubicBezTo>
                  <a:cubicBezTo>
                    <a:pt x="112" y="21"/>
                    <a:pt x="114" y="21"/>
                    <a:pt x="115" y="20"/>
                  </a:cubicBezTo>
                  <a:moveTo>
                    <a:pt x="115" y="31"/>
                  </a:moveTo>
                  <a:cubicBezTo>
                    <a:pt x="114" y="32"/>
                    <a:pt x="114" y="33"/>
                    <a:pt x="114" y="33"/>
                  </a:cubicBezTo>
                  <a:cubicBezTo>
                    <a:pt x="117" y="36"/>
                    <a:pt x="119" y="32"/>
                    <a:pt x="122" y="32"/>
                  </a:cubicBezTo>
                  <a:cubicBezTo>
                    <a:pt x="122" y="32"/>
                    <a:pt x="122" y="33"/>
                    <a:pt x="123" y="33"/>
                  </a:cubicBezTo>
                  <a:cubicBezTo>
                    <a:pt x="122" y="33"/>
                    <a:pt x="119" y="34"/>
                    <a:pt x="118" y="34"/>
                  </a:cubicBezTo>
                  <a:lnTo>
                    <a:pt x="117" y="34"/>
                  </a:lnTo>
                  <a:cubicBezTo>
                    <a:pt x="117" y="34"/>
                    <a:pt x="116" y="35"/>
                    <a:pt x="116" y="35"/>
                  </a:cubicBezTo>
                  <a:cubicBezTo>
                    <a:pt x="115" y="34"/>
                    <a:pt x="114" y="34"/>
                    <a:pt x="114" y="33"/>
                  </a:cubicBezTo>
                  <a:cubicBezTo>
                    <a:pt x="114" y="33"/>
                    <a:pt x="114" y="32"/>
                    <a:pt x="115" y="31"/>
                  </a:cubicBezTo>
                  <a:moveTo>
                    <a:pt x="118" y="42"/>
                  </a:moveTo>
                  <a:cubicBezTo>
                    <a:pt x="117" y="44"/>
                    <a:pt x="112" y="44"/>
                    <a:pt x="112" y="46"/>
                  </a:cubicBezTo>
                  <a:cubicBezTo>
                    <a:pt x="114" y="46"/>
                    <a:pt x="114" y="46"/>
                    <a:pt x="115" y="46"/>
                  </a:cubicBezTo>
                  <a:lnTo>
                    <a:pt x="116" y="45"/>
                  </a:lnTo>
                  <a:cubicBezTo>
                    <a:pt x="116" y="45"/>
                    <a:pt x="118" y="43"/>
                    <a:pt x="118" y="42"/>
                  </a:cubicBezTo>
                  <a:moveTo>
                    <a:pt x="6" y="317"/>
                  </a:moveTo>
                  <a:cubicBezTo>
                    <a:pt x="3" y="321"/>
                    <a:pt x="10" y="335"/>
                    <a:pt x="4" y="341"/>
                  </a:cubicBezTo>
                  <a:lnTo>
                    <a:pt x="1" y="339"/>
                  </a:lnTo>
                  <a:cubicBezTo>
                    <a:pt x="0" y="344"/>
                    <a:pt x="5" y="351"/>
                    <a:pt x="8" y="349"/>
                  </a:cubicBezTo>
                  <a:cubicBezTo>
                    <a:pt x="4" y="353"/>
                    <a:pt x="13" y="354"/>
                    <a:pt x="15" y="349"/>
                  </a:cubicBezTo>
                  <a:cubicBezTo>
                    <a:pt x="15" y="354"/>
                    <a:pt x="19" y="356"/>
                    <a:pt x="22" y="351"/>
                  </a:cubicBezTo>
                  <a:cubicBezTo>
                    <a:pt x="24" y="355"/>
                    <a:pt x="25" y="356"/>
                    <a:pt x="31" y="351"/>
                  </a:cubicBezTo>
                  <a:cubicBezTo>
                    <a:pt x="36" y="347"/>
                    <a:pt x="37" y="342"/>
                    <a:pt x="39" y="340"/>
                  </a:cubicBezTo>
                  <a:cubicBezTo>
                    <a:pt x="39" y="336"/>
                    <a:pt x="37" y="331"/>
                    <a:pt x="37" y="329"/>
                  </a:cubicBezTo>
                  <a:cubicBezTo>
                    <a:pt x="37" y="325"/>
                    <a:pt x="36" y="323"/>
                    <a:pt x="34" y="319"/>
                  </a:cubicBezTo>
                  <a:cubicBezTo>
                    <a:pt x="28" y="318"/>
                    <a:pt x="16" y="319"/>
                    <a:pt x="6" y="317"/>
                  </a:cubicBezTo>
                  <a:moveTo>
                    <a:pt x="143" y="199"/>
                  </a:moveTo>
                  <a:cubicBezTo>
                    <a:pt x="144" y="197"/>
                    <a:pt x="153" y="194"/>
                    <a:pt x="152" y="201"/>
                  </a:cubicBezTo>
                  <a:cubicBezTo>
                    <a:pt x="150" y="208"/>
                    <a:pt x="148" y="205"/>
                    <a:pt x="148" y="214"/>
                  </a:cubicBezTo>
                  <a:cubicBezTo>
                    <a:pt x="147" y="219"/>
                    <a:pt x="143" y="227"/>
                    <a:pt x="139" y="229"/>
                  </a:cubicBezTo>
                  <a:cubicBezTo>
                    <a:pt x="135" y="232"/>
                    <a:pt x="130" y="238"/>
                    <a:pt x="126" y="236"/>
                  </a:cubicBezTo>
                  <a:lnTo>
                    <a:pt x="120" y="229"/>
                  </a:lnTo>
                  <a:cubicBezTo>
                    <a:pt x="122" y="224"/>
                    <a:pt x="120" y="225"/>
                    <a:pt x="122" y="219"/>
                  </a:cubicBezTo>
                  <a:cubicBezTo>
                    <a:pt x="124" y="217"/>
                    <a:pt x="127" y="219"/>
                    <a:pt x="129" y="220"/>
                  </a:cubicBezTo>
                  <a:cubicBezTo>
                    <a:pt x="123" y="214"/>
                    <a:pt x="125" y="211"/>
                    <a:pt x="130" y="214"/>
                  </a:cubicBezTo>
                  <a:cubicBezTo>
                    <a:pt x="126" y="208"/>
                    <a:pt x="131" y="206"/>
                    <a:pt x="134" y="208"/>
                  </a:cubicBezTo>
                  <a:cubicBezTo>
                    <a:pt x="131" y="205"/>
                    <a:pt x="135" y="202"/>
                    <a:pt x="138" y="203"/>
                  </a:cubicBezTo>
                  <a:cubicBezTo>
                    <a:pt x="139" y="203"/>
                    <a:pt x="141" y="206"/>
                    <a:pt x="142" y="204"/>
                  </a:cubicBezTo>
                  <a:cubicBezTo>
                    <a:pt x="142" y="203"/>
                    <a:pt x="142" y="201"/>
                    <a:pt x="143" y="199"/>
                  </a:cubicBezTo>
                </a:path>
              </a:pathLst>
            </a:custGeom>
            <a:solidFill>
              <a:srgbClr val="FBB781"/>
            </a:solidFill>
            <a:ln w="0">
              <a:solidFill>
                <a:srgbClr val="25221E"/>
              </a:solidFill>
              <a:round/>
              <a:headEnd/>
              <a:tailEnd/>
            </a:ln>
          </p:spPr>
          <p:txBody>
            <a:bodyPr/>
            <a:lstStyle/>
            <a:p>
              <a:endParaRPr lang="es-MX"/>
            </a:p>
          </p:txBody>
        </p:sp>
        <p:sp>
          <p:nvSpPr>
            <p:cNvPr id="82" name="Freeform 78"/>
            <p:cNvSpPr>
              <a:spLocks/>
            </p:cNvSpPr>
            <p:nvPr/>
          </p:nvSpPr>
          <p:spPr bwMode="auto">
            <a:xfrm>
              <a:off x="1361" y="1688"/>
              <a:ext cx="354" cy="342"/>
            </a:xfrm>
            <a:custGeom>
              <a:avLst/>
              <a:gdLst>
                <a:gd name="T0" fmla="*/ 761 w 87"/>
                <a:gd name="T1" fmla="*/ 0 h 84"/>
                <a:gd name="T2" fmla="*/ 578 w 87"/>
                <a:gd name="T3" fmla="*/ 232 h 84"/>
                <a:gd name="T4" fmla="*/ 1058 w 87"/>
                <a:gd name="T5" fmla="*/ 297 h 84"/>
                <a:gd name="T6" fmla="*/ 993 w 87"/>
                <a:gd name="T7" fmla="*/ 761 h 84"/>
                <a:gd name="T8" fmla="*/ 944 w 87"/>
                <a:gd name="T9" fmla="*/ 847 h 84"/>
                <a:gd name="T10" fmla="*/ 545 w 87"/>
                <a:gd name="T11" fmla="*/ 945 h 84"/>
                <a:gd name="T12" fmla="*/ 631 w 87"/>
                <a:gd name="T13" fmla="*/ 1278 h 84"/>
                <a:gd name="T14" fmla="*/ 382 w 87"/>
                <a:gd name="T15" fmla="*/ 1392 h 84"/>
                <a:gd name="T16" fmla="*/ 696 w 87"/>
                <a:gd name="T17" fmla="*/ 1242 h 84"/>
                <a:gd name="T18" fmla="*/ 631 w 87"/>
                <a:gd name="T19" fmla="*/ 977 h 84"/>
                <a:gd name="T20" fmla="*/ 846 w 87"/>
                <a:gd name="T21" fmla="*/ 863 h 84"/>
                <a:gd name="T22" fmla="*/ 960 w 87"/>
                <a:gd name="T23" fmla="*/ 1010 h 84"/>
                <a:gd name="T24" fmla="*/ 1208 w 87"/>
                <a:gd name="T25" fmla="*/ 794 h 84"/>
                <a:gd name="T26" fmla="*/ 1440 w 87"/>
                <a:gd name="T27" fmla="*/ 366 h 84"/>
                <a:gd name="T28" fmla="*/ 1440 w 87"/>
                <a:gd name="T29" fmla="*/ 281 h 84"/>
                <a:gd name="T30" fmla="*/ 1176 w 87"/>
                <a:gd name="T31" fmla="*/ 134 h 84"/>
                <a:gd name="T32" fmla="*/ 761 w 87"/>
                <a:gd name="T33" fmla="*/ 0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84"/>
                <a:gd name="T53" fmla="*/ 87 w 87"/>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84">
                  <a:moveTo>
                    <a:pt x="46" y="0"/>
                  </a:moveTo>
                  <a:cubicBezTo>
                    <a:pt x="33" y="1"/>
                    <a:pt x="39" y="10"/>
                    <a:pt x="35" y="14"/>
                  </a:cubicBezTo>
                  <a:cubicBezTo>
                    <a:pt x="27" y="23"/>
                    <a:pt x="54" y="13"/>
                    <a:pt x="64" y="18"/>
                  </a:cubicBezTo>
                  <a:cubicBezTo>
                    <a:pt x="35" y="18"/>
                    <a:pt x="0" y="36"/>
                    <a:pt x="60" y="46"/>
                  </a:cubicBezTo>
                  <a:lnTo>
                    <a:pt x="57" y="51"/>
                  </a:lnTo>
                  <a:cubicBezTo>
                    <a:pt x="42" y="44"/>
                    <a:pt x="32" y="49"/>
                    <a:pt x="33" y="57"/>
                  </a:cubicBezTo>
                  <a:cubicBezTo>
                    <a:pt x="33" y="64"/>
                    <a:pt x="44" y="71"/>
                    <a:pt x="38" y="77"/>
                  </a:cubicBezTo>
                  <a:cubicBezTo>
                    <a:pt x="29" y="77"/>
                    <a:pt x="26" y="83"/>
                    <a:pt x="23" y="84"/>
                  </a:cubicBezTo>
                  <a:cubicBezTo>
                    <a:pt x="33" y="83"/>
                    <a:pt x="38" y="79"/>
                    <a:pt x="42" y="75"/>
                  </a:cubicBezTo>
                  <a:cubicBezTo>
                    <a:pt x="42" y="71"/>
                    <a:pt x="38" y="65"/>
                    <a:pt x="38" y="59"/>
                  </a:cubicBezTo>
                  <a:cubicBezTo>
                    <a:pt x="38" y="52"/>
                    <a:pt x="45" y="46"/>
                    <a:pt x="51" y="52"/>
                  </a:cubicBezTo>
                  <a:lnTo>
                    <a:pt x="58" y="61"/>
                  </a:lnTo>
                  <a:cubicBezTo>
                    <a:pt x="62" y="57"/>
                    <a:pt x="67" y="50"/>
                    <a:pt x="73" y="48"/>
                  </a:cubicBezTo>
                  <a:cubicBezTo>
                    <a:pt x="73" y="31"/>
                    <a:pt x="86" y="33"/>
                    <a:pt x="87" y="22"/>
                  </a:cubicBezTo>
                  <a:lnTo>
                    <a:pt x="87" y="17"/>
                  </a:lnTo>
                  <a:cubicBezTo>
                    <a:pt x="87" y="15"/>
                    <a:pt x="79" y="12"/>
                    <a:pt x="71" y="8"/>
                  </a:cubicBezTo>
                  <a:cubicBezTo>
                    <a:pt x="63" y="5"/>
                    <a:pt x="55" y="1"/>
                    <a:pt x="46" y="0"/>
                  </a:cubicBezTo>
                </a:path>
              </a:pathLst>
            </a:custGeom>
            <a:solidFill>
              <a:srgbClr val="808210"/>
            </a:solidFill>
            <a:ln w="0">
              <a:solidFill>
                <a:srgbClr val="25221E"/>
              </a:solidFill>
              <a:round/>
              <a:headEnd/>
              <a:tailEnd/>
            </a:ln>
          </p:spPr>
          <p:txBody>
            <a:bodyPr/>
            <a:lstStyle/>
            <a:p>
              <a:endParaRPr lang="es-MX"/>
            </a:p>
          </p:txBody>
        </p:sp>
        <p:sp>
          <p:nvSpPr>
            <p:cNvPr id="83" name="Freeform 79"/>
            <p:cNvSpPr>
              <a:spLocks noEditPoints="1"/>
            </p:cNvSpPr>
            <p:nvPr/>
          </p:nvSpPr>
          <p:spPr bwMode="auto">
            <a:xfrm>
              <a:off x="1210" y="1969"/>
              <a:ext cx="610" cy="1282"/>
            </a:xfrm>
            <a:custGeom>
              <a:avLst/>
              <a:gdLst>
                <a:gd name="T0" fmla="*/ 1289 w 150"/>
                <a:gd name="T1" fmla="*/ 49 h 315"/>
                <a:gd name="T2" fmla="*/ 1887 w 150"/>
                <a:gd name="T3" fmla="*/ 431 h 315"/>
                <a:gd name="T4" fmla="*/ 1704 w 150"/>
                <a:gd name="T5" fmla="*/ 383 h 315"/>
                <a:gd name="T6" fmla="*/ 1570 w 150"/>
                <a:gd name="T7" fmla="*/ 313 h 315"/>
                <a:gd name="T8" fmla="*/ 1602 w 150"/>
                <a:gd name="T9" fmla="*/ 65 h 315"/>
                <a:gd name="T10" fmla="*/ 1440 w 150"/>
                <a:gd name="T11" fmla="*/ 0 h 315"/>
                <a:gd name="T12" fmla="*/ 1289 w 150"/>
                <a:gd name="T13" fmla="*/ 49 h 315"/>
                <a:gd name="T14" fmla="*/ 1305 w 150"/>
                <a:gd name="T15" fmla="*/ 98 h 315"/>
                <a:gd name="T16" fmla="*/ 1175 w 150"/>
                <a:gd name="T17" fmla="*/ 631 h 315"/>
                <a:gd name="T18" fmla="*/ 842 w 150"/>
                <a:gd name="T19" fmla="*/ 216 h 315"/>
                <a:gd name="T20" fmla="*/ 1305 w 150"/>
                <a:gd name="T21" fmla="*/ 98 h 315"/>
                <a:gd name="T22" fmla="*/ 1985 w 150"/>
                <a:gd name="T23" fmla="*/ 3179 h 315"/>
                <a:gd name="T24" fmla="*/ 2119 w 150"/>
                <a:gd name="T25" fmla="*/ 3297 h 315"/>
                <a:gd name="T26" fmla="*/ 2233 w 150"/>
                <a:gd name="T27" fmla="*/ 3215 h 315"/>
                <a:gd name="T28" fmla="*/ 2346 w 150"/>
                <a:gd name="T29" fmla="*/ 3130 h 315"/>
                <a:gd name="T30" fmla="*/ 2383 w 150"/>
                <a:gd name="T31" fmla="*/ 3081 h 315"/>
                <a:gd name="T32" fmla="*/ 2432 w 150"/>
                <a:gd name="T33" fmla="*/ 2983 h 315"/>
                <a:gd name="T34" fmla="*/ 2464 w 150"/>
                <a:gd name="T35" fmla="*/ 2800 h 315"/>
                <a:gd name="T36" fmla="*/ 2367 w 150"/>
                <a:gd name="T37" fmla="*/ 2715 h 315"/>
                <a:gd name="T38" fmla="*/ 2367 w 150"/>
                <a:gd name="T39" fmla="*/ 2767 h 315"/>
                <a:gd name="T40" fmla="*/ 2399 w 150"/>
                <a:gd name="T41" fmla="*/ 2881 h 315"/>
                <a:gd name="T42" fmla="*/ 2367 w 150"/>
                <a:gd name="T43" fmla="*/ 2930 h 315"/>
                <a:gd name="T44" fmla="*/ 2249 w 150"/>
                <a:gd name="T45" fmla="*/ 2865 h 315"/>
                <a:gd name="T46" fmla="*/ 2314 w 150"/>
                <a:gd name="T47" fmla="*/ 3032 h 315"/>
                <a:gd name="T48" fmla="*/ 2216 w 150"/>
                <a:gd name="T49" fmla="*/ 2967 h 315"/>
                <a:gd name="T50" fmla="*/ 2168 w 150"/>
                <a:gd name="T51" fmla="*/ 3065 h 315"/>
                <a:gd name="T52" fmla="*/ 2151 w 150"/>
                <a:gd name="T53" fmla="*/ 3179 h 315"/>
                <a:gd name="T54" fmla="*/ 2001 w 150"/>
                <a:gd name="T55" fmla="*/ 3130 h 315"/>
                <a:gd name="T56" fmla="*/ 1985 w 150"/>
                <a:gd name="T57" fmla="*/ 3179 h 315"/>
                <a:gd name="T58" fmla="*/ 98 w 150"/>
                <a:gd name="T59" fmla="*/ 4640 h 315"/>
                <a:gd name="T60" fmla="*/ 134 w 150"/>
                <a:gd name="T61" fmla="*/ 4953 h 315"/>
                <a:gd name="T62" fmla="*/ 114 w 150"/>
                <a:gd name="T63" fmla="*/ 5002 h 315"/>
                <a:gd name="T64" fmla="*/ 0 w 150"/>
                <a:gd name="T65" fmla="*/ 5051 h 315"/>
                <a:gd name="T66" fmla="*/ 81 w 150"/>
                <a:gd name="T67" fmla="*/ 5169 h 315"/>
                <a:gd name="T68" fmla="*/ 167 w 150"/>
                <a:gd name="T69" fmla="*/ 5018 h 315"/>
                <a:gd name="T70" fmla="*/ 150 w 150"/>
                <a:gd name="T71" fmla="*/ 5120 h 315"/>
                <a:gd name="T72" fmla="*/ 150 w 150"/>
                <a:gd name="T73" fmla="*/ 5218 h 315"/>
                <a:gd name="T74" fmla="*/ 167 w 150"/>
                <a:gd name="T75" fmla="*/ 5218 h 315"/>
                <a:gd name="T76" fmla="*/ 232 w 150"/>
                <a:gd name="T77" fmla="*/ 5152 h 315"/>
                <a:gd name="T78" fmla="*/ 232 w 150"/>
                <a:gd name="T79" fmla="*/ 5034 h 315"/>
                <a:gd name="T80" fmla="*/ 297 w 150"/>
                <a:gd name="T81" fmla="*/ 5218 h 315"/>
                <a:gd name="T82" fmla="*/ 346 w 150"/>
                <a:gd name="T83" fmla="*/ 5083 h 315"/>
                <a:gd name="T84" fmla="*/ 399 w 150"/>
                <a:gd name="T85" fmla="*/ 4953 h 315"/>
                <a:gd name="T86" fmla="*/ 382 w 150"/>
                <a:gd name="T87" fmla="*/ 4672 h 315"/>
                <a:gd name="T88" fmla="*/ 98 w 150"/>
                <a:gd name="T89" fmla="*/ 4640 h 315"/>
                <a:gd name="T90" fmla="*/ 382 w 150"/>
                <a:gd name="T91" fmla="*/ 5201 h 315"/>
                <a:gd name="T92" fmla="*/ 480 w 150"/>
                <a:gd name="T93" fmla="*/ 4986 h 315"/>
                <a:gd name="T94" fmla="*/ 545 w 150"/>
                <a:gd name="T95" fmla="*/ 5002 h 315"/>
                <a:gd name="T96" fmla="*/ 545 w 150"/>
                <a:gd name="T97" fmla="*/ 5018 h 315"/>
                <a:gd name="T98" fmla="*/ 415 w 150"/>
                <a:gd name="T99" fmla="*/ 5185 h 315"/>
                <a:gd name="T100" fmla="*/ 399 w 150"/>
                <a:gd name="T101" fmla="*/ 5201 h 315"/>
                <a:gd name="T102" fmla="*/ 382 w 150"/>
                <a:gd name="T103" fmla="*/ 5201 h 3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0"/>
                <a:gd name="T157" fmla="*/ 0 h 315"/>
                <a:gd name="T158" fmla="*/ 150 w 150"/>
                <a:gd name="T159" fmla="*/ 315 h 3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0" h="315">
                  <a:moveTo>
                    <a:pt x="78" y="3"/>
                  </a:moveTo>
                  <a:cubicBezTo>
                    <a:pt x="80" y="19"/>
                    <a:pt x="96" y="29"/>
                    <a:pt x="114" y="26"/>
                  </a:cubicBezTo>
                  <a:cubicBezTo>
                    <a:pt x="107" y="27"/>
                    <a:pt x="107" y="22"/>
                    <a:pt x="103" y="23"/>
                  </a:cubicBezTo>
                  <a:cubicBezTo>
                    <a:pt x="100" y="23"/>
                    <a:pt x="97" y="21"/>
                    <a:pt x="95" y="19"/>
                  </a:cubicBezTo>
                  <a:cubicBezTo>
                    <a:pt x="95" y="14"/>
                    <a:pt x="95" y="8"/>
                    <a:pt x="97" y="4"/>
                  </a:cubicBezTo>
                  <a:cubicBezTo>
                    <a:pt x="92" y="8"/>
                    <a:pt x="90" y="2"/>
                    <a:pt x="87" y="0"/>
                  </a:cubicBezTo>
                  <a:cubicBezTo>
                    <a:pt x="89" y="9"/>
                    <a:pt x="86" y="7"/>
                    <a:pt x="78" y="3"/>
                  </a:cubicBezTo>
                  <a:moveTo>
                    <a:pt x="79" y="6"/>
                  </a:moveTo>
                  <a:cubicBezTo>
                    <a:pt x="77" y="17"/>
                    <a:pt x="71" y="27"/>
                    <a:pt x="71" y="38"/>
                  </a:cubicBezTo>
                  <a:cubicBezTo>
                    <a:pt x="64" y="31"/>
                    <a:pt x="56" y="20"/>
                    <a:pt x="51" y="13"/>
                  </a:cubicBezTo>
                  <a:cubicBezTo>
                    <a:pt x="64" y="17"/>
                    <a:pt x="68" y="18"/>
                    <a:pt x="79" y="6"/>
                  </a:cubicBezTo>
                  <a:moveTo>
                    <a:pt x="120" y="192"/>
                  </a:moveTo>
                  <a:cubicBezTo>
                    <a:pt x="123" y="195"/>
                    <a:pt x="125" y="198"/>
                    <a:pt x="128" y="199"/>
                  </a:cubicBezTo>
                  <a:cubicBezTo>
                    <a:pt x="127" y="200"/>
                    <a:pt x="134" y="198"/>
                    <a:pt x="135" y="194"/>
                  </a:cubicBezTo>
                  <a:cubicBezTo>
                    <a:pt x="137" y="192"/>
                    <a:pt x="141" y="192"/>
                    <a:pt x="142" y="189"/>
                  </a:cubicBezTo>
                  <a:cubicBezTo>
                    <a:pt x="142" y="188"/>
                    <a:pt x="144" y="187"/>
                    <a:pt x="144" y="186"/>
                  </a:cubicBezTo>
                  <a:cubicBezTo>
                    <a:pt x="145" y="185"/>
                    <a:pt x="147" y="182"/>
                    <a:pt x="147" y="180"/>
                  </a:cubicBezTo>
                  <a:cubicBezTo>
                    <a:pt x="150" y="177"/>
                    <a:pt x="147" y="173"/>
                    <a:pt x="149" y="169"/>
                  </a:cubicBezTo>
                  <a:cubicBezTo>
                    <a:pt x="150" y="167"/>
                    <a:pt x="146" y="161"/>
                    <a:pt x="143" y="164"/>
                  </a:cubicBezTo>
                  <a:lnTo>
                    <a:pt x="143" y="167"/>
                  </a:lnTo>
                  <a:cubicBezTo>
                    <a:pt x="143" y="169"/>
                    <a:pt x="145" y="173"/>
                    <a:pt x="145" y="174"/>
                  </a:cubicBezTo>
                  <a:cubicBezTo>
                    <a:pt x="146" y="177"/>
                    <a:pt x="146" y="178"/>
                    <a:pt x="143" y="177"/>
                  </a:cubicBezTo>
                  <a:cubicBezTo>
                    <a:pt x="142" y="177"/>
                    <a:pt x="139" y="173"/>
                    <a:pt x="136" y="173"/>
                  </a:cubicBezTo>
                  <a:cubicBezTo>
                    <a:pt x="139" y="174"/>
                    <a:pt x="143" y="180"/>
                    <a:pt x="140" y="183"/>
                  </a:cubicBezTo>
                  <a:cubicBezTo>
                    <a:pt x="138" y="185"/>
                    <a:pt x="135" y="179"/>
                    <a:pt x="134" y="179"/>
                  </a:cubicBezTo>
                  <a:cubicBezTo>
                    <a:pt x="139" y="186"/>
                    <a:pt x="138" y="192"/>
                    <a:pt x="131" y="185"/>
                  </a:cubicBezTo>
                  <a:cubicBezTo>
                    <a:pt x="132" y="187"/>
                    <a:pt x="134" y="192"/>
                    <a:pt x="130" y="192"/>
                  </a:cubicBezTo>
                  <a:cubicBezTo>
                    <a:pt x="127" y="193"/>
                    <a:pt x="124" y="190"/>
                    <a:pt x="121" y="189"/>
                  </a:cubicBezTo>
                  <a:lnTo>
                    <a:pt x="120" y="192"/>
                  </a:lnTo>
                  <a:moveTo>
                    <a:pt x="6" y="280"/>
                  </a:moveTo>
                  <a:cubicBezTo>
                    <a:pt x="4" y="286"/>
                    <a:pt x="10" y="293"/>
                    <a:pt x="8" y="299"/>
                  </a:cubicBezTo>
                  <a:cubicBezTo>
                    <a:pt x="8" y="300"/>
                    <a:pt x="7" y="301"/>
                    <a:pt x="7" y="302"/>
                  </a:cubicBezTo>
                  <a:cubicBezTo>
                    <a:pt x="4" y="304"/>
                    <a:pt x="2" y="302"/>
                    <a:pt x="0" y="305"/>
                  </a:cubicBezTo>
                  <a:cubicBezTo>
                    <a:pt x="0" y="308"/>
                    <a:pt x="3" y="312"/>
                    <a:pt x="5" y="312"/>
                  </a:cubicBezTo>
                  <a:cubicBezTo>
                    <a:pt x="7" y="310"/>
                    <a:pt x="10" y="307"/>
                    <a:pt x="10" y="303"/>
                  </a:cubicBezTo>
                  <a:cubicBezTo>
                    <a:pt x="10" y="305"/>
                    <a:pt x="9" y="307"/>
                    <a:pt x="9" y="309"/>
                  </a:cubicBezTo>
                  <a:cubicBezTo>
                    <a:pt x="8" y="310"/>
                    <a:pt x="8" y="313"/>
                    <a:pt x="9" y="315"/>
                  </a:cubicBezTo>
                  <a:cubicBezTo>
                    <a:pt x="9" y="314"/>
                    <a:pt x="9" y="315"/>
                    <a:pt x="10" y="315"/>
                  </a:cubicBezTo>
                  <a:cubicBezTo>
                    <a:pt x="11" y="313"/>
                    <a:pt x="13" y="313"/>
                    <a:pt x="14" y="311"/>
                  </a:cubicBezTo>
                  <a:cubicBezTo>
                    <a:pt x="14" y="309"/>
                    <a:pt x="15" y="305"/>
                    <a:pt x="14" y="304"/>
                  </a:cubicBezTo>
                  <a:cubicBezTo>
                    <a:pt x="17" y="307"/>
                    <a:pt x="15" y="312"/>
                    <a:pt x="18" y="315"/>
                  </a:cubicBezTo>
                  <a:cubicBezTo>
                    <a:pt x="22" y="315"/>
                    <a:pt x="20" y="309"/>
                    <a:pt x="21" y="307"/>
                  </a:cubicBezTo>
                  <a:cubicBezTo>
                    <a:pt x="21" y="306"/>
                    <a:pt x="24" y="301"/>
                    <a:pt x="24" y="299"/>
                  </a:cubicBezTo>
                  <a:cubicBezTo>
                    <a:pt x="26" y="294"/>
                    <a:pt x="25" y="287"/>
                    <a:pt x="23" y="282"/>
                  </a:cubicBezTo>
                  <a:lnTo>
                    <a:pt x="6" y="280"/>
                  </a:lnTo>
                  <a:moveTo>
                    <a:pt x="23" y="314"/>
                  </a:moveTo>
                  <a:cubicBezTo>
                    <a:pt x="26" y="310"/>
                    <a:pt x="29" y="306"/>
                    <a:pt x="29" y="301"/>
                  </a:cubicBezTo>
                  <a:cubicBezTo>
                    <a:pt x="30" y="302"/>
                    <a:pt x="31" y="301"/>
                    <a:pt x="33" y="302"/>
                  </a:cubicBezTo>
                  <a:lnTo>
                    <a:pt x="33" y="303"/>
                  </a:lnTo>
                  <a:cubicBezTo>
                    <a:pt x="30" y="306"/>
                    <a:pt x="28" y="311"/>
                    <a:pt x="25" y="313"/>
                  </a:cubicBezTo>
                  <a:lnTo>
                    <a:pt x="24" y="314"/>
                  </a:lnTo>
                  <a:cubicBezTo>
                    <a:pt x="24" y="314"/>
                    <a:pt x="23" y="314"/>
                    <a:pt x="23" y="314"/>
                  </a:cubicBezTo>
                </a:path>
              </a:pathLst>
            </a:custGeom>
            <a:solidFill>
              <a:srgbClr val="DDA87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MX"/>
            </a:p>
          </p:txBody>
        </p:sp>
        <p:sp>
          <p:nvSpPr>
            <p:cNvPr id="84" name="Freeform 80"/>
            <p:cNvSpPr>
              <a:spLocks noEditPoints="1"/>
            </p:cNvSpPr>
            <p:nvPr/>
          </p:nvSpPr>
          <p:spPr bwMode="auto">
            <a:xfrm>
              <a:off x="1389" y="2018"/>
              <a:ext cx="240" cy="1998"/>
            </a:xfrm>
            <a:custGeom>
              <a:avLst/>
              <a:gdLst>
                <a:gd name="T0" fmla="*/ 98 w 59"/>
                <a:gd name="T1" fmla="*/ 0 h 491"/>
                <a:gd name="T2" fmla="*/ 0 w 59"/>
                <a:gd name="T3" fmla="*/ 151 h 491"/>
                <a:gd name="T4" fmla="*/ 826 w 59"/>
                <a:gd name="T5" fmla="*/ 1375 h 491"/>
                <a:gd name="T6" fmla="*/ 696 w 59"/>
                <a:gd name="T7" fmla="*/ 545 h 491"/>
                <a:gd name="T8" fmla="*/ 98 w 59"/>
                <a:gd name="T9" fmla="*/ 0 h 491"/>
                <a:gd name="T10" fmla="*/ 529 w 59"/>
                <a:gd name="T11" fmla="*/ 7850 h 491"/>
                <a:gd name="T12" fmla="*/ 313 w 59"/>
                <a:gd name="T13" fmla="*/ 7980 h 491"/>
                <a:gd name="T14" fmla="*/ 545 w 59"/>
                <a:gd name="T15" fmla="*/ 7980 h 491"/>
                <a:gd name="T16" fmla="*/ 399 w 59"/>
                <a:gd name="T17" fmla="*/ 8130 h 491"/>
                <a:gd name="T18" fmla="*/ 976 w 59"/>
                <a:gd name="T19" fmla="*/ 8130 h 491"/>
                <a:gd name="T20" fmla="*/ 728 w 59"/>
                <a:gd name="T21" fmla="*/ 7964 h 491"/>
                <a:gd name="T22" fmla="*/ 529 w 59"/>
                <a:gd name="T23" fmla="*/ 7850 h 4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491"/>
                <a:gd name="T38" fmla="*/ 59 w 59"/>
                <a:gd name="T39" fmla="*/ 491 h 4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491">
                  <a:moveTo>
                    <a:pt x="6" y="0"/>
                  </a:moveTo>
                  <a:cubicBezTo>
                    <a:pt x="6" y="2"/>
                    <a:pt x="0" y="7"/>
                    <a:pt x="0" y="9"/>
                  </a:cubicBezTo>
                  <a:lnTo>
                    <a:pt x="50" y="83"/>
                  </a:lnTo>
                  <a:cubicBezTo>
                    <a:pt x="45" y="70"/>
                    <a:pt x="42" y="50"/>
                    <a:pt x="42" y="33"/>
                  </a:cubicBezTo>
                  <a:cubicBezTo>
                    <a:pt x="29" y="15"/>
                    <a:pt x="17" y="13"/>
                    <a:pt x="6" y="0"/>
                  </a:cubicBezTo>
                  <a:moveTo>
                    <a:pt x="32" y="474"/>
                  </a:moveTo>
                  <a:cubicBezTo>
                    <a:pt x="36" y="479"/>
                    <a:pt x="23" y="479"/>
                    <a:pt x="19" y="482"/>
                  </a:cubicBezTo>
                  <a:lnTo>
                    <a:pt x="33" y="482"/>
                  </a:lnTo>
                  <a:lnTo>
                    <a:pt x="24" y="491"/>
                  </a:lnTo>
                  <a:cubicBezTo>
                    <a:pt x="35" y="484"/>
                    <a:pt x="41" y="484"/>
                    <a:pt x="59" y="491"/>
                  </a:cubicBezTo>
                  <a:cubicBezTo>
                    <a:pt x="59" y="491"/>
                    <a:pt x="44" y="483"/>
                    <a:pt x="44" y="481"/>
                  </a:cubicBezTo>
                  <a:cubicBezTo>
                    <a:pt x="39" y="479"/>
                    <a:pt x="35" y="477"/>
                    <a:pt x="32" y="474"/>
                  </a:cubicBezTo>
                </a:path>
              </a:pathLst>
            </a:custGeom>
            <a:solidFill>
              <a:srgbClr val="FFFFFF"/>
            </a:solidFill>
            <a:ln w="0">
              <a:solidFill>
                <a:srgbClr val="25221E"/>
              </a:solidFill>
              <a:round/>
              <a:headEnd/>
              <a:tailEnd/>
            </a:ln>
          </p:spPr>
          <p:txBody>
            <a:bodyPr/>
            <a:lstStyle/>
            <a:p>
              <a:endParaRPr lang="es-MX"/>
            </a:p>
          </p:txBody>
        </p:sp>
        <p:sp>
          <p:nvSpPr>
            <p:cNvPr id="85" name="Freeform 81"/>
            <p:cNvSpPr>
              <a:spLocks/>
            </p:cNvSpPr>
            <p:nvPr/>
          </p:nvSpPr>
          <p:spPr bwMode="auto">
            <a:xfrm>
              <a:off x="1560" y="2152"/>
              <a:ext cx="94" cy="342"/>
            </a:xfrm>
            <a:custGeom>
              <a:avLst/>
              <a:gdLst>
                <a:gd name="T0" fmla="*/ 16 w 23"/>
                <a:gd name="T1" fmla="*/ 248 h 84"/>
                <a:gd name="T2" fmla="*/ 16 w 23"/>
                <a:gd name="T3" fmla="*/ 383 h 84"/>
                <a:gd name="T4" fmla="*/ 135 w 23"/>
                <a:gd name="T5" fmla="*/ 615 h 84"/>
                <a:gd name="T6" fmla="*/ 135 w 23"/>
                <a:gd name="T7" fmla="*/ 831 h 84"/>
                <a:gd name="T8" fmla="*/ 384 w 23"/>
                <a:gd name="T9" fmla="*/ 1311 h 84"/>
                <a:gd name="T10" fmla="*/ 0 w 23"/>
                <a:gd name="T11" fmla="*/ 0 h 84"/>
                <a:gd name="T12" fmla="*/ 16 w 23"/>
                <a:gd name="T13" fmla="*/ 248 h 84"/>
                <a:gd name="T14" fmla="*/ 0 60000 65536"/>
                <a:gd name="T15" fmla="*/ 0 60000 65536"/>
                <a:gd name="T16" fmla="*/ 0 60000 65536"/>
                <a:gd name="T17" fmla="*/ 0 60000 65536"/>
                <a:gd name="T18" fmla="*/ 0 60000 65536"/>
                <a:gd name="T19" fmla="*/ 0 60000 65536"/>
                <a:gd name="T20" fmla="*/ 0 60000 65536"/>
                <a:gd name="T21" fmla="*/ 0 w 23"/>
                <a:gd name="T22" fmla="*/ 0 h 84"/>
                <a:gd name="T23" fmla="*/ 23 w 23"/>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84">
                  <a:moveTo>
                    <a:pt x="1" y="15"/>
                  </a:moveTo>
                  <a:cubicBezTo>
                    <a:pt x="8" y="21"/>
                    <a:pt x="1" y="15"/>
                    <a:pt x="1" y="23"/>
                  </a:cubicBezTo>
                  <a:cubicBezTo>
                    <a:pt x="5" y="27"/>
                    <a:pt x="8" y="31"/>
                    <a:pt x="8" y="37"/>
                  </a:cubicBezTo>
                  <a:lnTo>
                    <a:pt x="8" y="50"/>
                  </a:lnTo>
                  <a:cubicBezTo>
                    <a:pt x="11" y="54"/>
                    <a:pt x="23" y="84"/>
                    <a:pt x="23" y="79"/>
                  </a:cubicBezTo>
                  <a:cubicBezTo>
                    <a:pt x="22" y="61"/>
                    <a:pt x="18" y="21"/>
                    <a:pt x="0" y="0"/>
                  </a:cubicBezTo>
                  <a:cubicBezTo>
                    <a:pt x="0" y="6"/>
                    <a:pt x="1" y="10"/>
                    <a:pt x="1" y="15"/>
                  </a:cubicBezTo>
                </a:path>
              </a:pathLst>
            </a:custGeom>
            <a:solidFill>
              <a:srgbClr val="EB3D00"/>
            </a:solidFill>
            <a:ln w="0">
              <a:solidFill>
                <a:srgbClr val="25221E"/>
              </a:solidFill>
              <a:round/>
              <a:headEnd/>
              <a:tailEnd/>
            </a:ln>
          </p:spPr>
          <p:txBody>
            <a:bodyPr/>
            <a:lstStyle/>
            <a:p>
              <a:endParaRPr lang="es-MX"/>
            </a:p>
          </p:txBody>
        </p:sp>
        <p:sp>
          <p:nvSpPr>
            <p:cNvPr id="86" name="Freeform 82"/>
            <p:cNvSpPr>
              <a:spLocks/>
            </p:cNvSpPr>
            <p:nvPr/>
          </p:nvSpPr>
          <p:spPr bwMode="auto">
            <a:xfrm>
              <a:off x="1389" y="2022"/>
              <a:ext cx="94" cy="163"/>
            </a:xfrm>
            <a:custGeom>
              <a:avLst/>
              <a:gdLst>
                <a:gd name="T0" fmla="*/ 0 w 23"/>
                <a:gd name="T1" fmla="*/ 118 h 40"/>
                <a:gd name="T2" fmla="*/ 384 w 23"/>
                <a:gd name="T3" fmla="*/ 664 h 40"/>
                <a:gd name="T4" fmla="*/ 319 w 23"/>
                <a:gd name="T5" fmla="*/ 281 h 40"/>
                <a:gd name="T6" fmla="*/ 102 w 23"/>
                <a:gd name="T7" fmla="*/ 0 h 40"/>
                <a:gd name="T8" fmla="*/ 0 w 23"/>
                <a:gd name="T9" fmla="*/ 118 h 40"/>
                <a:gd name="T10" fmla="*/ 0 60000 65536"/>
                <a:gd name="T11" fmla="*/ 0 60000 65536"/>
                <a:gd name="T12" fmla="*/ 0 60000 65536"/>
                <a:gd name="T13" fmla="*/ 0 60000 65536"/>
                <a:gd name="T14" fmla="*/ 0 60000 65536"/>
                <a:gd name="T15" fmla="*/ 0 w 23"/>
                <a:gd name="T16" fmla="*/ 0 h 40"/>
                <a:gd name="T17" fmla="*/ 23 w 23"/>
                <a:gd name="T18" fmla="*/ 40 h 40"/>
              </a:gdLst>
              <a:ahLst/>
              <a:cxnLst>
                <a:cxn ang="T10">
                  <a:pos x="T0" y="T1"/>
                </a:cxn>
                <a:cxn ang="T11">
                  <a:pos x="T2" y="T3"/>
                </a:cxn>
                <a:cxn ang="T12">
                  <a:pos x="T4" y="T5"/>
                </a:cxn>
                <a:cxn ang="T13">
                  <a:pos x="T6" y="T7"/>
                </a:cxn>
                <a:cxn ang="T14">
                  <a:pos x="T8" y="T9"/>
                </a:cxn>
              </a:cxnLst>
              <a:rect l="T15" t="T16" r="T17" b="T18"/>
              <a:pathLst>
                <a:path w="23" h="40">
                  <a:moveTo>
                    <a:pt x="0" y="7"/>
                  </a:moveTo>
                  <a:lnTo>
                    <a:pt x="23" y="40"/>
                  </a:lnTo>
                  <a:lnTo>
                    <a:pt x="19" y="17"/>
                  </a:lnTo>
                  <a:cubicBezTo>
                    <a:pt x="13" y="14"/>
                    <a:pt x="9" y="4"/>
                    <a:pt x="6" y="0"/>
                  </a:cubicBezTo>
                  <a:lnTo>
                    <a:pt x="0" y="7"/>
                  </a:lnTo>
                </a:path>
              </a:pathLst>
            </a:custGeom>
            <a:solidFill>
              <a:srgbClr val="DEDED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MX"/>
            </a:p>
          </p:txBody>
        </p:sp>
        <p:sp>
          <p:nvSpPr>
            <p:cNvPr id="87" name="Freeform 83"/>
            <p:cNvSpPr>
              <a:spLocks noEditPoints="1"/>
            </p:cNvSpPr>
            <p:nvPr/>
          </p:nvSpPr>
          <p:spPr bwMode="auto">
            <a:xfrm>
              <a:off x="958" y="1904"/>
              <a:ext cx="618" cy="1701"/>
            </a:xfrm>
            <a:custGeom>
              <a:avLst/>
              <a:gdLst>
                <a:gd name="T0" fmla="*/ 264 w 152"/>
                <a:gd name="T1" fmla="*/ 5616 h 418"/>
                <a:gd name="T2" fmla="*/ 2480 w 152"/>
                <a:gd name="T3" fmla="*/ 5713 h 418"/>
                <a:gd name="T4" fmla="*/ 98 w 152"/>
                <a:gd name="T5" fmla="*/ 5433 h 418"/>
                <a:gd name="T6" fmla="*/ 264 w 152"/>
                <a:gd name="T7" fmla="*/ 5616 h 418"/>
                <a:gd name="T8" fmla="*/ 0 w 152"/>
                <a:gd name="T9" fmla="*/ 6922 h 418"/>
                <a:gd name="T10" fmla="*/ 2513 w 152"/>
                <a:gd name="T11" fmla="*/ 167 h 418"/>
                <a:gd name="T12" fmla="*/ 2480 w 152"/>
                <a:gd name="T13" fmla="*/ 167 h 418"/>
                <a:gd name="T14" fmla="*/ 2464 w 152"/>
                <a:gd name="T15" fmla="*/ 151 h 418"/>
                <a:gd name="T16" fmla="*/ 2415 w 152"/>
                <a:gd name="T17" fmla="*/ 0 h 418"/>
                <a:gd name="T18" fmla="*/ 2346 w 152"/>
                <a:gd name="T19" fmla="*/ 0 h 418"/>
                <a:gd name="T20" fmla="*/ 2362 w 152"/>
                <a:gd name="T21" fmla="*/ 248 h 418"/>
                <a:gd name="T22" fmla="*/ 2431 w 152"/>
                <a:gd name="T23" fmla="*/ 98 h 418"/>
                <a:gd name="T24" fmla="*/ 2399 w 152"/>
                <a:gd name="T25" fmla="*/ 98 h 418"/>
                <a:gd name="T26" fmla="*/ 2399 w 152"/>
                <a:gd name="T27" fmla="*/ 98 h 418"/>
                <a:gd name="T28" fmla="*/ 2431 w 152"/>
                <a:gd name="T29" fmla="*/ 81 h 418"/>
                <a:gd name="T30" fmla="*/ 2399 w 152"/>
                <a:gd name="T31" fmla="*/ 33 h 418"/>
                <a:gd name="T32" fmla="*/ 2313 w 152"/>
                <a:gd name="T33" fmla="*/ 134 h 418"/>
                <a:gd name="T34" fmla="*/ 2330 w 152"/>
                <a:gd name="T35" fmla="*/ 151 h 418"/>
                <a:gd name="T36" fmla="*/ 2464 w 152"/>
                <a:gd name="T37" fmla="*/ 114 h 418"/>
                <a:gd name="T38" fmla="*/ 2378 w 152"/>
                <a:gd name="T39" fmla="*/ 151 h 418"/>
                <a:gd name="T40" fmla="*/ 2362 w 152"/>
                <a:gd name="T41" fmla="*/ 151 h 418"/>
                <a:gd name="T42" fmla="*/ 2362 w 152"/>
                <a:gd name="T43" fmla="*/ 151 h 418"/>
                <a:gd name="T44" fmla="*/ 2362 w 152"/>
                <a:gd name="T45" fmla="*/ 183 h 418"/>
                <a:gd name="T46" fmla="*/ 2378 w 152"/>
                <a:gd name="T47" fmla="*/ 216 h 418"/>
                <a:gd name="T48" fmla="*/ 2399 w 152"/>
                <a:gd name="T49" fmla="*/ 216 h 418"/>
                <a:gd name="T50" fmla="*/ 2415 w 152"/>
                <a:gd name="T51" fmla="*/ 199 h 418"/>
                <a:gd name="T52" fmla="*/ 2415 w 152"/>
                <a:gd name="T53" fmla="*/ 199 h 418"/>
                <a:gd name="T54" fmla="*/ 2431 w 152"/>
                <a:gd name="T55" fmla="*/ 216 h 418"/>
                <a:gd name="T56" fmla="*/ 2448 w 152"/>
                <a:gd name="T57" fmla="*/ 216 h 418"/>
                <a:gd name="T58" fmla="*/ 2448 w 152"/>
                <a:gd name="T59" fmla="*/ 199 h 418"/>
                <a:gd name="T60" fmla="*/ 2297 w 152"/>
                <a:gd name="T61" fmla="*/ 232 h 418"/>
                <a:gd name="T62" fmla="*/ 2399 w 152"/>
                <a:gd name="T63" fmla="*/ 346 h 418"/>
                <a:gd name="T64" fmla="*/ 2464 w 152"/>
                <a:gd name="T65" fmla="*/ 346 h 418"/>
                <a:gd name="T66" fmla="*/ 2464 w 152"/>
                <a:gd name="T67" fmla="*/ 281 h 4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418"/>
                <a:gd name="T104" fmla="*/ 152 w 152"/>
                <a:gd name="T105" fmla="*/ 418 h 4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418">
                  <a:moveTo>
                    <a:pt x="16" y="339"/>
                  </a:moveTo>
                  <a:lnTo>
                    <a:pt x="150" y="345"/>
                  </a:lnTo>
                  <a:moveTo>
                    <a:pt x="6" y="328"/>
                  </a:moveTo>
                  <a:lnTo>
                    <a:pt x="16" y="339"/>
                  </a:lnTo>
                  <a:lnTo>
                    <a:pt x="0" y="418"/>
                  </a:lnTo>
                  <a:moveTo>
                    <a:pt x="152" y="10"/>
                  </a:moveTo>
                  <a:cubicBezTo>
                    <a:pt x="152" y="10"/>
                    <a:pt x="151" y="10"/>
                    <a:pt x="150" y="10"/>
                  </a:cubicBezTo>
                  <a:lnTo>
                    <a:pt x="149" y="9"/>
                  </a:lnTo>
                  <a:cubicBezTo>
                    <a:pt x="150" y="7"/>
                    <a:pt x="147" y="1"/>
                    <a:pt x="146" y="0"/>
                  </a:cubicBezTo>
                  <a:lnTo>
                    <a:pt x="142" y="0"/>
                  </a:lnTo>
                  <a:cubicBezTo>
                    <a:pt x="138" y="3"/>
                    <a:pt x="139" y="11"/>
                    <a:pt x="143" y="15"/>
                  </a:cubicBezTo>
                  <a:moveTo>
                    <a:pt x="147" y="6"/>
                  </a:moveTo>
                  <a:cubicBezTo>
                    <a:pt x="147" y="6"/>
                    <a:pt x="145" y="7"/>
                    <a:pt x="145" y="6"/>
                  </a:cubicBezTo>
                  <a:cubicBezTo>
                    <a:pt x="145" y="5"/>
                    <a:pt x="146" y="5"/>
                    <a:pt x="147" y="5"/>
                  </a:cubicBezTo>
                  <a:cubicBezTo>
                    <a:pt x="147" y="3"/>
                    <a:pt x="146" y="2"/>
                    <a:pt x="145" y="2"/>
                  </a:cubicBezTo>
                  <a:cubicBezTo>
                    <a:pt x="141" y="2"/>
                    <a:pt x="140" y="5"/>
                    <a:pt x="140" y="8"/>
                  </a:cubicBezTo>
                  <a:cubicBezTo>
                    <a:pt x="140" y="8"/>
                    <a:pt x="141" y="9"/>
                    <a:pt x="141" y="9"/>
                  </a:cubicBezTo>
                  <a:moveTo>
                    <a:pt x="149" y="7"/>
                  </a:moveTo>
                  <a:lnTo>
                    <a:pt x="144" y="9"/>
                  </a:lnTo>
                  <a:cubicBezTo>
                    <a:pt x="143" y="9"/>
                    <a:pt x="144" y="9"/>
                    <a:pt x="143" y="9"/>
                  </a:cubicBezTo>
                  <a:cubicBezTo>
                    <a:pt x="143" y="10"/>
                    <a:pt x="143" y="10"/>
                    <a:pt x="143" y="11"/>
                  </a:cubicBezTo>
                  <a:cubicBezTo>
                    <a:pt x="143" y="12"/>
                    <a:pt x="144" y="13"/>
                    <a:pt x="144" y="13"/>
                  </a:cubicBezTo>
                  <a:lnTo>
                    <a:pt x="145" y="13"/>
                  </a:lnTo>
                  <a:cubicBezTo>
                    <a:pt x="145" y="13"/>
                    <a:pt x="146" y="12"/>
                    <a:pt x="146" y="12"/>
                  </a:cubicBezTo>
                  <a:cubicBezTo>
                    <a:pt x="147" y="12"/>
                    <a:pt x="147" y="13"/>
                    <a:pt x="147" y="13"/>
                  </a:cubicBezTo>
                  <a:cubicBezTo>
                    <a:pt x="148" y="13"/>
                    <a:pt x="148" y="13"/>
                    <a:pt x="148" y="13"/>
                  </a:cubicBezTo>
                  <a:lnTo>
                    <a:pt x="148" y="12"/>
                  </a:lnTo>
                  <a:moveTo>
                    <a:pt x="139" y="14"/>
                  </a:moveTo>
                  <a:cubicBezTo>
                    <a:pt x="142" y="22"/>
                    <a:pt x="145" y="19"/>
                    <a:pt x="145" y="21"/>
                  </a:cubicBezTo>
                  <a:cubicBezTo>
                    <a:pt x="146" y="21"/>
                    <a:pt x="147" y="21"/>
                    <a:pt x="149" y="21"/>
                  </a:cubicBezTo>
                  <a:cubicBezTo>
                    <a:pt x="149" y="20"/>
                    <a:pt x="149" y="18"/>
                    <a:pt x="149" y="17"/>
                  </a:cubicBezTo>
                </a:path>
              </a:pathLst>
            </a:custGeom>
            <a:noFill/>
            <a:ln w="0">
              <a:solidFill>
                <a:srgbClr val="25221E"/>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s-MX"/>
            </a:p>
          </p:txBody>
        </p:sp>
        <p:sp>
          <p:nvSpPr>
            <p:cNvPr id="88" name="Freeform 84"/>
            <p:cNvSpPr>
              <a:spLocks noEditPoints="1"/>
            </p:cNvSpPr>
            <p:nvPr/>
          </p:nvSpPr>
          <p:spPr bwMode="auto">
            <a:xfrm>
              <a:off x="1230" y="3190"/>
              <a:ext cx="102" cy="57"/>
            </a:xfrm>
            <a:custGeom>
              <a:avLst/>
              <a:gdLst>
                <a:gd name="T0" fmla="*/ 416 w 25"/>
                <a:gd name="T1" fmla="*/ 33 h 14"/>
                <a:gd name="T2" fmla="*/ 298 w 25"/>
                <a:gd name="T3" fmla="*/ 232 h 14"/>
                <a:gd name="T4" fmla="*/ 367 w 25"/>
                <a:gd name="T5" fmla="*/ 134 h 14"/>
                <a:gd name="T6" fmla="*/ 416 w 25"/>
                <a:gd name="T7" fmla="*/ 33 h 14"/>
                <a:gd name="T8" fmla="*/ 298 w 25"/>
                <a:gd name="T9" fmla="*/ 33 h 14"/>
                <a:gd name="T10" fmla="*/ 184 w 25"/>
                <a:gd name="T11" fmla="*/ 200 h 14"/>
                <a:gd name="T12" fmla="*/ 298 w 25"/>
                <a:gd name="T13" fmla="*/ 0 h 14"/>
                <a:gd name="T14" fmla="*/ 298 w 25"/>
                <a:gd name="T15" fmla="*/ 33 h 14"/>
                <a:gd name="T16" fmla="*/ 0 w 25"/>
                <a:gd name="T17" fmla="*/ 200 h 14"/>
                <a:gd name="T18" fmla="*/ 151 w 25"/>
                <a:gd name="T19" fmla="*/ 16 h 14"/>
                <a:gd name="T20" fmla="*/ 16 w 25"/>
                <a:gd name="T21" fmla="*/ 216 h 14"/>
                <a:gd name="T22" fmla="*/ 0 w 25"/>
                <a:gd name="T23" fmla="*/ 200 h 14"/>
                <a:gd name="T24" fmla="*/ 0 w 25"/>
                <a:gd name="T25" fmla="*/ 20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4"/>
                <a:gd name="T41" fmla="*/ 25 w 25"/>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4">
                  <a:moveTo>
                    <a:pt x="25" y="2"/>
                  </a:moveTo>
                  <a:cubicBezTo>
                    <a:pt x="24" y="8"/>
                    <a:pt x="21" y="10"/>
                    <a:pt x="18" y="14"/>
                  </a:cubicBezTo>
                  <a:cubicBezTo>
                    <a:pt x="17" y="13"/>
                    <a:pt x="21" y="9"/>
                    <a:pt x="22" y="8"/>
                  </a:cubicBezTo>
                  <a:cubicBezTo>
                    <a:pt x="22" y="6"/>
                    <a:pt x="24" y="3"/>
                    <a:pt x="25" y="2"/>
                  </a:cubicBezTo>
                  <a:moveTo>
                    <a:pt x="18" y="2"/>
                  </a:moveTo>
                  <a:cubicBezTo>
                    <a:pt x="16" y="6"/>
                    <a:pt x="15" y="10"/>
                    <a:pt x="11" y="12"/>
                  </a:cubicBezTo>
                  <a:cubicBezTo>
                    <a:pt x="13" y="8"/>
                    <a:pt x="15" y="3"/>
                    <a:pt x="18" y="0"/>
                  </a:cubicBezTo>
                  <a:lnTo>
                    <a:pt x="18" y="2"/>
                  </a:lnTo>
                  <a:moveTo>
                    <a:pt x="0" y="12"/>
                  </a:moveTo>
                  <a:cubicBezTo>
                    <a:pt x="5" y="10"/>
                    <a:pt x="5" y="3"/>
                    <a:pt x="9" y="1"/>
                  </a:cubicBezTo>
                  <a:cubicBezTo>
                    <a:pt x="9" y="4"/>
                    <a:pt x="4" y="11"/>
                    <a:pt x="1" y="13"/>
                  </a:cubicBezTo>
                  <a:cubicBezTo>
                    <a:pt x="1" y="13"/>
                    <a:pt x="0" y="12"/>
                    <a:pt x="0" y="12"/>
                  </a:cubicBezTo>
                  <a:cubicBezTo>
                    <a:pt x="0" y="12"/>
                    <a:pt x="0" y="12"/>
                    <a:pt x="0" y="12"/>
                  </a:cubicBezTo>
                </a:path>
              </a:pathLst>
            </a:custGeom>
            <a:solidFill>
              <a:srgbClr val="25221E"/>
            </a:solidFill>
            <a:ln w="0">
              <a:solidFill>
                <a:srgbClr val="25221E"/>
              </a:solidFill>
              <a:round/>
              <a:headEnd/>
              <a:tailEnd/>
            </a:ln>
          </p:spPr>
          <p:txBody>
            <a:bodyPr/>
            <a:lstStyle/>
            <a:p>
              <a:endParaRPr lang="es-MX"/>
            </a:p>
          </p:txBody>
        </p:sp>
      </p:grpSp>
      <p:sp>
        <p:nvSpPr>
          <p:cNvPr id="89" name="170 Rectángulo"/>
          <p:cNvSpPr/>
          <p:nvPr/>
        </p:nvSpPr>
        <p:spPr bwMode="auto">
          <a:xfrm>
            <a:off x="6968356" y="1654150"/>
            <a:ext cx="1785938" cy="3500438"/>
          </a:xfrm>
          <a:prstGeom prst="rect">
            <a:avLst/>
          </a:prstGeom>
          <a:solidFill>
            <a:schemeClr val="bg1">
              <a:lumMod val="85000"/>
            </a:schemeClr>
          </a:solidFill>
          <a:ln w="9525"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nchor="ctr"/>
          <a:lstStyle/>
          <a:p>
            <a:pPr algn="ctr">
              <a:defRPr/>
            </a:pPr>
            <a:r>
              <a:rPr lang="es-MX" dirty="0">
                <a:effectLst>
                  <a:outerShdw blurRad="38100" dist="38100" dir="2700000" algn="tl">
                    <a:srgbClr val="000000"/>
                  </a:outerShdw>
                </a:effectLst>
              </a:rPr>
              <a:t>Obtención de Evidencia Suficiente y Competente </a:t>
            </a:r>
          </a:p>
        </p:txBody>
      </p:sp>
      <p:sp>
        <p:nvSpPr>
          <p:cNvPr id="90" name="172 Flecha doblada"/>
          <p:cNvSpPr/>
          <p:nvPr/>
        </p:nvSpPr>
        <p:spPr bwMode="auto">
          <a:xfrm rot="16200000" flipV="1">
            <a:off x="7289843" y="5261755"/>
            <a:ext cx="857256" cy="928694"/>
          </a:xfrm>
          <a:prstGeom prst="ben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s-MX" sz="1800" b="0"/>
          </a:p>
        </p:txBody>
      </p:sp>
      <p:sp>
        <p:nvSpPr>
          <p:cNvPr id="91" name="CuadroTexto 90">
            <a:extLst>
              <a:ext uri="{FF2B5EF4-FFF2-40B4-BE49-F238E27FC236}">
                <a16:creationId xmlns:a16="http://schemas.microsoft.com/office/drawing/2014/main" id="{57BDFBEE-E8E5-463E-BF76-9883089CD612}"/>
              </a:ext>
            </a:extLst>
          </p:cNvPr>
          <p:cNvSpPr txBox="1"/>
          <p:nvPr/>
        </p:nvSpPr>
        <p:spPr>
          <a:xfrm>
            <a:off x="495933" y="1077176"/>
            <a:ext cx="6288080" cy="3585597"/>
          </a:xfrm>
          <a:prstGeom prst="rect">
            <a:avLst/>
          </a:prstGeom>
          <a:noFill/>
        </p:spPr>
        <p:txBody>
          <a:bodyPr wrap="square">
            <a:spAutoFit/>
          </a:bodyPr>
          <a:lstStyle/>
          <a:p>
            <a:pPr algn="just">
              <a:buClr>
                <a:schemeClr val="tx1"/>
              </a:buClr>
            </a:pPr>
            <a:r>
              <a:rPr lang="es-ES" altLang="x-none" sz="1700" kern="0" dirty="0">
                <a:solidFill>
                  <a:schemeClr val="accent6">
                    <a:lumMod val="50000"/>
                  </a:schemeClr>
                </a:solidFill>
              </a:rPr>
              <a:t>La evidencia deberá someterse a prueba para asegurarse que cumpla con los requisitos básicos:</a:t>
            </a:r>
          </a:p>
          <a:p>
            <a:pPr algn="just">
              <a:buClr>
                <a:srgbClr val="00CC99"/>
              </a:buClr>
              <a:buFont typeface="Wingdings" panose="05000000000000000000" pitchFamily="2" charset="2"/>
              <a:buNone/>
            </a:pPr>
            <a:endParaRPr lang="es-ES" altLang="x-none" sz="1700" kern="0" dirty="0">
              <a:solidFill>
                <a:schemeClr val="accent6">
                  <a:lumMod val="50000"/>
                </a:schemeClr>
              </a:solidFill>
            </a:endParaRPr>
          </a:p>
          <a:p>
            <a:pPr algn="just">
              <a:buClr>
                <a:schemeClr val="tx1"/>
              </a:buClr>
              <a:buFont typeface="Verdana" panose="020B0604030504040204" pitchFamily="34" charset="0"/>
              <a:buChar char="–"/>
            </a:pPr>
            <a:r>
              <a:rPr lang="es-ES" altLang="x-none" sz="1600" b="1" i="1" u="sng" kern="0" dirty="0">
                <a:solidFill>
                  <a:schemeClr val="accent6">
                    <a:lumMod val="50000"/>
                  </a:schemeClr>
                </a:solidFill>
              </a:rPr>
              <a:t>Suficiente</a:t>
            </a:r>
            <a:r>
              <a:rPr lang="es-ES" altLang="x-none" sz="1600" i="1" kern="0" dirty="0">
                <a:solidFill>
                  <a:schemeClr val="accent6">
                    <a:lumMod val="50000"/>
                  </a:schemeClr>
                </a:solidFill>
              </a:rPr>
              <a:t>.- Si es basta para sustentar los hallazgos, conclusiones y recomendaciones de los auditores.</a:t>
            </a:r>
          </a:p>
          <a:p>
            <a:pPr algn="just">
              <a:buClr>
                <a:schemeClr val="tx1"/>
              </a:buClr>
              <a:buFont typeface="Verdana" panose="020B0604030504040204" pitchFamily="34" charset="0"/>
              <a:buChar char="–"/>
            </a:pPr>
            <a:endParaRPr lang="es-ES" altLang="x-none" sz="1600" i="1" kern="0" dirty="0">
              <a:solidFill>
                <a:schemeClr val="accent6">
                  <a:lumMod val="50000"/>
                </a:schemeClr>
              </a:solidFill>
            </a:endParaRPr>
          </a:p>
          <a:p>
            <a:pPr algn="just">
              <a:buClr>
                <a:schemeClr val="tx1"/>
              </a:buClr>
              <a:buFont typeface="Verdana" panose="020B0604030504040204" pitchFamily="34" charset="0"/>
              <a:buChar char="–"/>
            </a:pPr>
            <a:r>
              <a:rPr lang="es-ES" altLang="x-none" sz="1600" b="1" i="1" u="sng" kern="0" dirty="0">
                <a:solidFill>
                  <a:schemeClr val="accent6">
                    <a:lumMod val="50000"/>
                  </a:schemeClr>
                </a:solidFill>
              </a:rPr>
              <a:t>Competente</a:t>
            </a:r>
            <a:r>
              <a:rPr lang="es-ES" altLang="x-none" sz="1600" i="1" kern="0" dirty="0">
                <a:solidFill>
                  <a:schemeClr val="accent6">
                    <a:lumMod val="50000"/>
                  </a:schemeClr>
                </a:solidFill>
              </a:rPr>
              <a:t>.- En la medida que sea consistente, convincente, confiable y validada por el auditor público.</a:t>
            </a:r>
          </a:p>
          <a:p>
            <a:pPr algn="just">
              <a:buClr>
                <a:schemeClr val="tx1"/>
              </a:buClr>
              <a:buFont typeface="Verdana" panose="020B0604030504040204" pitchFamily="34" charset="0"/>
              <a:buChar char="–"/>
            </a:pPr>
            <a:endParaRPr lang="es-ES" altLang="x-none" sz="1600" i="1" kern="0" dirty="0">
              <a:solidFill>
                <a:schemeClr val="accent6">
                  <a:lumMod val="50000"/>
                </a:schemeClr>
              </a:solidFill>
            </a:endParaRPr>
          </a:p>
          <a:p>
            <a:pPr algn="just">
              <a:buClr>
                <a:schemeClr val="tx1"/>
              </a:buClr>
              <a:buFont typeface="Verdana" panose="020B0604030504040204" pitchFamily="34" charset="0"/>
              <a:buChar char="–"/>
            </a:pPr>
            <a:r>
              <a:rPr lang="es-ES" altLang="x-none" sz="1600" b="1" i="1" u="sng" kern="0" dirty="0">
                <a:solidFill>
                  <a:schemeClr val="accent6">
                    <a:lumMod val="50000"/>
                  </a:schemeClr>
                </a:solidFill>
              </a:rPr>
              <a:t>Relevante</a:t>
            </a:r>
            <a:r>
              <a:rPr lang="es-ES" altLang="x-none" sz="1600" i="1" kern="0" dirty="0">
                <a:solidFill>
                  <a:schemeClr val="accent6">
                    <a:lumMod val="50000"/>
                  </a:schemeClr>
                </a:solidFill>
              </a:rPr>
              <a:t>.- Cuando exista relación en su uso para demostrar o refutar un hecho en forma lógica y patente.</a:t>
            </a:r>
          </a:p>
          <a:p>
            <a:pPr algn="just">
              <a:buClr>
                <a:schemeClr val="tx1"/>
              </a:buClr>
              <a:buFont typeface="Verdana" panose="020B0604030504040204" pitchFamily="34" charset="0"/>
              <a:buChar char="–"/>
            </a:pPr>
            <a:endParaRPr lang="es-ES" altLang="x-none" sz="1600" i="1" kern="0" dirty="0">
              <a:solidFill>
                <a:schemeClr val="accent6">
                  <a:lumMod val="50000"/>
                </a:schemeClr>
              </a:solidFill>
            </a:endParaRPr>
          </a:p>
          <a:p>
            <a:pPr algn="just">
              <a:buClr>
                <a:schemeClr val="tx1"/>
              </a:buClr>
              <a:buFont typeface="Verdana" panose="020B0604030504040204" pitchFamily="34" charset="0"/>
              <a:buChar char="–"/>
            </a:pPr>
            <a:r>
              <a:rPr lang="es-ES" altLang="x-none" sz="1600" b="1" i="1" u="sng" kern="0" dirty="0">
                <a:solidFill>
                  <a:schemeClr val="accent6">
                    <a:lumMod val="50000"/>
                  </a:schemeClr>
                </a:solidFill>
              </a:rPr>
              <a:t>Pertinente</a:t>
            </a:r>
            <a:r>
              <a:rPr lang="es-ES" altLang="x-none" sz="1600" i="1" kern="0" dirty="0">
                <a:solidFill>
                  <a:schemeClr val="accent6">
                    <a:lumMod val="50000"/>
                  </a:schemeClr>
                </a:solidFill>
              </a:rPr>
              <a:t>.- Cuando exista congruencia entre las observaciones, conclusiones y recomendaciones de la auditoría.</a:t>
            </a:r>
          </a:p>
        </p:txBody>
      </p:sp>
    </p:spTree>
    <p:extLst>
      <p:ext uri="{BB962C8B-B14F-4D97-AF65-F5344CB8AC3E}">
        <p14:creationId xmlns:p14="http://schemas.microsoft.com/office/powerpoint/2010/main" val="1932682886"/>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78</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108938" y="1052736"/>
            <a:ext cx="45370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a:lstStyle>
          <a:p>
            <a:r>
              <a:rPr lang="es-ES" altLang="x-none" sz="2400" kern="0" dirty="0">
                <a:solidFill>
                  <a:srgbClr val="6666FF"/>
                </a:solidFill>
              </a:rPr>
              <a:t>Octava.- Papeles de Trabajo</a:t>
            </a:r>
            <a:r>
              <a:rPr lang="es-ES" altLang="x-none" sz="1900" kern="0" dirty="0">
                <a:solidFill>
                  <a:srgbClr val="6666FF"/>
                </a:solidFill>
              </a:rPr>
              <a:t> </a:t>
            </a:r>
            <a:endParaRPr lang="es-ES" altLang="x-none" sz="1400" i="1" kern="0" dirty="0">
              <a:latin typeface="Times New Roman" panose="02020603050405020304" pitchFamily="18" charset="0"/>
            </a:endParaRPr>
          </a:p>
        </p:txBody>
      </p:sp>
      <p:sp>
        <p:nvSpPr>
          <p:cNvPr id="8" name="Rectangle 3"/>
          <p:cNvSpPr txBox="1">
            <a:spLocks noChangeArrowheads="1"/>
          </p:cNvSpPr>
          <p:nvPr/>
        </p:nvSpPr>
        <p:spPr bwMode="auto">
          <a:xfrm>
            <a:off x="324838" y="1592262"/>
            <a:ext cx="8642350"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rgbClr val="595841"/>
                </a:solidFill>
                <a:latin typeface="+mn-lt"/>
                <a:ea typeface="+mn-ea"/>
                <a:cs typeface="+mn-cs"/>
              </a:defRPr>
            </a:lvl1pPr>
            <a:lvl2pPr marL="742950" indent="-285750" algn="l" rtl="0" eaLnBrk="1" fontAlgn="base" hangingPunct="1">
              <a:spcBef>
                <a:spcPct val="20000"/>
              </a:spcBef>
              <a:spcAft>
                <a:spcPct val="0"/>
              </a:spcAft>
              <a:buChar char="–"/>
              <a:defRPr sz="2800">
                <a:solidFill>
                  <a:srgbClr val="595841"/>
                </a:solidFill>
                <a:latin typeface="+mn-lt"/>
              </a:defRPr>
            </a:lvl2pPr>
            <a:lvl3pPr marL="1143000" indent="-228600" algn="l" rtl="0" eaLnBrk="1" fontAlgn="base" hangingPunct="1">
              <a:spcBef>
                <a:spcPct val="20000"/>
              </a:spcBef>
              <a:spcAft>
                <a:spcPct val="0"/>
              </a:spcAft>
              <a:buChar char="•"/>
              <a:defRPr sz="2400">
                <a:solidFill>
                  <a:srgbClr val="595841"/>
                </a:solidFill>
                <a:latin typeface="+mn-lt"/>
              </a:defRPr>
            </a:lvl3pPr>
            <a:lvl4pPr marL="1600200" indent="-228600" algn="l" rtl="0" eaLnBrk="1" fontAlgn="base" hangingPunct="1">
              <a:spcBef>
                <a:spcPct val="20000"/>
              </a:spcBef>
              <a:spcAft>
                <a:spcPct val="0"/>
              </a:spcAft>
              <a:buChar char="–"/>
              <a:defRPr sz="2000">
                <a:solidFill>
                  <a:srgbClr val="595841"/>
                </a:solidFill>
                <a:latin typeface="+mn-lt"/>
              </a:defRPr>
            </a:lvl4pPr>
            <a:lvl5pPr marL="2057400" indent="-228600" algn="l" rtl="0" eaLnBrk="1" fontAlgn="base" hangingPunct="1">
              <a:spcBef>
                <a:spcPct val="20000"/>
              </a:spcBef>
              <a:spcAft>
                <a:spcPct val="0"/>
              </a:spcAft>
              <a:buChar char="»"/>
              <a:defRPr sz="2000">
                <a:solidFill>
                  <a:srgbClr val="595841"/>
                </a:solidFill>
                <a:latin typeface="+mn-lt"/>
              </a:defRPr>
            </a:lvl5pPr>
            <a:lvl6pPr marL="2514600" indent="-228600" algn="l" rtl="0" eaLnBrk="1" fontAlgn="base" hangingPunct="1">
              <a:spcBef>
                <a:spcPct val="20000"/>
              </a:spcBef>
              <a:spcAft>
                <a:spcPct val="0"/>
              </a:spcAft>
              <a:buChar char="»"/>
              <a:defRPr sz="2000">
                <a:solidFill>
                  <a:srgbClr val="595841"/>
                </a:solidFill>
                <a:latin typeface="+mn-lt"/>
              </a:defRPr>
            </a:lvl6pPr>
            <a:lvl7pPr marL="2971800" indent="-228600" algn="l" rtl="0" eaLnBrk="1" fontAlgn="base" hangingPunct="1">
              <a:spcBef>
                <a:spcPct val="20000"/>
              </a:spcBef>
              <a:spcAft>
                <a:spcPct val="0"/>
              </a:spcAft>
              <a:buChar char="»"/>
              <a:defRPr sz="2000">
                <a:solidFill>
                  <a:srgbClr val="595841"/>
                </a:solidFill>
                <a:latin typeface="+mn-lt"/>
              </a:defRPr>
            </a:lvl7pPr>
            <a:lvl8pPr marL="3429000" indent="-228600" algn="l" rtl="0" eaLnBrk="1" fontAlgn="base" hangingPunct="1">
              <a:spcBef>
                <a:spcPct val="20000"/>
              </a:spcBef>
              <a:spcAft>
                <a:spcPct val="0"/>
              </a:spcAft>
              <a:buChar char="»"/>
              <a:defRPr sz="2000">
                <a:solidFill>
                  <a:srgbClr val="595841"/>
                </a:solidFill>
                <a:latin typeface="+mn-lt"/>
              </a:defRPr>
            </a:lvl8pPr>
            <a:lvl9pPr marL="3886200" indent="-228600" algn="l" rtl="0" eaLnBrk="1" fontAlgn="base" hangingPunct="1">
              <a:spcBef>
                <a:spcPct val="20000"/>
              </a:spcBef>
              <a:spcAft>
                <a:spcPct val="0"/>
              </a:spcAft>
              <a:buChar char="»"/>
              <a:defRPr sz="2000">
                <a:solidFill>
                  <a:srgbClr val="595841"/>
                </a:solidFill>
                <a:latin typeface="+mn-lt"/>
              </a:defRPr>
            </a:lvl9pPr>
          </a:lstStyle>
          <a:p>
            <a:pPr>
              <a:lnSpc>
                <a:spcPct val="80000"/>
              </a:lnSpc>
              <a:buClr>
                <a:srgbClr val="00CC99"/>
              </a:buClr>
              <a:buFont typeface="Wingdings" panose="05000000000000000000" pitchFamily="2" charset="2"/>
              <a:buNone/>
            </a:pPr>
            <a:endParaRPr lang="es-ES" altLang="x-none" sz="800" kern="0" dirty="0"/>
          </a:p>
          <a:p>
            <a:pPr algn="just">
              <a:lnSpc>
                <a:spcPct val="80000"/>
              </a:lnSpc>
              <a:buClr>
                <a:schemeClr val="tx1"/>
              </a:buClr>
              <a:buFontTx/>
              <a:buChar char="•"/>
            </a:pPr>
            <a:r>
              <a:rPr lang="es-ES" altLang="x-none" sz="1600" kern="0" dirty="0"/>
              <a:t> Los papeles de trabajo son </a:t>
            </a:r>
            <a:r>
              <a:rPr lang="es-ES" altLang="x-none" sz="1600" b="1" kern="0" dirty="0"/>
              <a:t>registros</a:t>
            </a:r>
            <a:r>
              <a:rPr lang="es-ES" altLang="x-none" sz="1600" kern="0" dirty="0"/>
              <a:t> que conserva el auditor sobre los procedimientos aplicados, las pruebas realizadas, la información obtenida y las conclusiones pertinentes alcanzadas en su resumen, y sirven para:</a:t>
            </a:r>
          </a:p>
          <a:p>
            <a:pPr algn="just">
              <a:lnSpc>
                <a:spcPct val="80000"/>
              </a:lnSpc>
              <a:buClr>
                <a:srgbClr val="00CC99"/>
              </a:buClr>
              <a:buFont typeface="Wingdings" panose="05000000000000000000" pitchFamily="2" charset="2"/>
              <a:buNone/>
            </a:pPr>
            <a:endParaRPr lang="es-MX" altLang="x-none" sz="1600" kern="0" dirty="0"/>
          </a:p>
          <a:p>
            <a:pPr algn="just">
              <a:lnSpc>
                <a:spcPct val="80000"/>
              </a:lnSpc>
              <a:buClr>
                <a:srgbClr val="00CC99"/>
              </a:buClr>
              <a:buFont typeface="Wingdings" panose="05000000000000000000" pitchFamily="2" charset="2"/>
              <a:buNone/>
            </a:pPr>
            <a:endParaRPr lang="es-ES" altLang="x-none" sz="1600" kern="0" dirty="0"/>
          </a:p>
          <a:p>
            <a:pPr lvl="2" algn="just">
              <a:lnSpc>
                <a:spcPct val="80000"/>
              </a:lnSpc>
              <a:buClr>
                <a:schemeClr val="tx1"/>
              </a:buClr>
              <a:buFont typeface="Verdana" panose="020B0604030504040204" pitchFamily="34" charset="0"/>
              <a:buChar char="–"/>
            </a:pPr>
            <a:r>
              <a:rPr lang="es-ES" altLang="x-none" sz="1600" b="1" i="1" kern="0" dirty="0">
                <a:solidFill>
                  <a:srgbClr val="008000"/>
                </a:solidFill>
              </a:rPr>
              <a:t>Proporcionar el soporte principal del informe del auditor, incluyendo las observaciones, hechos, argumentos, entre otros.</a:t>
            </a:r>
          </a:p>
          <a:p>
            <a:pPr lvl="2" algn="just">
              <a:lnSpc>
                <a:spcPct val="80000"/>
              </a:lnSpc>
              <a:buClr>
                <a:schemeClr val="tx1"/>
              </a:buClr>
              <a:buFont typeface="Verdana" panose="020B0604030504040204" pitchFamily="34" charset="0"/>
              <a:buChar char="–"/>
            </a:pPr>
            <a:r>
              <a:rPr lang="es-ES" altLang="x-none" sz="1600" b="1" i="1" kern="0" dirty="0">
                <a:solidFill>
                  <a:srgbClr val="008000"/>
                </a:solidFill>
              </a:rPr>
              <a:t>Ayudar al auditor a ejecutar y supervisar el trabajo.</a:t>
            </a:r>
          </a:p>
          <a:p>
            <a:pPr lvl="2" algn="just">
              <a:lnSpc>
                <a:spcPct val="80000"/>
              </a:lnSpc>
              <a:buClr>
                <a:schemeClr val="tx1"/>
              </a:buClr>
              <a:buFont typeface="Verdana" panose="020B0604030504040204" pitchFamily="34" charset="0"/>
              <a:buChar char="–"/>
            </a:pPr>
            <a:r>
              <a:rPr lang="es-ES" altLang="x-none" sz="1600" b="1" i="1" kern="0" dirty="0">
                <a:solidFill>
                  <a:srgbClr val="008000"/>
                </a:solidFill>
              </a:rPr>
              <a:t>Presentarse como evidencia en caso de demanda legal.</a:t>
            </a:r>
          </a:p>
          <a:p>
            <a:pPr algn="just">
              <a:lnSpc>
                <a:spcPct val="80000"/>
              </a:lnSpc>
              <a:buClr>
                <a:schemeClr val="tx1"/>
              </a:buClr>
              <a:buFont typeface="Verdana" panose="020B0604030504040204" pitchFamily="34" charset="0"/>
              <a:buChar char="–"/>
            </a:pPr>
            <a:endParaRPr lang="es-MX" altLang="x-none" sz="1600" b="1" kern="0" dirty="0"/>
          </a:p>
          <a:p>
            <a:pPr algn="just">
              <a:lnSpc>
                <a:spcPct val="80000"/>
              </a:lnSpc>
              <a:buClr>
                <a:schemeClr val="tx1"/>
              </a:buClr>
              <a:buFont typeface="Verdana" panose="020B0604030504040204" pitchFamily="34" charset="0"/>
              <a:buChar char="–"/>
            </a:pPr>
            <a:endParaRPr lang="es-ES" altLang="x-none" sz="1600" b="1" kern="0" dirty="0"/>
          </a:p>
          <a:p>
            <a:pPr algn="just">
              <a:lnSpc>
                <a:spcPct val="80000"/>
              </a:lnSpc>
              <a:buClr>
                <a:schemeClr val="tx1"/>
              </a:buClr>
              <a:buFont typeface="Verdana" panose="020B0604030504040204" pitchFamily="34" charset="0"/>
              <a:buChar char="–"/>
            </a:pPr>
            <a:r>
              <a:rPr lang="es-ES" altLang="x-none" sz="1600" kern="0" dirty="0"/>
              <a:t> Deben formularse con claridad, pulcritud y exactitud</a:t>
            </a:r>
          </a:p>
          <a:p>
            <a:pPr algn="just">
              <a:lnSpc>
                <a:spcPct val="80000"/>
              </a:lnSpc>
              <a:buClr>
                <a:schemeClr val="tx1"/>
              </a:buClr>
              <a:buFont typeface="Verdana" panose="020B0604030504040204" pitchFamily="34" charset="0"/>
              <a:buChar char="–"/>
            </a:pPr>
            <a:r>
              <a:rPr lang="es-ES" altLang="x-none" sz="1600" kern="0" dirty="0"/>
              <a:t> Deben consignar los datos referentes al análisis, comprobación, opinión y conclusiones sobre los hechos, transacciones o situaciones específicos examinados, así como sobre las desviaciones que presentan respecto de los criterios y normas establecidos o previsiones presupuestarias, hasta donde dichos datos sean necesarios para soportar la evidencia en que se basan las observaciones, conclusiones y recomendaciones contenidas en el informe de auditoría.</a:t>
            </a:r>
          </a:p>
          <a:p>
            <a:pPr algn="just">
              <a:lnSpc>
                <a:spcPct val="80000"/>
              </a:lnSpc>
              <a:buClr>
                <a:srgbClr val="00CC99"/>
              </a:buClr>
              <a:buFont typeface="Wingdings" panose="05000000000000000000" pitchFamily="2" charset="2"/>
              <a:buNone/>
            </a:pPr>
            <a:endParaRPr lang="es-ES" altLang="x-none" sz="1600" kern="0" dirty="0"/>
          </a:p>
        </p:txBody>
      </p:sp>
      <p:sp>
        <p:nvSpPr>
          <p:cNvPr id="10" name="Rectangle 11"/>
          <p:cNvSpPr>
            <a:spLocks noChangeArrowheads="1"/>
          </p:cNvSpPr>
          <p:nvPr/>
        </p:nvSpPr>
        <p:spPr bwMode="auto">
          <a:xfrm>
            <a:off x="566738" y="6459538"/>
            <a:ext cx="14160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71500" indent="-57150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908050" indent="-436563">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04925" indent="-395288">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93863" indent="-38735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93913" indent="-398463">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511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30083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655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9227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just" eaLnBrk="1" hangingPunct="1">
              <a:lnSpc>
                <a:spcPct val="80000"/>
              </a:lnSpc>
              <a:buClr>
                <a:schemeClr val="tx1"/>
              </a:buClr>
              <a:buFontTx/>
              <a:buNone/>
            </a:pPr>
            <a:r>
              <a:rPr lang="es-ES" altLang="x-none" sz="1500" b="1" i="1">
                <a:solidFill>
                  <a:schemeClr val="tx2"/>
                </a:solidFill>
              </a:rPr>
              <a:t>NGAP BB II</a:t>
            </a:r>
          </a:p>
        </p:txBody>
      </p:sp>
    </p:spTree>
    <p:extLst>
      <p:ext uri="{BB962C8B-B14F-4D97-AF65-F5344CB8AC3E}">
        <p14:creationId xmlns:p14="http://schemas.microsoft.com/office/powerpoint/2010/main" val="4093353531"/>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79</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224528" y="1222662"/>
            <a:ext cx="460851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a:lstStyle>
          <a:p>
            <a:r>
              <a:rPr lang="es-ES" altLang="x-none" sz="2400" kern="0" dirty="0">
                <a:solidFill>
                  <a:srgbClr val="6666FF"/>
                </a:solidFill>
              </a:rPr>
              <a:t>Octava.- Papeles de Trabajo</a:t>
            </a:r>
          </a:p>
        </p:txBody>
      </p:sp>
      <p:sp>
        <p:nvSpPr>
          <p:cNvPr id="8" name="Rectangle 3"/>
          <p:cNvSpPr txBox="1">
            <a:spLocks noChangeArrowheads="1"/>
          </p:cNvSpPr>
          <p:nvPr/>
        </p:nvSpPr>
        <p:spPr bwMode="auto">
          <a:xfrm>
            <a:off x="193404" y="1736725"/>
            <a:ext cx="8713787"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rgbClr val="595841"/>
                </a:solidFill>
                <a:latin typeface="+mn-lt"/>
                <a:ea typeface="+mn-ea"/>
                <a:cs typeface="+mn-cs"/>
              </a:defRPr>
            </a:lvl1pPr>
            <a:lvl2pPr marL="742950" indent="-285750" algn="l" rtl="0" eaLnBrk="1" fontAlgn="base" hangingPunct="1">
              <a:spcBef>
                <a:spcPct val="20000"/>
              </a:spcBef>
              <a:spcAft>
                <a:spcPct val="0"/>
              </a:spcAft>
              <a:buChar char="–"/>
              <a:defRPr sz="2800">
                <a:solidFill>
                  <a:srgbClr val="595841"/>
                </a:solidFill>
                <a:latin typeface="+mn-lt"/>
              </a:defRPr>
            </a:lvl2pPr>
            <a:lvl3pPr marL="1143000" indent="-228600" algn="l" rtl="0" eaLnBrk="1" fontAlgn="base" hangingPunct="1">
              <a:spcBef>
                <a:spcPct val="20000"/>
              </a:spcBef>
              <a:spcAft>
                <a:spcPct val="0"/>
              </a:spcAft>
              <a:buChar char="•"/>
              <a:defRPr sz="2400">
                <a:solidFill>
                  <a:srgbClr val="595841"/>
                </a:solidFill>
                <a:latin typeface="+mn-lt"/>
              </a:defRPr>
            </a:lvl3pPr>
            <a:lvl4pPr marL="1600200" indent="-228600" algn="l" rtl="0" eaLnBrk="1" fontAlgn="base" hangingPunct="1">
              <a:spcBef>
                <a:spcPct val="20000"/>
              </a:spcBef>
              <a:spcAft>
                <a:spcPct val="0"/>
              </a:spcAft>
              <a:buChar char="–"/>
              <a:defRPr sz="2000">
                <a:solidFill>
                  <a:srgbClr val="595841"/>
                </a:solidFill>
                <a:latin typeface="+mn-lt"/>
              </a:defRPr>
            </a:lvl4pPr>
            <a:lvl5pPr marL="2057400" indent="-228600" algn="l" rtl="0" eaLnBrk="1" fontAlgn="base" hangingPunct="1">
              <a:spcBef>
                <a:spcPct val="20000"/>
              </a:spcBef>
              <a:spcAft>
                <a:spcPct val="0"/>
              </a:spcAft>
              <a:buChar char="»"/>
              <a:defRPr sz="2000">
                <a:solidFill>
                  <a:srgbClr val="595841"/>
                </a:solidFill>
                <a:latin typeface="+mn-lt"/>
              </a:defRPr>
            </a:lvl5pPr>
            <a:lvl6pPr marL="2514600" indent="-228600" algn="l" rtl="0" eaLnBrk="1" fontAlgn="base" hangingPunct="1">
              <a:spcBef>
                <a:spcPct val="20000"/>
              </a:spcBef>
              <a:spcAft>
                <a:spcPct val="0"/>
              </a:spcAft>
              <a:buChar char="»"/>
              <a:defRPr sz="2000">
                <a:solidFill>
                  <a:srgbClr val="595841"/>
                </a:solidFill>
                <a:latin typeface="+mn-lt"/>
              </a:defRPr>
            </a:lvl6pPr>
            <a:lvl7pPr marL="2971800" indent="-228600" algn="l" rtl="0" eaLnBrk="1" fontAlgn="base" hangingPunct="1">
              <a:spcBef>
                <a:spcPct val="20000"/>
              </a:spcBef>
              <a:spcAft>
                <a:spcPct val="0"/>
              </a:spcAft>
              <a:buChar char="»"/>
              <a:defRPr sz="2000">
                <a:solidFill>
                  <a:srgbClr val="595841"/>
                </a:solidFill>
                <a:latin typeface="+mn-lt"/>
              </a:defRPr>
            </a:lvl7pPr>
            <a:lvl8pPr marL="3429000" indent="-228600" algn="l" rtl="0" eaLnBrk="1" fontAlgn="base" hangingPunct="1">
              <a:spcBef>
                <a:spcPct val="20000"/>
              </a:spcBef>
              <a:spcAft>
                <a:spcPct val="0"/>
              </a:spcAft>
              <a:buChar char="»"/>
              <a:defRPr sz="2000">
                <a:solidFill>
                  <a:srgbClr val="595841"/>
                </a:solidFill>
                <a:latin typeface="+mn-lt"/>
              </a:defRPr>
            </a:lvl8pPr>
            <a:lvl9pPr marL="3886200" indent="-228600" algn="l" rtl="0" eaLnBrk="1" fontAlgn="base" hangingPunct="1">
              <a:spcBef>
                <a:spcPct val="20000"/>
              </a:spcBef>
              <a:spcAft>
                <a:spcPct val="0"/>
              </a:spcAft>
              <a:buChar char="»"/>
              <a:defRPr sz="2000">
                <a:solidFill>
                  <a:srgbClr val="595841"/>
                </a:solidFill>
                <a:latin typeface="+mn-lt"/>
              </a:defRPr>
            </a:lvl9pPr>
          </a:lstStyle>
          <a:p>
            <a:pPr marL="449263" indent="-449263" algn="just">
              <a:lnSpc>
                <a:spcPct val="80000"/>
              </a:lnSpc>
              <a:buClr>
                <a:schemeClr val="tx1"/>
              </a:buClr>
              <a:buFontTx/>
              <a:buChar char="•"/>
            </a:pPr>
            <a:endParaRPr lang="es-ES" altLang="x-none" sz="1700" kern="0" dirty="0"/>
          </a:p>
          <a:p>
            <a:pPr marL="449263" indent="-449263" algn="just">
              <a:lnSpc>
                <a:spcPct val="80000"/>
              </a:lnSpc>
              <a:buClr>
                <a:schemeClr val="tx1"/>
              </a:buClr>
              <a:buFontTx/>
              <a:buChar char="•"/>
            </a:pPr>
            <a:r>
              <a:rPr lang="es-ES" altLang="x-none" sz="1700" kern="0" dirty="0"/>
              <a:t>El auditor </a:t>
            </a:r>
            <a:r>
              <a:rPr lang="es-ES" altLang="x-none" sz="1700" b="1" kern="0" dirty="0"/>
              <a:t>deberá preparar y conservar los papeles de trabajo</a:t>
            </a:r>
            <a:r>
              <a:rPr lang="es-ES" altLang="x-none" sz="1700" kern="0" dirty="0"/>
              <a:t>, cuya forma y contenido se diseñará conforme a las circunstancias específicas de la auditoría que realice, estos contemplan:</a:t>
            </a:r>
          </a:p>
          <a:p>
            <a:pPr marL="449263" indent="-449263" algn="just">
              <a:lnSpc>
                <a:spcPct val="80000"/>
              </a:lnSpc>
              <a:buClr>
                <a:srgbClr val="00CC99"/>
              </a:buClr>
              <a:buFont typeface="Wingdings" panose="05000000000000000000" pitchFamily="2" charset="2"/>
              <a:buNone/>
            </a:pPr>
            <a:endParaRPr lang="es-ES" altLang="x-none" sz="1700" kern="0" dirty="0"/>
          </a:p>
          <a:p>
            <a:pPr marL="1073150" lvl="2" indent="-265113" algn="just">
              <a:lnSpc>
                <a:spcPct val="80000"/>
              </a:lnSpc>
              <a:buClr>
                <a:schemeClr val="tx1"/>
              </a:buClr>
              <a:buFont typeface="Verdana" panose="020B0604030504040204" pitchFamily="34" charset="0"/>
              <a:buChar char="–"/>
            </a:pPr>
            <a:r>
              <a:rPr lang="es-ES" altLang="x-none" sz="1700" b="1" i="1" kern="0" dirty="0">
                <a:solidFill>
                  <a:srgbClr val="008000"/>
                </a:solidFill>
              </a:rPr>
              <a:t>El programa de auditoría y sus modificaciones por escrito, efectuando las referencias correspondientes.</a:t>
            </a:r>
          </a:p>
          <a:p>
            <a:pPr marL="1073150" lvl="2" indent="-265113" algn="just">
              <a:lnSpc>
                <a:spcPct val="80000"/>
              </a:lnSpc>
              <a:buClr>
                <a:schemeClr val="tx1"/>
              </a:buClr>
              <a:buFont typeface="Verdana" panose="020B0604030504040204" pitchFamily="34" charset="0"/>
              <a:buChar char="–"/>
            </a:pPr>
            <a:r>
              <a:rPr lang="es-ES" altLang="x-none" sz="1700" b="1" i="1" kern="0" dirty="0">
                <a:solidFill>
                  <a:srgbClr val="008000"/>
                </a:solidFill>
              </a:rPr>
              <a:t>Contendrán índices, referencias, cédulas y resúmenes adecuados</a:t>
            </a:r>
            <a:r>
              <a:rPr lang="es-ES" altLang="x-none" sz="1700" i="1" kern="0" dirty="0">
                <a:solidFill>
                  <a:srgbClr val="008000"/>
                </a:solidFill>
              </a:rPr>
              <a:t>.</a:t>
            </a:r>
          </a:p>
          <a:p>
            <a:pPr marL="1073150" lvl="2" indent="-265113" algn="just">
              <a:lnSpc>
                <a:spcPct val="80000"/>
              </a:lnSpc>
              <a:buClr>
                <a:schemeClr val="tx1"/>
              </a:buClr>
              <a:buFont typeface="Verdana" panose="020B0604030504040204" pitchFamily="34" charset="0"/>
              <a:buChar char="–"/>
            </a:pPr>
            <a:r>
              <a:rPr lang="es-ES" altLang="x-none" sz="1700" i="1" kern="0" dirty="0"/>
              <a:t>Estarán fechados y firmados por la persona que los prepare.</a:t>
            </a:r>
          </a:p>
          <a:p>
            <a:pPr marL="1073150" lvl="2" indent="-265113" algn="just">
              <a:lnSpc>
                <a:spcPct val="80000"/>
              </a:lnSpc>
              <a:buClr>
                <a:schemeClr val="tx1"/>
              </a:buClr>
              <a:buFont typeface="Verdana" panose="020B0604030504040204" pitchFamily="34" charset="0"/>
              <a:buChar char="–"/>
            </a:pPr>
            <a:r>
              <a:rPr lang="es-ES" altLang="x-none" sz="1700" i="1" kern="0" dirty="0"/>
              <a:t>Deberá conservarse un registro del trabajo efectuado por los auditores.</a:t>
            </a:r>
          </a:p>
          <a:p>
            <a:pPr marL="1073150" lvl="2" indent="-265113" algn="just">
              <a:lnSpc>
                <a:spcPct val="80000"/>
              </a:lnSpc>
              <a:buClr>
                <a:schemeClr val="tx1"/>
              </a:buClr>
              <a:buFont typeface="Verdana" panose="020B0604030504040204" pitchFamily="34" charset="0"/>
              <a:buChar char="–"/>
            </a:pPr>
            <a:r>
              <a:rPr lang="es-ES" altLang="x-none" sz="1700" i="1" kern="0" dirty="0"/>
              <a:t>Se limitarán a los asuntos que sean pertinentes e importantes para cumplir con los objetivos del trabajo encomendado.</a:t>
            </a:r>
          </a:p>
          <a:p>
            <a:pPr marL="1073150" lvl="2" indent="-265113" algn="just">
              <a:lnSpc>
                <a:spcPct val="80000"/>
              </a:lnSpc>
              <a:buClr>
                <a:schemeClr val="tx1"/>
              </a:buClr>
              <a:buFont typeface="Verdana" panose="020B0604030504040204" pitchFamily="34" charset="0"/>
              <a:buChar char="–"/>
            </a:pPr>
            <a:r>
              <a:rPr lang="es-ES" altLang="x-none" sz="1700" i="1" kern="0" dirty="0"/>
              <a:t>Deberán ser preparados en forma ordenada y legible, pues de lo contrario podrían perder su valor como evidencia.</a:t>
            </a:r>
          </a:p>
          <a:p>
            <a:pPr marL="1073150" lvl="2" indent="-265113" algn="just">
              <a:lnSpc>
                <a:spcPct val="80000"/>
              </a:lnSpc>
              <a:buClr>
                <a:schemeClr val="tx1"/>
              </a:buClr>
              <a:buFont typeface="Verdana" panose="020B0604030504040204" pitchFamily="34" charset="0"/>
              <a:buChar char="–"/>
            </a:pPr>
            <a:r>
              <a:rPr lang="es-ES" altLang="x-none" sz="1700" i="1" kern="0" dirty="0"/>
              <a:t>Deberán contener información suficiente que permita que un auditor experimentado, sin conexión previa con la auditoría, obtenga de ellos la evidencia que respalde las conclusiones y juicios elaborados por el auditor.</a:t>
            </a:r>
          </a:p>
          <a:p>
            <a:pPr marL="1073150" lvl="2" indent="-265113" algn="just">
              <a:lnSpc>
                <a:spcPct val="80000"/>
              </a:lnSpc>
              <a:buClr>
                <a:schemeClr val="tx1"/>
              </a:buClr>
              <a:buFont typeface="Verdana" panose="020B0604030504040204" pitchFamily="34" charset="0"/>
              <a:buChar char="–"/>
            </a:pPr>
            <a:endParaRPr lang="es-ES" altLang="x-none" sz="1700" i="1" kern="0" dirty="0"/>
          </a:p>
        </p:txBody>
      </p:sp>
    </p:spTree>
    <p:extLst>
      <p:ext uri="{BB962C8B-B14F-4D97-AF65-F5344CB8AC3E}">
        <p14:creationId xmlns:p14="http://schemas.microsoft.com/office/powerpoint/2010/main" val="271343955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8</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endParaRPr lang="es-MX" sz="1800" dirty="0">
              <a:latin typeface="Arial" panose="020B0604020202020204" pitchFamily="34" charset="0"/>
              <a:cs typeface="Arial" panose="020B0604020202020204" pitchFamily="34" charset="0"/>
            </a:endParaRPr>
          </a:p>
        </p:txBody>
      </p:sp>
      <p:graphicFrame>
        <p:nvGraphicFramePr>
          <p:cNvPr id="2" name="Diagrama 1">
            <a:extLst>
              <a:ext uri="{FF2B5EF4-FFF2-40B4-BE49-F238E27FC236}">
                <a16:creationId xmlns:a16="http://schemas.microsoft.com/office/drawing/2014/main" id="{E3FA4DBA-3769-4C26-AF8E-2630B697F44D}"/>
              </a:ext>
            </a:extLst>
          </p:cNvPr>
          <p:cNvGraphicFramePr/>
          <p:nvPr/>
        </p:nvGraphicFramePr>
        <p:xfrm>
          <a:off x="502094" y="2080861"/>
          <a:ext cx="7924800" cy="4187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esquinas redondeadas 4">
            <a:extLst>
              <a:ext uri="{FF2B5EF4-FFF2-40B4-BE49-F238E27FC236}">
                <a16:creationId xmlns:a16="http://schemas.microsoft.com/office/drawing/2014/main" id="{132CD126-02ED-4BC1-A64D-272A0BBA74AE}"/>
              </a:ext>
            </a:extLst>
          </p:cNvPr>
          <p:cNvSpPr/>
          <p:nvPr/>
        </p:nvSpPr>
        <p:spPr>
          <a:xfrm>
            <a:off x="818148" y="1196752"/>
            <a:ext cx="5338028" cy="288032"/>
          </a:xfrm>
          <a:prstGeom prst="roundRect">
            <a:avLst/>
          </a:prstGeom>
          <a:solidFill>
            <a:srgbClr val="DEC9A2"/>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spcBef>
                <a:spcPts val="0"/>
              </a:spcBef>
              <a:spcAft>
                <a:spcPts val="0"/>
              </a:spcAft>
            </a:pPr>
            <a:r>
              <a:rPr lang="es-ES" sz="1400" b="1" i="1" dirty="0">
                <a:solidFill>
                  <a:schemeClr val="accent6">
                    <a:lumMod val="50000"/>
                  </a:schemeClr>
                </a:solidFill>
              </a:rPr>
              <a:t>Ley General del Sistema Nacional Anticorrupción</a:t>
            </a:r>
            <a:r>
              <a:rPr lang="es-ES" sz="1400" b="1" dirty="0">
                <a:solidFill>
                  <a:schemeClr val="accent6">
                    <a:lumMod val="50000"/>
                  </a:schemeClr>
                </a:solidFill>
              </a:rPr>
              <a:t>   </a:t>
            </a:r>
            <a:endParaRPr lang="es-ES" sz="1400" b="1" i="1" dirty="0">
              <a:solidFill>
                <a:schemeClr val="accent6">
                  <a:lumMod val="50000"/>
                </a:schemeClr>
              </a:solidFill>
            </a:endParaRPr>
          </a:p>
        </p:txBody>
      </p:sp>
      <p:sp>
        <p:nvSpPr>
          <p:cNvPr id="8" name="Rectangle 1026">
            <a:extLst>
              <a:ext uri="{FF2B5EF4-FFF2-40B4-BE49-F238E27FC236}">
                <a16:creationId xmlns:a16="http://schemas.microsoft.com/office/drawing/2014/main" id="{D3B91045-27B5-41AA-94D8-3B8909BD0977}"/>
              </a:ext>
            </a:extLst>
          </p:cNvPr>
          <p:cNvSpPr>
            <a:spLocks noChangeArrowheads="1"/>
          </p:cNvSpPr>
          <p:nvPr/>
        </p:nvSpPr>
        <p:spPr bwMode="auto">
          <a:xfrm>
            <a:off x="1480876" y="1623661"/>
            <a:ext cx="5151837"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s-ES" sz="1400" b="1" dirty="0">
                <a:solidFill>
                  <a:schemeClr val="accent6">
                    <a:lumMod val="50000"/>
                  </a:schemeClr>
                </a:solidFill>
              </a:rPr>
              <a:t>Principios</a:t>
            </a:r>
            <a:r>
              <a:rPr lang="es-ES" sz="1300" b="1" dirty="0">
                <a:solidFill>
                  <a:schemeClr val="accent6">
                    <a:lumMod val="50000"/>
                  </a:schemeClr>
                </a:solidFill>
              </a:rPr>
              <a:t> rectores que rigen el servicio público:  (art. 5)</a:t>
            </a:r>
            <a:endParaRPr lang="x-none" sz="1300" dirty="0">
              <a:solidFill>
                <a:schemeClr val="accent6">
                  <a:lumMod val="50000"/>
                </a:schemeClr>
              </a:solidFill>
              <a:latin typeface="Arial Narrow" panose="020B0606020202030204" pitchFamily="34" charset="0"/>
            </a:endParaRPr>
          </a:p>
        </p:txBody>
      </p:sp>
    </p:spTree>
    <p:extLst>
      <p:ext uri="{BB962C8B-B14F-4D97-AF65-F5344CB8AC3E}">
        <p14:creationId xmlns:p14="http://schemas.microsoft.com/office/powerpoint/2010/main" val="87941588"/>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80</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251445" y="1064592"/>
            <a:ext cx="460851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a:lstStyle>
          <a:p>
            <a:r>
              <a:rPr lang="es-ES" altLang="x-none" sz="2400" kern="0" dirty="0">
                <a:solidFill>
                  <a:srgbClr val="6666FF"/>
                </a:solidFill>
              </a:rPr>
              <a:t>Octava.- Papeles de Trabajo</a:t>
            </a:r>
          </a:p>
        </p:txBody>
      </p:sp>
      <p:pic>
        <p:nvPicPr>
          <p:cNvPr id="7"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01" y="3645074"/>
            <a:ext cx="1081088" cy="971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AutoShape 8"/>
          <p:cNvSpPr>
            <a:spLocks noChangeArrowheads="1"/>
          </p:cNvSpPr>
          <p:nvPr/>
        </p:nvSpPr>
        <p:spPr bwMode="auto">
          <a:xfrm>
            <a:off x="468139" y="3933999"/>
            <a:ext cx="1703387" cy="1063625"/>
          </a:xfrm>
          <a:prstGeom prst="flowChartDocument">
            <a:avLst/>
          </a:prstGeom>
          <a:solidFill>
            <a:schemeClr val="bg1">
              <a:lumMod val="75000"/>
            </a:schemeClr>
          </a:solidFill>
          <a:ln w="9525">
            <a:solidFill>
              <a:schemeClr val="accent2"/>
            </a:solidFill>
            <a:miter lim="800000"/>
            <a:headEnd/>
            <a:tailEnd/>
          </a:ln>
        </p:spPr>
        <p:txBody>
          <a:bodyPr wrap="none" anchor="ctr"/>
          <a:lstStyle/>
          <a:p>
            <a:r>
              <a:rPr lang="es-ES_tradnl" sz="1400"/>
              <a:t>SUMARIAS</a:t>
            </a:r>
          </a:p>
        </p:txBody>
      </p:sp>
      <p:sp>
        <p:nvSpPr>
          <p:cNvPr id="10" name="AutoShape 9"/>
          <p:cNvSpPr>
            <a:spLocks noChangeArrowheads="1"/>
          </p:cNvSpPr>
          <p:nvPr/>
        </p:nvSpPr>
        <p:spPr bwMode="auto">
          <a:xfrm>
            <a:off x="1009476" y="4527724"/>
            <a:ext cx="1708150" cy="1141412"/>
          </a:xfrm>
          <a:prstGeom prst="flowChartDocument">
            <a:avLst/>
          </a:prstGeom>
          <a:solidFill>
            <a:schemeClr val="bg1">
              <a:lumMod val="75000"/>
            </a:schemeClr>
          </a:solidFill>
          <a:ln w="9525">
            <a:solidFill>
              <a:schemeClr val="accent2"/>
            </a:solidFill>
            <a:miter lim="800000"/>
            <a:headEnd/>
            <a:tailEnd/>
          </a:ln>
        </p:spPr>
        <p:txBody>
          <a:bodyPr wrap="none" anchor="ctr"/>
          <a:lstStyle/>
          <a:p>
            <a:r>
              <a:rPr lang="es-ES_tradnl" sz="1400"/>
              <a:t>ANALÍTICAS</a:t>
            </a:r>
          </a:p>
        </p:txBody>
      </p:sp>
      <p:sp>
        <p:nvSpPr>
          <p:cNvPr id="11" name="AutoShape 10"/>
          <p:cNvSpPr>
            <a:spLocks noChangeArrowheads="1"/>
          </p:cNvSpPr>
          <p:nvPr/>
        </p:nvSpPr>
        <p:spPr bwMode="auto">
          <a:xfrm>
            <a:off x="1695276" y="5226224"/>
            <a:ext cx="1905000" cy="1054100"/>
          </a:xfrm>
          <a:prstGeom prst="flowChartDocument">
            <a:avLst/>
          </a:prstGeom>
          <a:solidFill>
            <a:schemeClr val="bg1">
              <a:lumMod val="75000"/>
            </a:schemeClr>
          </a:solidFill>
          <a:ln w="9525">
            <a:solidFill>
              <a:schemeClr val="accent2"/>
            </a:solidFill>
            <a:miter lim="800000"/>
            <a:headEnd/>
            <a:tailEnd/>
          </a:ln>
        </p:spPr>
        <p:txBody>
          <a:bodyPr wrap="none" anchor="ctr"/>
          <a:lstStyle/>
          <a:p>
            <a:r>
              <a:rPr lang="es-ES_tradnl" sz="1400"/>
              <a:t>SUBANALÍTICAS</a:t>
            </a:r>
          </a:p>
        </p:txBody>
      </p:sp>
      <p:pic>
        <p:nvPicPr>
          <p:cNvPr id="12"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4" y="4653136"/>
            <a:ext cx="3121025" cy="1927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ext Box 3"/>
          <p:cNvSpPr txBox="1">
            <a:spLocks noChangeArrowheads="1"/>
          </p:cNvSpPr>
          <p:nvPr/>
        </p:nvSpPr>
        <p:spPr bwMode="auto">
          <a:xfrm>
            <a:off x="2714451" y="2421111"/>
            <a:ext cx="3729038"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r>
              <a:rPr lang="es-ES_tradnl" sz="1800">
                <a:solidFill>
                  <a:schemeClr val="accent6">
                    <a:lumMod val="50000"/>
                  </a:schemeClr>
                </a:solidFill>
                <a:latin typeface="+mn-lt"/>
              </a:rPr>
              <a:t>CÉDULAS Y DOCUMENTOS</a:t>
            </a:r>
          </a:p>
        </p:txBody>
      </p:sp>
      <p:sp>
        <p:nvSpPr>
          <p:cNvPr id="14" name="Text Box 5"/>
          <p:cNvSpPr txBox="1">
            <a:spLocks noChangeArrowheads="1"/>
          </p:cNvSpPr>
          <p:nvPr/>
        </p:nvSpPr>
        <p:spPr bwMode="auto">
          <a:xfrm>
            <a:off x="6803851" y="5229399"/>
            <a:ext cx="2089150" cy="1277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spcBef>
                <a:spcPct val="50000"/>
              </a:spcBef>
            </a:pPr>
            <a:r>
              <a:rPr lang="es-ES_tradnl" sz="1400">
                <a:solidFill>
                  <a:schemeClr val="accent6">
                    <a:lumMod val="50000"/>
                  </a:schemeClr>
                </a:solidFill>
                <a:latin typeface="+mn-lt"/>
              </a:rPr>
              <a:t>FACTURAS</a:t>
            </a:r>
          </a:p>
          <a:p>
            <a:pPr eaLnBrk="1" hangingPunct="1">
              <a:spcBef>
                <a:spcPct val="50000"/>
              </a:spcBef>
            </a:pPr>
            <a:r>
              <a:rPr lang="es-ES_tradnl" sz="1400">
                <a:solidFill>
                  <a:schemeClr val="accent6">
                    <a:lumMod val="50000"/>
                  </a:schemeClr>
                </a:solidFill>
                <a:latin typeface="+mn-lt"/>
              </a:rPr>
              <a:t>PÓLIZAS</a:t>
            </a:r>
          </a:p>
          <a:p>
            <a:pPr eaLnBrk="1" hangingPunct="1">
              <a:spcBef>
                <a:spcPct val="50000"/>
              </a:spcBef>
            </a:pPr>
            <a:r>
              <a:rPr lang="es-ES_tradnl" sz="1400">
                <a:solidFill>
                  <a:schemeClr val="accent6">
                    <a:lumMod val="50000"/>
                  </a:schemeClr>
                </a:solidFill>
                <a:latin typeface="+mn-lt"/>
              </a:rPr>
              <a:t>REGISTROS,</a:t>
            </a:r>
          </a:p>
          <a:p>
            <a:pPr eaLnBrk="1" hangingPunct="1">
              <a:spcBef>
                <a:spcPct val="50000"/>
              </a:spcBef>
            </a:pPr>
            <a:r>
              <a:rPr lang="es-ES_tradnl" sz="1400">
                <a:solidFill>
                  <a:schemeClr val="accent6">
                    <a:lumMod val="50000"/>
                  </a:schemeClr>
                </a:solidFill>
                <a:latin typeface="+mn-lt"/>
              </a:rPr>
              <a:t>ENTRE OTROS</a:t>
            </a:r>
          </a:p>
        </p:txBody>
      </p:sp>
      <p:sp>
        <p:nvSpPr>
          <p:cNvPr id="15" name="Text Box 6"/>
          <p:cNvSpPr txBox="1">
            <a:spLocks noChangeArrowheads="1"/>
          </p:cNvSpPr>
          <p:nvPr/>
        </p:nvSpPr>
        <p:spPr bwMode="auto">
          <a:xfrm>
            <a:off x="396701" y="1628949"/>
            <a:ext cx="8351838"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just" eaLnBrk="1" hangingPunct="1"/>
            <a:r>
              <a:rPr lang="es-ES_tradnl" sz="2200" b="0" dirty="0">
                <a:solidFill>
                  <a:schemeClr val="accent6">
                    <a:lumMod val="50000"/>
                  </a:schemeClr>
                </a:solidFill>
                <a:latin typeface="+mn-lt"/>
              </a:rPr>
              <a:t>La aplicación de las técnicas y procedimientos de auditoría se  plasma en:</a:t>
            </a:r>
          </a:p>
        </p:txBody>
      </p:sp>
      <p:graphicFrame>
        <p:nvGraphicFramePr>
          <p:cNvPr id="16" name="1 Diagrama"/>
          <p:cNvGraphicFramePr/>
          <p:nvPr/>
        </p:nvGraphicFramePr>
        <p:xfrm>
          <a:off x="5795789" y="3860974"/>
          <a:ext cx="1441450" cy="10795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7" name="Picture 2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870494">
            <a:off x="3995564" y="3068811"/>
            <a:ext cx="1800225" cy="1450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2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80114" y="4076874"/>
            <a:ext cx="1173162" cy="981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780304"/>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81</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sp>
        <p:nvSpPr>
          <p:cNvPr id="7" name="Text Box 12"/>
          <p:cNvSpPr txBox="1">
            <a:spLocks noChangeArrowheads="1"/>
          </p:cNvSpPr>
          <p:nvPr/>
        </p:nvSpPr>
        <p:spPr bwMode="auto">
          <a:xfrm>
            <a:off x="379402" y="1592015"/>
            <a:ext cx="835183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just" eaLnBrk="1" hangingPunct="1"/>
            <a:r>
              <a:rPr lang="es-ES_tradnl" sz="2400" b="0">
                <a:solidFill>
                  <a:schemeClr val="accent6">
                    <a:lumMod val="50000"/>
                  </a:schemeClr>
                </a:solidFill>
                <a:latin typeface="+mn-lt"/>
              </a:rPr>
              <a:t>Indica que los papeles de trabajo deben formularse con:</a:t>
            </a:r>
          </a:p>
        </p:txBody>
      </p:sp>
      <p:sp>
        <p:nvSpPr>
          <p:cNvPr id="9" name="Text Box 13"/>
          <p:cNvSpPr txBox="1">
            <a:spLocks noChangeArrowheads="1"/>
          </p:cNvSpPr>
          <p:nvPr/>
        </p:nvSpPr>
        <p:spPr bwMode="auto">
          <a:xfrm>
            <a:off x="6133465" y="1060729"/>
            <a:ext cx="2744469" cy="46166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defPPr>
              <a:defRPr lang="es-MX"/>
            </a:defPPr>
            <a:lvl1pPr algn="r">
              <a:spcBef>
                <a:spcPct val="0"/>
              </a:spcBef>
              <a:buNone/>
              <a:defRPr sz="2400" b="1">
                <a:solidFill>
                  <a:schemeClr val="bg1"/>
                </a:solidFill>
                <a:latin typeface="TheSans 7-Bold Caps" panose="02000703000000000003" pitchFamily="50" charset="0"/>
                <a:ea typeface="+mj-ea"/>
                <a:cs typeface="+mj-cs"/>
              </a:defRPr>
            </a:lvl1pPr>
          </a:lstStyle>
          <a:p>
            <a:r>
              <a:rPr lang="es-ES_tradnl" dirty="0"/>
              <a:t>NORMA OCTAVA</a:t>
            </a:r>
            <a:endParaRPr lang="es-ES" dirty="0"/>
          </a:p>
        </p:txBody>
      </p:sp>
      <p:grpSp>
        <p:nvGrpSpPr>
          <p:cNvPr id="11" name="Group 20"/>
          <p:cNvGrpSpPr>
            <a:grpSpLocks/>
          </p:cNvGrpSpPr>
          <p:nvPr/>
        </p:nvGrpSpPr>
        <p:grpSpPr bwMode="auto">
          <a:xfrm>
            <a:off x="1385877" y="2239715"/>
            <a:ext cx="6634163" cy="4464050"/>
            <a:chOff x="1338" y="1162"/>
            <a:chExt cx="4179" cy="2812"/>
          </a:xfrm>
        </p:grpSpPr>
        <p:sp>
          <p:nvSpPr>
            <p:cNvPr id="12" name="Text Box 3"/>
            <p:cNvSpPr txBox="1">
              <a:spLocks noChangeArrowheads="1"/>
            </p:cNvSpPr>
            <p:nvPr/>
          </p:nvSpPr>
          <p:spPr bwMode="auto">
            <a:xfrm>
              <a:off x="2870" y="1389"/>
              <a:ext cx="963"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r" eaLnBrk="1" hangingPunct="1"/>
              <a:r>
                <a:rPr lang="es-ES_tradnl">
                  <a:solidFill>
                    <a:schemeClr val="accent6">
                      <a:lumMod val="50000"/>
                    </a:schemeClr>
                  </a:solidFill>
                  <a:latin typeface="+mn-lt"/>
                </a:rPr>
                <a:t>CLARIDAD</a:t>
              </a:r>
            </a:p>
          </p:txBody>
        </p:sp>
        <p:sp>
          <p:nvSpPr>
            <p:cNvPr id="13" name="Text Box 4"/>
            <p:cNvSpPr txBox="1">
              <a:spLocks noChangeArrowheads="1"/>
            </p:cNvSpPr>
            <p:nvPr/>
          </p:nvSpPr>
          <p:spPr bwMode="auto">
            <a:xfrm>
              <a:off x="2805" y="2432"/>
              <a:ext cx="1052"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r" eaLnBrk="1" hangingPunct="1"/>
              <a:r>
                <a:rPr lang="es-ES_tradnl">
                  <a:solidFill>
                    <a:schemeClr val="accent6">
                      <a:lumMod val="50000"/>
                    </a:schemeClr>
                  </a:solidFill>
                  <a:latin typeface="+mn-lt"/>
                </a:rPr>
                <a:t>PULCRITUD</a:t>
              </a:r>
            </a:p>
          </p:txBody>
        </p:sp>
        <p:sp>
          <p:nvSpPr>
            <p:cNvPr id="14" name="Text Box 5"/>
            <p:cNvSpPr txBox="1">
              <a:spLocks noChangeArrowheads="1"/>
            </p:cNvSpPr>
            <p:nvPr/>
          </p:nvSpPr>
          <p:spPr bwMode="auto">
            <a:xfrm>
              <a:off x="2790" y="3452"/>
              <a:ext cx="1043"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r" eaLnBrk="1" hangingPunct="1"/>
              <a:r>
                <a:rPr lang="es-ES_tradnl">
                  <a:solidFill>
                    <a:schemeClr val="accent6">
                      <a:lumMod val="50000"/>
                    </a:schemeClr>
                  </a:solidFill>
                  <a:latin typeface="+mn-lt"/>
                </a:rPr>
                <a:t>EXACTITUD</a:t>
              </a:r>
            </a:p>
          </p:txBody>
        </p:sp>
        <p:sp>
          <p:nvSpPr>
            <p:cNvPr id="15" name="AutoShape 6"/>
            <p:cNvSpPr>
              <a:spLocks/>
            </p:cNvSpPr>
            <p:nvPr/>
          </p:nvSpPr>
          <p:spPr bwMode="auto">
            <a:xfrm>
              <a:off x="3923" y="1221"/>
              <a:ext cx="141" cy="576"/>
            </a:xfrm>
            <a:prstGeom prst="leftBrace">
              <a:avLst>
                <a:gd name="adj1" fmla="val 34043"/>
                <a:gd name="adj2" fmla="val 50000"/>
              </a:avLst>
            </a:prstGeom>
            <a:noFill/>
            <a:ln w="28575">
              <a:solidFill>
                <a:schemeClr val="accent6">
                  <a:lumMod val="75000"/>
                </a:schemeClr>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s-MX" b="0">
                <a:solidFill>
                  <a:schemeClr val="accent6">
                    <a:lumMod val="50000"/>
                  </a:schemeClr>
                </a:solidFill>
              </a:endParaRPr>
            </a:p>
          </p:txBody>
        </p:sp>
        <p:sp>
          <p:nvSpPr>
            <p:cNvPr id="16" name="Text Box 8"/>
            <p:cNvSpPr txBox="1">
              <a:spLocks noChangeArrowheads="1"/>
            </p:cNvSpPr>
            <p:nvPr/>
          </p:nvSpPr>
          <p:spPr bwMode="auto">
            <a:xfrm>
              <a:off x="4150" y="2366"/>
              <a:ext cx="852" cy="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l" eaLnBrk="1" hangingPunct="1"/>
              <a:r>
                <a:rPr lang="es-ES_tradnl" b="0">
                  <a:solidFill>
                    <a:schemeClr val="accent6">
                      <a:lumMod val="50000"/>
                    </a:schemeClr>
                  </a:solidFill>
                  <a:latin typeface="+mn-lt"/>
                </a:rPr>
                <a:t>ESMERO</a:t>
              </a:r>
            </a:p>
            <a:p>
              <a:pPr algn="l" eaLnBrk="1" hangingPunct="1"/>
              <a:r>
                <a:rPr lang="es-ES_tradnl" b="0">
                  <a:solidFill>
                    <a:schemeClr val="accent6">
                      <a:lumMod val="50000"/>
                    </a:schemeClr>
                  </a:solidFill>
                  <a:latin typeface="+mn-lt"/>
                </a:rPr>
                <a:t>LIMPIEZA</a:t>
              </a:r>
            </a:p>
          </p:txBody>
        </p:sp>
        <p:sp>
          <p:nvSpPr>
            <p:cNvPr id="17" name="Text Box 10"/>
            <p:cNvSpPr txBox="1">
              <a:spLocks noChangeArrowheads="1"/>
            </p:cNvSpPr>
            <p:nvPr/>
          </p:nvSpPr>
          <p:spPr bwMode="auto">
            <a:xfrm>
              <a:off x="4171" y="3309"/>
              <a:ext cx="1158" cy="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l" eaLnBrk="1" hangingPunct="1"/>
              <a:r>
                <a:rPr lang="es-ES_tradnl" b="0">
                  <a:solidFill>
                    <a:schemeClr val="accent6">
                      <a:lumMod val="50000"/>
                    </a:schemeClr>
                  </a:solidFill>
                  <a:latin typeface="+mn-lt"/>
                </a:rPr>
                <a:t>EVIDENCIA DE CALIDAD</a:t>
              </a:r>
            </a:p>
          </p:txBody>
        </p:sp>
        <p:sp>
          <p:nvSpPr>
            <p:cNvPr id="18" name="Text Box 11"/>
            <p:cNvSpPr txBox="1">
              <a:spLocks noChangeArrowheads="1"/>
            </p:cNvSpPr>
            <p:nvPr/>
          </p:nvSpPr>
          <p:spPr bwMode="auto">
            <a:xfrm>
              <a:off x="4163" y="1208"/>
              <a:ext cx="1354" cy="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l" eaLnBrk="1" hangingPunct="1"/>
              <a:r>
                <a:rPr lang="es-ES_tradnl" b="0">
                  <a:solidFill>
                    <a:schemeClr val="accent6">
                      <a:lumMod val="50000"/>
                    </a:schemeClr>
                  </a:solidFill>
                  <a:latin typeface="+mn-lt"/>
                </a:rPr>
                <a:t>ESTRUCTURA</a:t>
              </a:r>
            </a:p>
            <a:p>
              <a:pPr algn="l" eaLnBrk="1" hangingPunct="1"/>
              <a:r>
                <a:rPr lang="es-ES_tradnl" b="0">
                  <a:solidFill>
                    <a:schemeClr val="accent6">
                      <a:lumMod val="50000"/>
                    </a:schemeClr>
                  </a:solidFill>
                  <a:latin typeface="+mn-lt"/>
                </a:rPr>
                <a:t>TERMINOLOGÍA</a:t>
              </a:r>
            </a:p>
            <a:p>
              <a:pPr algn="l" eaLnBrk="1" hangingPunct="1"/>
              <a:r>
                <a:rPr lang="es-ES_tradnl" b="0">
                  <a:solidFill>
                    <a:schemeClr val="accent6">
                      <a:lumMod val="50000"/>
                    </a:schemeClr>
                  </a:solidFill>
                  <a:latin typeface="+mn-lt"/>
                </a:rPr>
                <a:t>REDACCIÓN</a:t>
              </a:r>
            </a:p>
          </p:txBody>
        </p:sp>
        <p:sp>
          <p:nvSpPr>
            <p:cNvPr id="19" name="AutoShape 17"/>
            <p:cNvSpPr>
              <a:spLocks/>
            </p:cNvSpPr>
            <p:nvPr/>
          </p:nvSpPr>
          <p:spPr bwMode="auto">
            <a:xfrm>
              <a:off x="3927" y="2264"/>
              <a:ext cx="141" cy="576"/>
            </a:xfrm>
            <a:prstGeom prst="leftBrace">
              <a:avLst>
                <a:gd name="adj1" fmla="val 34043"/>
                <a:gd name="adj2" fmla="val 50000"/>
              </a:avLst>
            </a:prstGeom>
            <a:noFill/>
            <a:ln w="28575">
              <a:solidFill>
                <a:schemeClr val="accent6">
                  <a:lumMod val="75000"/>
                </a:schemeClr>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s-MX" b="0">
                <a:solidFill>
                  <a:schemeClr val="accent6">
                    <a:lumMod val="50000"/>
                  </a:schemeClr>
                </a:solidFill>
              </a:endParaRPr>
            </a:p>
          </p:txBody>
        </p:sp>
        <p:sp>
          <p:nvSpPr>
            <p:cNvPr id="20" name="AutoShape 18"/>
            <p:cNvSpPr>
              <a:spLocks/>
            </p:cNvSpPr>
            <p:nvPr/>
          </p:nvSpPr>
          <p:spPr bwMode="auto">
            <a:xfrm>
              <a:off x="3927" y="3262"/>
              <a:ext cx="141" cy="576"/>
            </a:xfrm>
            <a:prstGeom prst="leftBrace">
              <a:avLst>
                <a:gd name="adj1" fmla="val 34043"/>
                <a:gd name="adj2" fmla="val 50000"/>
              </a:avLst>
            </a:prstGeom>
            <a:noFill/>
            <a:ln w="28575">
              <a:solidFill>
                <a:schemeClr val="accent6">
                  <a:lumMod val="75000"/>
                </a:schemeClr>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s-MX" b="0">
                <a:solidFill>
                  <a:schemeClr val="accent6">
                    <a:lumMod val="50000"/>
                  </a:schemeClr>
                </a:solidFill>
              </a:endParaRPr>
            </a:p>
          </p:txBody>
        </p:sp>
        <p:pic>
          <p:nvPicPr>
            <p:cNvPr id="21"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1" y="3152"/>
              <a:ext cx="829" cy="8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4" y="1162"/>
              <a:ext cx="862" cy="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Picture 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8" y="2255"/>
              <a:ext cx="1162" cy="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4" name="Text Box 4"/>
          <p:cNvSpPr txBox="1">
            <a:spLocks noChangeArrowheads="1"/>
          </p:cNvSpPr>
          <p:nvPr/>
        </p:nvSpPr>
        <p:spPr bwMode="auto">
          <a:xfrm>
            <a:off x="4968865" y="6487865"/>
            <a:ext cx="371403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r>
              <a:rPr lang="es-ES_tradnl" sz="1400">
                <a:latin typeface="+mn-lt"/>
              </a:rPr>
              <a:t>FUENTE:</a:t>
            </a:r>
            <a:r>
              <a:rPr lang="es-ES_tradnl" sz="1400" b="0">
                <a:latin typeface="+mn-lt"/>
              </a:rPr>
              <a:t> Normas Generales de Auditoría Pública</a:t>
            </a:r>
          </a:p>
        </p:txBody>
      </p:sp>
    </p:spTree>
    <p:extLst>
      <p:ext uri="{BB962C8B-B14F-4D97-AF65-F5344CB8AC3E}">
        <p14:creationId xmlns:p14="http://schemas.microsoft.com/office/powerpoint/2010/main" val="2814359503"/>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82</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126206" y="1196752"/>
            <a:ext cx="6426994"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a:lstStyle>
          <a:p>
            <a:r>
              <a:rPr lang="es-ES" altLang="x-none" sz="2400" kern="0" dirty="0">
                <a:solidFill>
                  <a:srgbClr val="6666FF"/>
                </a:solidFill>
              </a:rPr>
              <a:t>Novena.- Tratamiento de Irregularidades</a:t>
            </a:r>
            <a:br>
              <a:rPr lang="es-ES" altLang="x-none" sz="2400" kern="0" dirty="0">
                <a:solidFill>
                  <a:srgbClr val="6666FF"/>
                </a:solidFill>
              </a:rPr>
            </a:br>
            <a:endParaRPr lang="es-ES" altLang="x-none" sz="1400" i="1" kern="0" dirty="0">
              <a:latin typeface="Times New Roman" panose="02020603050405020304" pitchFamily="18" charset="0"/>
            </a:endParaRPr>
          </a:p>
        </p:txBody>
      </p:sp>
      <p:sp>
        <p:nvSpPr>
          <p:cNvPr id="8" name="Rectangle 3"/>
          <p:cNvSpPr txBox="1">
            <a:spLocks noChangeArrowheads="1"/>
          </p:cNvSpPr>
          <p:nvPr/>
        </p:nvSpPr>
        <p:spPr bwMode="auto">
          <a:xfrm>
            <a:off x="395288" y="1806418"/>
            <a:ext cx="8389937"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rgbClr val="595841"/>
                </a:solidFill>
                <a:latin typeface="+mn-lt"/>
                <a:ea typeface="+mn-ea"/>
                <a:cs typeface="+mn-cs"/>
              </a:defRPr>
            </a:lvl1pPr>
            <a:lvl2pPr marL="742950" indent="-285750" algn="l" rtl="0" eaLnBrk="1" fontAlgn="base" hangingPunct="1">
              <a:spcBef>
                <a:spcPct val="20000"/>
              </a:spcBef>
              <a:spcAft>
                <a:spcPct val="0"/>
              </a:spcAft>
              <a:buChar char="–"/>
              <a:defRPr sz="2800">
                <a:solidFill>
                  <a:srgbClr val="595841"/>
                </a:solidFill>
                <a:latin typeface="+mn-lt"/>
              </a:defRPr>
            </a:lvl2pPr>
            <a:lvl3pPr marL="1143000" indent="-228600" algn="l" rtl="0" eaLnBrk="1" fontAlgn="base" hangingPunct="1">
              <a:spcBef>
                <a:spcPct val="20000"/>
              </a:spcBef>
              <a:spcAft>
                <a:spcPct val="0"/>
              </a:spcAft>
              <a:buChar char="•"/>
              <a:defRPr sz="2400">
                <a:solidFill>
                  <a:srgbClr val="595841"/>
                </a:solidFill>
                <a:latin typeface="+mn-lt"/>
              </a:defRPr>
            </a:lvl3pPr>
            <a:lvl4pPr marL="1600200" indent="-228600" algn="l" rtl="0" eaLnBrk="1" fontAlgn="base" hangingPunct="1">
              <a:spcBef>
                <a:spcPct val="20000"/>
              </a:spcBef>
              <a:spcAft>
                <a:spcPct val="0"/>
              </a:spcAft>
              <a:buChar char="–"/>
              <a:defRPr sz="2000">
                <a:solidFill>
                  <a:srgbClr val="595841"/>
                </a:solidFill>
                <a:latin typeface="+mn-lt"/>
              </a:defRPr>
            </a:lvl4pPr>
            <a:lvl5pPr marL="2057400" indent="-228600" algn="l" rtl="0" eaLnBrk="1" fontAlgn="base" hangingPunct="1">
              <a:spcBef>
                <a:spcPct val="20000"/>
              </a:spcBef>
              <a:spcAft>
                <a:spcPct val="0"/>
              </a:spcAft>
              <a:buChar char="»"/>
              <a:defRPr sz="2000">
                <a:solidFill>
                  <a:srgbClr val="595841"/>
                </a:solidFill>
                <a:latin typeface="+mn-lt"/>
              </a:defRPr>
            </a:lvl5pPr>
            <a:lvl6pPr marL="2514600" indent="-228600" algn="l" rtl="0" eaLnBrk="1" fontAlgn="base" hangingPunct="1">
              <a:spcBef>
                <a:spcPct val="20000"/>
              </a:spcBef>
              <a:spcAft>
                <a:spcPct val="0"/>
              </a:spcAft>
              <a:buChar char="»"/>
              <a:defRPr sz="2000">
                <a:solidFill>
                  <a:srgbClr val="595841"/>
                </a:solidFill>
                <a:latin typeface="+mn-lt"/>
              </a:defRPr>
            </a:lvl6pPr>
            <a:lvl7pPr marL="2971800" indent="-228600" algn="l" rtl="0" eaLnBrk="1" fontAlgn="base" hangingPunct="1">
              <a:spcBef>
                <a:spcPct val="20000"/>
              </a:spcBef>
              <a:spcAft>
                <a:spcPct val="0"/>
              </a:spcAft>
              <a:buChar char="»"/>
              <a:defRPr sz="2000">
                <a:solidFill>
                  <a:srgbClr val="595841"/>
                </a:solidFill>
                <a:latin typeface="+mn-lt"/>
              </a:defRPr>
            </a:lvl7pPr>
            <a:lvl8pPr marL="3429000" indent="-228600" algn="l" rtl="0" eaLnBrk="1" fontAlgn="base" hangingPunct="1">
              <a:spcBef>
                <a:spcPct val="20000"/>
              </a:spcBef>
              <a:spcAft>
                <a:spcPct val="0"/>
              </a:spcAft>
              <a:buChar char="»"/>
              <a:defRPr sz="2000">
                <a:solidFill>
                  <a:srgbClr val="595841"/>
                </a:solidFill>
                <a:latin typeface="+mn-lt"/>
              </a:defRPr>
            </a:lvl8pPr>
            <a:lvl9pPr marL="3886200" indent="-228600" algn="l" rtl="0" eaLnBrk="1" fontAlgn="base" hangingPunct="1">
              <a:spcBef>
                <a:spcPct val="20000"/>
              </a:spcBef>
              <a:spcAft>
                <a:spcPct val="0"/>
              </a:spcAft>
              <a:buChar char="»"/>
              <a:defRPr sz="2000">
                <a:solidFill>
                  <a:srgbClr val="595841"/>
                </a:solidFill>
                <a:latin typeface="+mn-lt"/>
              </a:defRPr>
            </a:lvl9pPr>
          </a:lstStyle>
          <a:p>
            <a:pPr algn="just">
              <a:lnSpc>
                <a:spcPct val="90000"/>
              </a:lnSpc>
              <a:buClr>
                <a:schemeClr val="tx1"/>
              </a:buClr>
              <a:buFontTx/>
              <a:buChar char="•"/>
            </a:pPr>
            <a:endParaRPr lang="es-ES" altLang="x-none" sz="1800" kern="0" dirty="0"/>
          </a:p>
          <a:p>
            <a:pPr algn="just">
              <a:lnSpc>
                <a:spcPct val="90000"/>
              </a:lnSpc>
              <a:buClr>
                <a:schemeClr val="tx1"/>
              </a:buClr>
              <a:buFontTx/>
              <a:buChar char="•"/>
            </a:pPr>
            <a:r>
              <a:rPr lang="es-ES" altLang="x-none" sz="1800" kern="0" dirty="0"/>
              <a:t> Es importante vigilar el cumplimiento de las disposiciones jurídico-administrativas</a:t>
            </a:r>
          </a:p>
          <a:p>
            <a:pPr lvl="1" algn="just">
              <a:lnSpc>
                <a:spcPct val="90000"/>
              </a:lnSpc>
              <a:buClr>
                <a:schemeClr val="tx1"/>
              </a:buClr>
              <a:buFontTx/>
              <a:buChar char="•"/>
            </a:pPr>
            <a:r>
              <a:rPr lang="es-ES" altLang="x-none" sz="1800" kern="0" dirty="0"/>
              <a:t>El auditor debe diseñar la auditoría para proporcionar una seguridad razonable de que se cumplirá con ello</a:t>
            </a:r>
          </a:p>
          <a:p>
            <a:pPr lvl="1" algn="just">
              <a:lnSpc>
                <a:spcPct val="90000"/>
              </a:lnSpc>
              <a:buClr>
                <a:schemeClr val="tx1"/>
              </a:buClr>
              <a:buFontTx/>
              <a:buChar char="•"/>
            </a:pPr>
            <a:r>
              <a:rPr lang="es-ES" altLang="x-none" sz="1800" kern="0" dirty="0"/>
              <a:t>Deberá estar alerta a situaciones o transacciones que pudieran indicar actos ilegales o de abuso</a:t>
            </a:r>
          </a:p>
          <a:p>
            <a:pPr lvl="1" algn="just">
              <a:lnSpc>
                <a:spcPct val="90000"/>
              </a:lnSpc>
              <a:buClr>
                <a:schemeClr val="tx1"/>
              </a:buClr>
              <a:buFontTx/>
              <a:buChar char="•"/>
            </a:pPr>
            <a:r>
              <a:rPr lang="es-ES" altLang="x-none" sz="1800" kern="0" dirty="0"/>
              <a:t>Al estudiar y evaluar el </a:t>
            </a:r>
            <a:r>
              <a:rPr lang="es-ES" altLang="x-none" sz="1800" kern="0" dirty="0">
                <a:solidFill>
                  <a:srgbClr val="008000"/>
                </a:solidFill>
              </a:rPr>
              <a:t>control interno</a:t>
            </a:r>
            <a:r>
              <a:rPr lang="es-ES" altLang="x-none" sz="1800" kern="0" dirty="0"/>
              <a:t> deberá considerar en todas las actividades importantes lo siguiente:</a:t>
            </a:r>
            <a:endParaRPr lang="es-MX" altLang="x-none" sz="1800" kern="0" dirty="0"/>
          </a:p>
          <a:p>
            <a:pPr lvl="2" algn="just">
              <a:lnSpc>
                <a:spcPct val="80000"/>
              </a:lnSpc>
              <a:buClr>
                <a:schemeClr val="tx1"/>
              </a:buClr>
              <a:buFont typeface="Wingdings" panose="05000000000000000000" pitchFamily="2" charset="2"/>
              <a:buAutoNum type="alphaLcParenR"/>
            </a:pPr>
            <a:r>
              <a:rPr lang="es-ES" altLang="x-none" sz="1700" kern="0" dirty="0"/>
              <a:t>Los tipos de </a:t>
            </a:r>
            <a:r>
              <a:rPr lang="es-ES" altLang="x-none" sz="1700" b="1" kern="0" dirty="0"/>
              <a:t>errores o irregularidades</a:t>
            </a:r>
            <a:r>
              <a:rPr lang="es-ES" altLang="x-none" sz="1700" kern="0" dirty="0"/>
              <a:t> </a:t>
            </a:r>
            <a:r>
              <a:rPr lang="es-ES" altLang="x-none" sz="1700" b="1" kern="0" dirty="0"/>
              <a:t>potenciales</a:t>
            </a:r>
            <a:r>
              <a:rPr lang="es-ES" altLang="x-none" sz="1700" kern="0" dirty="0"/>
              <a:t> que pueden existir.</a:t>
            </a:r>
          </a:p>
          <a:p>
            <a:pPr lvl="2" algn="just">
              <a:lnSpc>
                <a:spcPct val="80000"/>
              </a:lnSpc>
              <a:buClr>
                <a:schemeClr val="tx1"/>
              </a:buClr>
              <a:buFont typeface="Wingdings" panose="05000000000000000000" pitchFamily="2" charset="2"/>
              <a:buAutoNum type="alphaLcParenR"/>
            </a:pPr>
            <a:r>
              <a:rPr lang="es-ES" altLang="x-none" sz="1700" kern="0" dirty="0"/>
              <a:t>Determinar los </a:t>
            </a:r>
            <a:r>
              <a:rPr lang="es-ES" altLang="x-none" sz="1700" b="1" kern="0" dirty="0"/>
              <a:t>mecanismos de control</a:t>
            </a:r>
            <a:r>
              <a:rPr lang="es-ES" altLang="x-none" sz="1700" kern="0" dirty="0"/>
              <a:t> existentes que pueden prevenir o detectar un error o irregularidad.</a:t>
            </a:r>
          </a:p>
          <a:p>
            <a:pPr lvl="2" algn="just">
              <a:lnSpc>
                <a:spcPct val="80000"/>
              </a:lnSpc>
              <a:buClr>
                <a:schemeClr val="tx1"/>
              </a:buClr>
              <a:buFont typeface="Wingdings" panose="05000000000000000000" pitchFamily="2" charset="2"/>
              <a:buAutoNum type="alphaLcParenR"/>
            </a:pPr>
            <a:r>
              <a:rPr lang="es-ES" altLang="x-none" sz="1700" kern="0" dirty="0"/>
              <a:t>Revisar si los mecanismos de control realmente </a:t>
            </a:r>
            <a:r>
              <a:rPr lang="es-ES" altLang="x-none" sz="1700" b="1" kern="0" dirty="0"/>
              <a:t>se cumplen</a:t>
            </a:r>
            <a:r>
              <a:rPr lang="es-ES" altLang="x-none" sz="1700" kern="0" dirty="0"/>
              <a:t>.</a:t>
            </a:r>
          </a:p>
          <a:p>
            <a:pPr lvl="2" algn="just">
              <a:lnSpc>
                <a:spcPct val="80000"/>
              </a:lnSpc>
              <a:buClr>
                <a:schemeClr val="tx1"/>
              </a:buClr>
              <a:buFont typeface="Wingdings" panose="05000000000000000000" pitchFamily="2" charset="2"/>
              <a:buAutoNum type="alphaLcParenR"/>
            </a:pPr>
            <a:r>
              <a:rPr lang="es-ES" altLang="x-none" sz="1700" kern="0" dirty="0"/>
              <a:t>Evaluar el </a:t>
            </a:r>
            <a:r>
              <a:rPr lang="es-ES" altLang="x-none" sz="1700" b="1" kern="0" dirty="0"/>
              <a:t>efecto por la falta o inobservancia</a:t>
            </a:r>
            <a:r>
              <a:rPr lang="es-ES" altLang="x-none" sz="1700" kern="0" dirty="0"/>
              <a:t> de los mecanismos de control.</a:t>
            </a:r>
          </a:p>
          <a:p>
            <a:pPr lvl="2" algn="just">
              <a:lnSpc>
                <a:spcPct val="80000"/>
              </a:lnSpc>
              <a:buClr>
                <a:schemeClr val="tx1"/>
              </a:buClr>
              <a:buFont typeface="Wingdings" panose="05000000000000000000" pitchFamily="2" charset="2"/>
              <a:buAutoNum type="alphaLcParenR"/>
            </a:pPr>
            <a:r>
              <a:rPr lang="es-ES" altLang="x-none" sz="1700" kern="0" dirty="0"/>
              <a:t>Identificar</a:t>
            </a:r>
            <a:r>
              <a:rPr lang="es-ES" altLang="x-none" sz="1700" b="1" kern="0" dirty="0"/>
              <a:t> las leyes y disposiciones administrativas</a:t>
            </a:r>
            <a:r>
              <a:rPr lang="es-ES" altLang="x-none" sz="1700" kern="0" dirty="0"/>
              <a:t> que involucran aspectos específicos  de la actividad auditada.</a:t>
            </a:r>
          </a:p>
          <a:p>
            <a:pPr algn="just">
              <a:lnSpc>
                <a:spcPct val="150000"/>
              </a:lnSpc>
              <a:buClr>
                <a:schemeClr val="tx1"/>
              </a:buClr>
            </a:pPr>
            <a:endParaRPr lang="es-ES" altLang="x-none" sz="1800" kern="0" dirty="0"/>
          </a:p>
          <a:p>
            <a:pPr algn="just">
              <a:lnSpc>
                <a:spcPct val="150000"/>
              </a:lnSpc>
              <a:buClr>
                <a:schemeClr val="tx1"/>
              </a:buClr>
              <a:buFontTx/>
              <a:buChar char="•"/>
            </a:pPr>
            <a:endParaRPr lang="es-ES" altLang="x-none" sz="1800" kern="0" dirty="0"/>
          </a:p>
        </p:txBody>
      </p:sp>
      <p:sp>
        <p:nvSpPr>
          <p:cNvPr id="10" name="Rectangle 5"/>
          <p:cNvSpPr>
            <a:spLocks noChangeArrowheads="1"/>
          </p:cNvSpPr>
          <p:nvPr/>
        </p:nvSpPr>
        <p:spPr bwMode="auto">
          <a:xfrm>
            <a:off x="395288" y="6459538"/>
            <a:ext cx="14160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71500" indent="-57150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908050" indent="-436563">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04925" indent="-395288">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93863" indent="-38735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93913" indent="-398463">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511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30083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655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9227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just" eaLnBrk="1" hangingPunct="1">
              <a:lnSpc>
                <a:spcPct val="80000"/>
              </a:lnSpc>
              <a:buClr>
                <a:schemeClr val="tx1"/>
              </a:buClr>
              <a:buFontTx/>
              <a:buNone/>
            </a:pPr>
            <a:r>
              <a:rPr lang="es-ES" altLang="x-none" sz="1500" b="1" i="1" dirty="0">
                <a:solidFill>
                  <a:srgbClr val="FF0000"/>
                </a:solidFill>
              </a:rPr>
              <a:t>NGAP BB II</a:t>
            </a:r>
          </a:p>
        </p:txBody>
      </p:sp>
    </p:spTree>
    <p:extLst>
      <p:ext uri="{BB962C8B-B14F-4D97-AF65-F5344CB8AC3E}">
        <p14:creationId xmlns:p14="http://schemas.microsoft.com/office/powerpoint/2010/main" val="659845857"/>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83</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sp>
        <p:nvSpPr>
          <p:cNvPr id="11" name="Rectangle 2"/>
          <p:cNvSpPr txBox="1">
            <a:spLocks noChangeArrowheads="1"/>
          </p:cNvSpPr>
          <p:nvPr/>
        </p:nvSpPr>
        <p:spPr bwMode="auto">
          <a:xfrm>
            <a:off x="135915" y="781037"/>
            <a:ext cx="5660221"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a:lstStyle>
          <a:p>
            <a:r>
              <a:rPr lang="es-ES" altLang="x-none" sz="2000" kern="0" dirty="0">
                <a:solidFill>
                  <a:srgbClr val="6666FF"/>
                </a:solidFill>
              </a:rPr>
              <a:t>Novena.- Tratamiento de Irregularidades</a:t>
            </a:r>
          </a:p>
        </p:txBody>
      </p:sp>
      <p:sp>
        <p:nvSpPr>
          <p:cNvPr id="12" name="Rectangle 3"/>
          <p:cNvSpPr txBox="1">
            <a:spLocks noChangeArrowheads="1"/>
          </p:cNvSpPr>
          <p:nvPr/>
        </p:nvSpPr>
        <p:spPr bwMode="auto">
          <a:xfrm>
            <a:off x="138906" y="1279051"/>
            <a:ext cx="8713787" cy="560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rgbClr val="595841"/>
                </a:solidFill>
                <a:latin typeface="+mn-lt"/>
                <a:ea typeface="+mn-ea"/>
                <a:cs typeface="+mn-cs"/>
              </a:defRPr>
            </a:lvl1pPr>
            <a:lvl2pPr marL="742950" indent="-285750" algn="l" rtl="0" eaLnBrk="1" fontAlgn="base" hangingPunct="1">
              <a:spcBef>
                <a:spcPct val="20000"/>
              </a:spcBef>
              <a:spcAft>
                <a:spcPct val="0"/>
              </a:spcAft>
              <a:buChar char="–"/>
              <a:defRPr sz="2800">
                <a:solidFill>
                  <a:srgbClr val="595841"/>
                </a:solidFill>
                <a:latin typeface="+mn-lt"/>
              </a:defRPr>
            </a:lvl2pPr>
            <a:lvl3pPr marL="1143000" indent="-228600" algn="l" rtl="0" eaLnBrk="1" fontAlgn="base" hangingPunct="1">
              <a:spcBef>
                <a:spcPct val="20000"/>
              </a:spcBef>
              <a:spcAft>
                <a:spcPct val="0"/>
              </a:spcAft>
              <a:buChar char="•"/>
              <a:defRPr sz="2400">
                <a:solidFill>
                  <a:srgbClr val="595841"/>
                </a:solidFill>
                <a:latin typeface="+mn-lt"/>
              </a:defRPr>
            </a:lvl3pPr>
            <a:lvl4pPr marL="1600200" indent="-228600" algn="l" rtl="0" eaLnBrk="1" fontAlgn="base" hangingPunct="1">
              <a:spcBef>
                <a:spcPct val="20000"/>
              </a:spcBef>
              <a:spcAft>
                <a:spcPct val="0"/>
              </a:spcAft>
              <a:buChar char="–"/>
              <a:defRPr sz="2000">
                <a:solidFill>
                  <a:srgbClr val="595841"/>
                </a:solidFill>
                <a:latin typeface="+mn-lt"/>
              </a:defRPr>
            </a:lvl4pPr>
            <a:lvl5pPr marL="2057400" indent="-228600" algn="l" rtl="0" eaLnBrk="1" fontAlgn="base" hangingPunct="1">
              <a:spcBef>
                <a:spcPct val="20000"/>
              </a:spcBef>
              <a:spcAft>
                <a:spcPct val="0"/>
              </a:spcAft>
              <a:buChar char="»"/>
              <a:defRPr sz="2000">
                <a:solidFill>
                  <a:srgbClr val="595841"/>
                </a:solidFill>
                <a:latin typeface="+mn-lt"/>
              </a:defRPr>
            </a:lvl5pPr>
            <a:lvl6pPr marL="2514600" indent="-228600" algn="l" rtl="0" eaLnBrk="1" fontAlgn="base" hangingPunct="1">
              <a:spcBef>
                <a:spcPct val="20000"/>
              </a:spcBef>
              <a:spcAft>
                <a:spcPct val="0"/>
              </a:spcAft>
              <a:buChar char="»"/>
              <a:defRPr sz="2000">
                <a:solidFill>
                  <a:srgbClr val="595841"/>
                </a:solidFill>
                <a:latin typeface="+mn-lt"/>
              </a:defRPr>
            </a:lvl6pPr>
            <a:lvl7pPr marL="2971800" indent="-228600" algn="l" rtl="0" eaLnBrk="1" fontAlgn="base" hangingPunct="1">
              <a:spcBef>
                <a:spcPct val="20000"/>
              </a:spcBef>
              <a:spcAft>
                <a:spcPct val="0"/>
              </a:spcAft>
              <a:buChar char="»"/>
              <a:defRPr sz="2000">
                <a:solidFill>
                  <a:srgbClr val="595841"/>
                </a:solidFill>
                <a:latin typeface="+mn-lt"/>
              </a:defRPr>
            </a:lvl7pPr>
            <a:lvl8pPr marL="3429000" indent="-228600" algn="l" rtl="0" eaLnBrk="1" fontAlgn="base" hangingPunct="1">
              <a:spcBef>
                <a:spcPct val="20000"/>
              </a:spcBef>
              <a:spcAft>
                <a:spcPct val="0"/>
              </a:spcAft>
              <a:buChar char="»"/>
              <a:defRPr sz="2000">
                <a:solidFill>
                  <a:srgbClr val="595841"/>
                </a:solidFill>
                <a:latin typeface="+mn-lt"/>
              </a:defRPr>
            </a:lvl8pPr>
            <a:lvl9pPr marL="3886200" indent="-228600" algn="l" rtl="0" eaLnBrk="1" fontAlgn="base" hangingPunct="1">
              <a:spcBef>
                <a:spcPct val="20000"/>
              </a:spcBef>
              <a:spcAft>
                <a:spcPct val="0"/>
              </a:spcAft>
              <a:buChar char="»"/>
              <a:defRPr sz="2000">
                <a:solidFill>
                  <a:srgbClr val="595841"/>
                </a:solidFill>
                <a:latin typeface="+mn-lt"/>
              </a:defRPr>
            </a:lvl9pPr>
          </a:lstStyle>
          <a:p>
            <a:pPr marL="323850" indent="-323850" algn="just">
              <a:lnSpc>
                <a:spcPct val="80000"/>
              </a:lnSpc>
              <a:buClr>
                <a:schemeClr val="tx1"/>
              </a:buClr>
              <a:buFont typeface="Verdana" panose="020B0604030504040204" pitchFamily="34" charset="0"/>
              <a:buChar char="–"/>
              <a:tabLst>
                <a:tab pos="1338263" algn="l"/>
              </a:tabLst>
            </a:pPr>
            <a:r>
              <a:rPr lang="es-ES" altLang="x-none" sz="1500" kern="0" dirty="0"/>
              <a:t>Situaciones que incrementan el riesgo a la posibilidad de un error o irregularidad:</a:t>
            </a:r>
          </a:p>
          <a:p>
            <a:pPr marL="998538" lvl="1" indent="-495300" algn="just">
              <a:lnSpc>
                <a:spcPct val="80000"/>
              </a:lnSpc>
              <a:buClr>
                <a:schemeClr val="tx1"/>
              </a:buClr>
              <a:buFont typeface="Verdana" panose="020B0604030504040204" pitchFamily="34" charset="0"/>
              <a:buChar char="–"/>
              <a:tabLst>
                <a:tab pos="1338263" algn="l"/>
              </a:tabLst>
            </a:pPr>
            <a:r>
              <a:rPr lang="es-ES" altLang="x-none" sz="1500" b="1" kern="0" dirty="0"/>
              <a:t>Dudas con respecto a la integridad o competencia de la organización</a:t>
            </a:r>
            <a:r>
              <a:rPr lang="es-ES" altLang="x-none" sz="1500" kern="0" dirty="0"/>
              <a:t>.</a:t>
            </a:r>
          </a:p>
          <a:p>
            <a:pPr marL="1497013" lvl="3" indent="0" algn="just">
              <a:lnSpc>
                <a:spcPct val="80000"/>
              </a:lnSpc>
              <a:buClr>
                <a:schemeClr val="tx1"/>
              </a:buClr>
              <a:buFont typeface="Verdana" panose="020B0604030504040204" pitchFamily="34" charset="0"/>
              <a:buChar char="–"/>
              <a:tabLst>
                <a:tab pos="1338263" algn="l"/>
              </a:tabLst>
            </a:pPr>
            <a:r>
              <a:rPr lang="es-ES" altLang="x-none" sz="1500" kern="0" dirty="0"/>
              <a:t> Existe una compleja estructura organizacional, no justificada.</a:t>
            </a:r>
          </a:p>
          <a:p>
            <a:pPr marL="1497013" lvl="3" indent="0" algn="just">
              <a:lnSpc>
                <a:spcPct val="80000"/>
              </a:lnSpc>
              <a:buClr>
                <a:schemeClr val="tx1"/>
              </a:buClr>
              <a:buFont typeface="Verdana" panose="020B0604030504040204" pitchFamily="34" charset="0"/>
              <a:buChar char="–"/>
              <a:tabLst>
                <a:tab pos="1338263" algn="l"/>
              </a:tabLst>
            </a:pPr>
            <a:r>
              <a:rPr lang="es-ES" altLang="x-none" sz="1500" kern="0" dirty="0"/>
              <a:t> Hay una gran rotación de personal clave en las áreas de contabilidad y finanzas.</a:t>
            </a:r>
          </a:p>
          <a:p>
            <a:pPr marL="1497013" lvl="3" indent="0" algn="just">
              <a:lnSpc>
                <a:spcPct val="80000"/>
              </a:lnSpc>
              <a:buClr>
                <a:schemeClr val="tx1"/>
              </a:buClr>
              <a:buFont typeface="Verdana" panose="020B0604030504040204" pitchFamily="34" charset="0"/>
              <a:buChar char="–"/>
              <a:tabLst>
                <a:tab pos="1338263" algn="l"/>
              </a:tabLst>
            </a:pPr>
            <a:r>
              <a:rPr lang="es-ES" altLang="x-none" sz="1500" kern="0" dirty="0"/>
              <a:t> Falta personal competente en el área de contabilidad.</a:t>
            </a:r>
          </a:p>
          <a:p>
            <a:pPr marL="998538" lvl="1" indent="-495300" algn="just">
              <a:lnSpc>
                <a:spcPct val="80000"/>
              </a:lnSpc>
              <a:buClr>
                <a:schemeClr val="tx1"/>
              </a:buClr>
              <a:buFont typeface="Verdana" panose="020B0604030504040204" pitchFamily="34" charset="0"/>
              <a:buChar char="–"/>
              <a:tabLst>
                <a:tab pos="1338263" algn="l"/>
              </a:tabLst>
            </a:pPr>
            <a:endParaRPr lang="es-ES" altLang="x-none" sz="1500" kern="0" dirty="0"/>
          </a:p>
          <a:p>
            <a:pPr marL="998538" lvl="1" indent="-495300" algn="just">
              <a:lnSpc>
                <a:spcPct val="80000"/>
              </a:lnSpc>
              <a:buClr>
                <a:schemeClr val="tx1"/>
              </a:buClr>
              <a:buFont typeface="Verdana" panose="020B0604030504040204" pitchFamily="34" charset="0"/>
              <a:buChar char="–"/>
              <a:tabLst>
                <a:tab pos="1338263" algn="l"/>
              </a:tabLst>
            </a:pPr>
            <a:r>
              <a:rPr lang="es-ES" altLang="x-none" sz="1500" b="1" kern="0" dirty="0"/>
              <a:t>Operaciones inusitadas.</a:t>
            </a:r>
          </a:p>
          <a:p>
            <a:pPr marL="1177925" lvl="2" indent="139700" algn="just">
              <a:lnSpc>
                <a:spcPct val="80000"/>
              </a:lnSpc>
              <a:buClr>
                <a:schemeClr val="tx1"/>
              </a:buClr>
              <a:buFont typeface="Verdana" panose="020B0604030504040204" pitchFamily="34" charset="0"/>
              <a:buChar char="–"/>
              <a:tabLst>
                <a:tab pos="1338263" algn="l"/>
              </a:tabLst>
            </a:pPr>
            <a:r>
              <a:rPr lang="es-ES" altLang="x-none" sz="1500" kern="0" dirty="0"/>
              <a:t>Operaciones extraordinarias especialmente en fechas próximas al cierre del período y 	que tienen repercusiones importantes en los estados financieros.</a:t>
            </a:r>
          </a:p>
          <a:p>
            <a:pPr marL="998538" lvl="1" indent="-495300" algn="just">
              <a:lnSpc>
                <a:spcPct val="80000"/>
              </a:lnSpc>
              <a:buClr>
                <a:schemeClr val="tx1"/>
              </a:buClr>
              <a:buFont typeface="Verdana" panose="020B0604030504040204" pitchFamily="34" charset="0"/>
              <a:buChar char="–"/>
              <a:tabLst>
                <a:tab pos="1338263" algn="l"/>
              </a:tabLst>
            </a:pPr>
            <a:endParaRPr lang="es-ES" altLang="x-none" sz="1500" kern="0" dirty="0"/>
          </a:p>
          <a:p>
            <a:pPr marL="998538" lvl="1" indent="-495300" algn="just">
              <a:lnSpc>
                <a:spcPct val="80000"/>
              </a:lnSpc>
              <a:buClr>
                <a:schemeClr val="tx1"/>
              </a:buClr>
              <a:buFont typeface="Verdana" panose="020B0604030504040204" pitchFamily="34" charset="0"/>
              <a:buChar char="–"/>
              <a:tabLst>
                <a:tab pos="1338263" algn="l"/>
              </a:tabLst>
            </a:pPr>
            <a:r>
              <a:rPr lang="es-ES" altLang="x-none" sz="1500" b="1" kern="0" dirty="0"/>
              <a:t>Problemas para obtener una evidencia suficiente y competente en la auditoría.</a:t>
            </a:r>
          </a:p>
          <a:p>
            <a:pPr marL="1177925" lvl="2" indent="139700" algn="just">
              <a:lnSpc>
                <a:spcPct val="80000"/>
              </a:lnSpc>
              <a:buClr>
                <a:schemeClr val="tx1"/>
              </a:buClr>
              <a:buFont typeface="Verdana" panose="020B0604030504040204" pitchFamily="34" charset="0"/>
              <a:buChar char="–"/>
              <a:tabLst>
                <a:tab pos="1338263" algn="l"/>
              </a:tabLst>
            </a:pPr>
            <a:r>
              <a:rPr lang="es-ES" altLang="x-none" sz="1500" kern="0" dirty="0"/>
              <a:t>Registros inadecuados tales como: archivos incompletos, ajustes excesivos, 	transacciones no registradas de acuerdo con los procedimientos normales.</a:t>
            </a:r>
          </a:p>
          <a:p>
            <a:pPr marL="1177925" lvl="2" indent="139700" algn="just">
              <a:lnSpc>
                <a:spcPct val="80000"/>
              </a:lnSpc>
              <a:buClr>
                <a:schemeClr val="tx1"/>
              </a:buClr>
              <a:buFont typeface="Verdana" panose="020B0604030504040204" pitchFamily="34" charset="0"/>
              <a:buChar char="–"/>
              <a:tabLst>
                <a:tab pos="1338263" algn="l"/>
              </a:tabLst>
            </a:pPr>
            <a:r>
              <a:rPr lang="es-ES" altLang="x-none" sz="1500" kern="0" dirty="0"/>
              <a:t>Documentación inadecuada de las operaciones, como falta de autorización apropiada o de documentos de apoyo y alteración de documentos.</a:t>
            </a:r>
          </a:p>
          <a:p>
            <a:pPr marL="1177925" lvl="2" indent="139700" algn="just">
              <a:lnSpc>
                <a:spcPct val="80000"/>
              </a:lnSpc>
              <a:buClr>
                <a:schemeClr val="tx1"/>
              </a:buClr>
              <a:buFont typeface="Verdana" panose="020B0604030504040204" pitchFamily="34" charset="0"/>
              <a:buChar char="–"/>
              <a:tabLst>
                <a:tab pos="1338263" algn="l"/>
              </a:tabLst>
            </a:pPr>
            <a:r>
              <a:rPr lang="es-ES" altLang="x-none" sz="1500" kern="0" dirty="0"/>
              <a:t>Diferencias excesivas entre los registros contables y las confirmaciones de terceras 	personas.</a:t>
            </a:r>
          </a:p>
          <a:p>
            <a:pPr marL="1177925" lvl="2" indent="139700" algn="just">
              <a:lnSpc>
                <a:spcPct val="80000"/>
              </a:lnSpc>
              <a:buClr>
                <a:schemeClr val="tx1"/>
              </a:buClr>
              <a:buFont typeface="Verdana" panose="020B0604030504040204" pitchFamily="34" charset="0"/>
              <a:buChar char="–"/>
              <a:tabLst>
                <a:tab pos="1338263" algn="l"/>
              </a:tabLst>
            </a:pPr>
            <a:endParaRPr lang="es-ES" altLang="x-none" sz="1500" kern="0" dirty="0"/>
          </a:p>
          <a:p>
            <a:pPr marL="750888" lvl="1" indent="-279400" algn="just">
              <a:lnSpc>
                <a:spcPct val="80000"/>
              </a:lnSpc>
              <a:buClr>
                <a:schemeClr val="tx1"/>
              </a:buClr>
              <a:buNone/>
            </a:pPr>
            <a:r>
              <a:rPr lang="es-ES" altLang="x-none" sz="1400" dirty="0"/>
              <a:t>-  </a:t>
            </a:r>
            <a:r>
              <a:rPr lang="es-ES" altLang="x-none" sz="1600" b="1" dirty="0"/>
              <a:t>Ciertos factores de procesamiento electrónico de datos, que se relacionan con las condiciones anteriormente descritas.</a:t>
            </a:r>
          </a:p>
          <a:p>
            <a:pPr marL="1177925" lvl="2" indent="139700" algn="just">
              <a:lnSpc>
                <a:spcPct val="80000"/>
              </a:lnSpc>
              <a:buClr>
                <a:schemeClr val="tx1"/>
              </a:buClr>
              <a:buFont typeface="Verdana" panose="020B0604030504040204" pitchFamily="34" charset="0"/>
              <a:buChar char="–"/>
              <a:tabLst>
                <a:tab pos="1338263" algn="l"/>
              </a:tabLst>
            </a:pPr>
            <a:r>
              <a:rPr lang="es-ES" altLang="x-none" sz="1500" kern="0" dirty="0"/>
              <a:t>Incapacidad para obtener información de las bases de datos debido a una documentación insuficiente u obsoleta de programas o del contenido de los registros.</a:t>
            </a:r>
          </a:p>
          <a:p>
            <a:pPr marL="1177925" lvl="2" indent="139700" algn="just">
              <a:lnSpc>
                <a:spcPct val="80000"/>
              </a:lnSpc>
              <a:buClr>
                <a:schemeClr val="tx1"/>
              </a:buClr>
              <a:buFont typeface="Verdana" panose="020B0604030504040204" pitchFamily="34" charset="0"/>
              <a:buChar char="–"/>
              <a:tabLst>
                <a:tab pos="1338263" algn="l"/>
              </a:tabLst>
            </a:pPr>
            <a:r>
              <a:rPr lang="es-ES" altLang="x-none" sz="1500" kern="0" dirty="0"/>
              <a:t>Conciliación inadecuada de las bases de datos y las operaciones procesadas con los registros contables.</a:t>
            </a:r>
          </a:p>
        </p:txBody>
      </p:sp>
    </p:spTree>
    <p:extLst>
      <p:ext uri="{BB962C8B-B14F-4D97-AF65-F5344CB8AC3E}">
        <p14:creationId xmlns:p14="http://schemas.microsoft.com/office/powerpoint/2010/main" val="1413328778"/>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84</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sp>
        <p:nvSpPr>
          <p:cNvPr id="5" name="Text Box 5"/>
          <p:cNvSpPr txBox="1">
            <a:spLocks noChangeArrowheads="1"/>
          </p:cNvSpPr>
          <p:nvPr/>
        </p:nvSpPr>
        <p:spPr bwMode="auto">
          <a:xfrm>
            <a:off x="2843213" y="1341438"/>
            <a:ext cx="5473700"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endParaRPr lang="es-MX" altLang="x-none" sz="3600" b="1" dirty="0">
              <a:solidFill>
                <a:srgbClr val="FF0000"/>
              </a:solidFill>
              <a:effectLst>
                <a:outerShdw blurRad="38100" dist="38100" dir="2700000" algn="tl">
                  <a:srgbClr val="C0C0C0"/>
                </a:outerShdw>
              </a:effectLst>
              <a:latin typeface="Arial Black" panose="020B0A04020102020204" pitchFamily="34" charset="0"/>
            </a:endParaRPr>
          </a:p>
          <a:p>
            <a:pPr algn="ctr" eaLnBrk="1" hangingPunct="1">
              <a:spcBef>
                <a:spcPct val="50000"/>
              </a:spcBef>
              <a:defRPr/>
            </a:pPr>
            <a:r>
              <a:rPr lang="es-MX" altLang="x-none" sz="3600" b="1" dirty="0">
                <a:solidFill>
                  <a:srgbClr val="FF0000"/>
                </a:solidFill>
                <a:effectLst>
                  <a:outerShdw blurRad="38100" dist="38100" dir="2700000" algn="tl">
                    <a:srgbClr val="C0C0C0"/>
                  </a:outerShdw>
                </a:effectLst>
                <a:latin typeface="Arial Black" panose="020B0A04020102020204" pitchFamily="34" charset="0"/>
              </a:rPr>
              <a:t>Normas Sobre el Informe de Auditoría y Seguimiento</a:t>
            </a:r>
            <a:endParaRPr lang="es-ES" altLang="x-none" sz="3600" b="1" dirty="0">
              <a:solidFill>
                <a:srgbClr val="FF0000"/>
              </a:solidFill>
              <a:effectLst>
                <a:outerShdw blurRad="38100" dist="38100" dir="2700000" algn="tl">
                  <a:srgbClr val="C0C0C0"/>
                </a:outerShdw>
              </a:effectLst>
              <a:latin typeface="Arial Black" panose="020B0A04020102020204" pitchFamily="34" charset="0"/>
            </a:endParaRPr>
          </a:p>
        </p:txBody>
      </p:sp>
    </p:spTree>
    <p:extLst>
      <p:ext uri="{BB962C8B-B14F-4D97-AF65-F5344CB8AC3E}">
        <p14:creationId xmlns:p14="http://schemas.microsoft.com/office/powerpoint/2010/main" val="2528931850"/>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85</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179388" y="1124546"/>
            <a:ext cx="3816548"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a:lstStyle>
          <a:p>
            <a:r>
              <a:rPr lang="es-ES" altLang="x-none" sz="2000" kern="0" dirty="0">
                <a:solidFill>
                  <a:srgbClr val="6666FF"/>
                </a:solidFill>
              </a:rPr>
              <a:t>Décima.- Informe</a:t>
            </a:r>
          </a:p>
        </p:txBody>
      </p:sp>
      <p:sp>
        <p:nvSpPr>
          <p:cNvPr id="9" name="Text Box 5"/>
          <p:cNvSpPr txBox="1">
            <a:spLocks noChangeArrowheads="1"/>
          </p:cNvSpPr>
          <p:nvPr/>
        </p:nvSpPr>
        <p:spPr bwMode="auto">
          <a:xfrm>
            <a:off x="467544" y="4509120"/>
            <a:ext cx="8424862" cy="16435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marL="571500" indent="-571500" algn="just">
              <a:lnSpc>
                <a:spcPct val="80000"/>
              </a:lnSpc>
              <a:buClr>
                <a:schemeClr val="tx1"/>
              </a:buClr>
              <a:buFontTx/>
              <a:buChar char="•"/>
              <a:tabLst>
                <a:tab pos="981075" algn="l"/>
              </a:tabLst>
            </a:pPr>
            <a:r>
              <a:rPr lang="es-ES" altLang="x-none" sz="1400" kern="0" dirty="0">
                <a:solidFill>
                  <a:srgbClr val="003399"/>
                </a:solidFill>
              </a:rPr>
              <a:t>El informe es el documento que señala los hallazgos del auditor, así como las conclusiones y recomendaciones que han resultado con relación a los objetivos propuestos para el examen de que se trate.</a:t>
            </a:r>
          </a:p>
          <a:p>
            <a:pPr marL="571500" indent="-571500" algn="just">
              <a:lnSpc>
                <a:spcPct val="80000"/>
              </a:lnSpc>
              <a:buClr>
                <a:schemeClr val="tx1"/>
              </a:buClr>
              <a:buFontTx/>
              <a:buChar char="•"/>
              <a:tabLst>
                <a:tab pos="981075" algn="l"/>
              </a:tabLst>
            </a:pPr>
            <a:endParaRPr lang="es-ES" altLang="x-none" sz="1400" kern="0" dirty="0">
              <a:solidFill>
                <a:srgbClr val="003399"/>
              </a:solidFill>
            </a:endParaRPr>
          </a:p>
          <a:p>
            <a:pPr marL="571500" indent="-571500" algn="just">
              <a:lnSpc>
                <a:spcPct val="80000"/>
              </a:lnSpc>
              <a:buClr>
                <a:schemeClr val="tx1"/>
              </a:buClr>
              <a:buFontTx/>
              <a:buChar char="•"/>
              <a:tabLst>
                <a:tab pos="981075" algn="l"/>
              </a:tabLst>
            </a:pPr>
            <a:r>
              <a:rPr lang="es-ES" altLang="x-none" sz="1400" kern="0" dirty="0">
                <a:solidFill>
                  <a:srgbClr val="003399"/>
                </a:solidFill>
              </a:rPr>
              <a:t>Al término de cada intervención, el titular de la instancia de control lo presentará a la autoridad competente, por escrito y con su firma.</a:t>
            </a:r>
          </a:p>
          <a:p>
            <a:pPr marL="571500" indent="-571500" algn="just">
              <a:lnSpc>
                <a:spcPct val="80000"/>
              </a:lnSpc>
              <a:buClr>
                <a:schemeClr val="tx1"/>
              </a:buClr>
              <a:buFontTx/>
              <a:buChar char="•"/>
              <a:tabLst>
                <a:tab pos="981075" algn="l"/>
              </a:tabLst>
            </a:pPr>
            <a:endParaRPr lang="es-ES" altLang="x-none" sz="1400" kern="0" dirty="0">
              <a:solidFill>
                <a:srgbClr val="003399"/>
              </a:solidFill>
            </a:endParaRPr>
          </a:p>
          <a:p>
            <a:pPr marL="571500" indent="-571500" algn="just">
              <a:lnSpc>
                <a:spcPct val="80000"/>
              </a:lnSpc>
              <a:buClr>
                <a:schemeClr val="tx1"/>
              </a:buClr>
              <a:buFontTx/>
              <a:buChar char="•"/>
              <a:tabLst>
                <a:tab pos="981075" algn="l"/>
              </a:tabLst>
            </a:pPr>
            <a:r>
              <a:rPr lang="es-ES" altLang="x-none" sz="1400" kern="0" dirty="0">
                <a:solidFill>
                  <a:srgbClr val="003399"/>
                </a:solidFill>
              </a:rPr>
              <a:t>En la presentación del informe de auditoría se considerará la forma, el contenido y la distribución del mismo.</a:t>
            </a:r>
          </a:p>
        </p:txBody>
      </p:sp>
      <p:pic>
        <p:nvPicPr>
          <p:cNvPr id="10" name="Picture 8" descr="EstadisticaseInforme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931" y="2134220"/>
            <a:ext cx="3097213" cy="2046288"/>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103531"/>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86</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179388" y="1124546"/>
            <a:ext cx="3816548"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a:lstStyle>
          <a:p>
            <a:r>
              <a:rPr lang="es-ES" altLang="x-none" sz="2000" kern="0" dirty="0">
                <a:solidFill>
                  <a:srgbClr val="6666FF"/>
                </a:solidFill>
              </a:rPr>
              <a:t>Décima.- Informe</a:t>
            </a:r>
          </a:p>
        </p:txBody>
      </p:sp>
      <p:grpSp>
        <p:nvGrpSpPr>
          <p:cNvPr id="7" name="Group 598"/>
          <p:cNvGrpSpPr>
            <a:grpSpLocks/>
          </p:cNvGrpSpPr>
          <p:nvPr/>
        </p:nvGrpSpPr>
        <p:grpSpPr bwMode="auto">
          <a:xfrm>
            <a:off x="1499990" y="1577107"/>
            <a:ext cx="6858000" cy="5072062"/>
            <a:chOff x="945" y="585"/>
            <a:chExt cx="4320" cy="3195"/>
          </a:xfrm>
        </p:grpSpPr>
        <p:sp>
          <p:nvSpPr>
            <p:cNvPr id="9" name="Rectangle 3"/>
            <p:cNvSpPr>
              <a:spLocks noChangeArrowheads="1"/>
            </p:cNvSpPr>
            <p:nvPr/>
          </p:nvSpPr>
          <p:spPr bwMode="auto">
            <a:xfrm>
              <a:off x="3174" y="2121"/>
              <a:ext cx="2091" cy="1659"/>
            </a:xfrm>
            <a:prstGeom prst="rect">
              <a:avLst/>
            </a:prstGeom>
            <a:solidFill>
              <a:schemeClr val="bg1"/>
            </a:solidFill>
            <a:ln w="12700">
              <a:solidFill>
                <a:schemeClr val="tx1"/>
              </a:solidFill>
              <a:miter lim="800000"/>
              <a:headEnd/>
              <a:tailEnd/>
            </a:ln>
            <a:effectLst>
              <a:outerShdw dist="107763" dir="2700000" algn="ctr" rotWithShape="0">
                <a:srgbClr val="808080">
                  <a:alpha val="50000"/>
                </a:srgbClr>
              </a:outerShdw>
            </a:effectLst>
          </p:spPr>
          <p:txBody>
            <a:bodyPr wrap="none" anchor="ctr"/>
            <a:lstStyle/>
            <a:p>
              <a:endParaRPr lang="es-MX" sz="1800" b="0"/>
            </a:p>
          </p:txBody>
        </p:sp>
        <p:sp>
          <p:nvSpPr>
            <p:cNvPr id="10" name="Rectangle 4"/>
            <p:cNvSpPr>
              <a:spLocks noChangeArrowheads="1"/>
            </p:cNvSpPr>
            <p:nvPr/>
          </p:nvSpPr>
          <p:spPr bwMode="auto">
            <a:xfrm>
              <a:off x="3204" y="2370"/>
              <a:ext cx="875"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8" tIns="44450" rIns="90488" bIns="44450">
              <a:spAutoFit/>
            </a:bodyPr>
            <a:lstStyle/>
            <a:p>
              <a:pPr defTabSz="762000" eaLnBrk="0" hangingPunct="0"/>
              <a:r>
                <a:rPr lang="es-ES_tradnl"/>
                <a:t>CONCISO</a:t>
              </a:r>
            </a:p>
          </p:txBody>
        </p:sp>
        <p:sp>
          <p:nvSpPr>
            <p:cNvPr id="11" name="Rectangle 282"/>
            <p:cNvSpPr>
              <a:spLocks noChangeArrowheads="1"/>
            </p:cNvSpPr>
            <p:nvPr/>
          </p:nvSpPr>
          <p:spPr bwMode="auto">
            <a:xfrm>
              <a:off x="945" y="585"/>
              <a:ext cx="2218" cy="1686"/>
            </a:xfrm>
            <a:prstGeom prst="rect">
              <a:avLst/>
            </a:prstGeom>
            <a:solidFill>
              <a:schemeClr val="bg1"/>
            </a:solidFill>
            <a:ln w="12700">
              <a:solidFill>
                <a:schemeClr val="tx1"/>
              </a:solidFill>
              <a:miter lim="800000"/>
              <a:headEnd/>
              <a:tailEnd/>
            </a:ln>
          </p:spPr>
          <p:txBody>
            <a:bodyPr wrap="none" anchor="ctr"/>
            <a:lstStyle/>
            <a:p>
              <a:endParaRPr lang="es-MX" sz="1800" b="0"/>
            </a:p>
          </p:txBody>
        </p:sp>
        <p:sp>
          <p:nvSpPr>
            <p:cNvPr id="12" name="Rectangle 283"/>
            <p:cNvSpPr>
              <a:spLocks noChangeArrowheads="1"/>
            </p:cNvSpPr>
            <p:nvPr/>
          </p:nvSpPr>
          <p:spPr bwMode="auto">
            <a:xfrm>
              <a:off x="965" y="595"/>
              <a:ext cx="1043"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eaLnBrk="0" hangingPunct="0"/>
              <a:r>
                <a:rPr lang="es-ES_tradnl" dirty="0"/>
                <a:t>OPORTUNO</a:t>
              </a:r>
            </a:p>
          </p:txBody>
        </p:sp>
        <p:sp>
          <p:nvSpPr>
            <p:cNvPr id="13" name="Rectangle 420"/>
            <p:cNvSpPr>
              <a:spLocks noChangeArrowheads="1"/>
            </p:cNvSpPr>
            <p:nvPr/>
          </p:nvSpPr>
          <p:spPr bwMode="auto">
            <a:xfrm>
              <a:off x="945" y="2265"/>
              <a:ext cx="2305" cy="1420"/>
            </a:xfrm>
            <a:prstGeom prst="rect">
              <a:avLst/>
            </a:prstGeom>
            <a:solidFill>
              <a:schemeClr val="bg1"/>
            </a:solidFill>
            <a:ln w="12700">
              <a:solidFill>
                <a:schemeClr val="tx1"/>
              </a:solidFill>
              <a:miter lim="800000"/>
              <a:headEnd/>
              <a:tailEnd/>
            </a:ln>
            <a:effectLst>
              <a:outerShdw dist="107763" dir="2700000" algn="ctr" rotWithShape="0">
                <a:srgbClr val="808080">
                  <a:alpha val="50000"/>
                </a:srgbClr>
              </a:outerShdw>
            </a:effectLst>
          </p:spPr>
          <p:txBody>
            <a:bodyPr wrap="none" anchor="ctr"/>
            <a:lstStyle/>
            <a:p>
              <a:endParaRPr lang="es-MX" sz="1800" b="0"/>
            </a:p>
          </p:txBody>
        </p:sp>
        <p:sp>
          <p:nvSpPr>
            <p:cNvPr id="14" name="Rectangle 421"/>
            <p:cNvSpPr>
              <a:spLocks noChangeArrowheads="1"/>
            </p:cNvSpPr>
            <p:nvPr/>
          </p:nvSpPr>
          <p:spPr bwMode="auto">
            <a:xfrm>
              <a:off x="984" y="2316"/>
              <a:ext cx="760"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90488" tIns="44450" rIns="90488" bIns="44450">
              <a:spAutoFit/>
            </a:bodyPr>
            <a:lstStyle/>
            <a:p>
              <a:pPr defTabSz="762000" eaLnBrk="0" hangingPunct="0"/>
              <a:r>
                <a:rPr lang="es-ES_tradnl"/>
                <a:t>EXACTO</a:t>
              </a:r>
            </a:p>
          </p:txBody>
        </p:sp>
        <p:sp>
          <p:nvSpPr>
            <p:cNvPr id="15" name="Rectangle 457"/>
            <p:cNvSpPr>
              <a:spLocks noChangeArrowheads="1"/>
            </p:cNvSpPr>
            <p:nvPr/>
          </p:nvSpPr>
          <p:spPr bwMode="auto">
            <a:xfrm>
              <a:off x="3016" y="754"/>
              <a:ext cx="2228" cy="1496"/>
            </a:xfrm>
            <a:prstGeom prst="rect">
              <a:avLst/>
            </a:prstGeom>
            <a:solidFill>
              <a:schemeClr val="bg1"/>
            </a:solidFill>
            <a:ln w="12700">
              <a:solidFill>
                <a:schemeClr val="tx1"/>
              </a:solidFill>
              <a:miter lim="800000"/>
              <a:headEnd/>
              <a:tailEnd/>
            </a:ln>
            <a:effectLst>
              <a:outerShdw dist="107763" dir="2700000" algn="ctr" rotWithShape="0">
                <a:srgbClr val="808080">
                  <a:alpha val="50000"/>
                </a:srgbClr>
              </a:outerShdw>
            </a:effectLst>
          </p:spPr>
          <p:txBody>
            <a:bodyPr wrap="none" anchor="ctr"/>
            <a:lstStyle/>
            <a:p>
              <a:endParaRPr lang="es-MX" sz="1800" b="0"/>
            </a:p>
          </p:txBody>
        </p:sp>
        <p:sp>
          <p:nvSpPr>
            <p:cNvPr id="16" name="Rectangle 458"/>
            <p:cNvSpPr>
              <a:spLocks noChangeArrowheads="1"/>
            </p:cNvSpPr>
            <p:nvPr/>
          </p:nvSpPr>
          <p:spPr bwMode="auto">
            <a:xfrm>
              <a:off x="3039" y="791"/>
              <a:ext cx="1003"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eaLnBrk="0" hangingPunct="0"/>
              <a:r>
                <a:rPr lang="es-ES_tradnl"/>
                <a:t>COMPLETO</a:t>
              </a:r>
            </a:p>
          </p:txBody>
        </p:sp>
        <p:pic>
          <p:nvPicPr>
            <p:cNvPr id="17" name="Picture 592" descr="harvard graphics"/>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a:stretch>
              <a:fillRect/>
            </a:stretch>
          </p:blipFill>
          <p:spPr bwMode="auto">
            <a:xfrm>
              <a:off x="3470" y="1117"/>
              <a:ext cx="1482" cy="959"/>
            </a:xfrm>
            <a:prstGeom prst="rect">
              <a:avLst/>
            </a:prstGeom>
            <a:noFill/>
            <a:ln>
              <a:noFill/>
            </a:ln>
            <a:effectLst>
              <a:outerShdw dist="107763" dir="2700000" algn="ctr" rotWithShape="0">
                <a:srgbClr val="808080">
                  <a:alpha val="5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593" descr="target"/>
            <p:cNvPicPr>
              <a:picLocks noChangeAspect="1" noChangeArrowheads="1"/>
            </p:cNvPicPr>
            <p:nvPr/>
          </p:nvPicPr>
          <p:blipFill>
            <a:blip r:embed="rId4" cstate="print">
              <a:lum bright="36000" contrast="-12000"/>
              <a:extLst>
                <a:ext uri="{28A0092B-C50C-407E-A947-70E740481C1C}">
                  <a14:useLocalDpi xmlns:a14="http://schemas.microsoft.com/office/drawing/2010/main" val="0"/>
                </a:ext>
              </a:extLst>
            </a:blip>
            <a:srcRect/>
            <a:stretch>
              <a:fillRect/>
            </a:stretch>
          </p:blipFill>
          <p:spPr bwMode="auto">
            <a:xfrm>
              <a:off x="1701" y="2341"/>
              <a:ext cx="1447" cy="12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596" descr="junta con graficas"/>
            <p:cNvPicPr>
              <a:picLocks noChangeAspect="1" noChangeArrowheads="1"/>
            </p:cNvPicPr>
            <p:nvPr/>
          </p:nvPicPr>
          <p:blipFill>
            <a:blip r:embed="rId5" cstate="print">
              <a:lum bright="4000" contrast="-4000"/>
              <a:extLst>
                <a:ext uri="{28A0092B-C50C-407E-A947-70E740481C1C}">
                  <a14:useLocalDpi xmlns:a14="http://schemas.microsoft.com/office/drawing/2010/main" val="0"/>
                </a:ext>
              </a:extLst>
            </a:blip>
            <a:srcRect/>
            <a:stretch>
              <a:fillRect/>
            </a:stretch>
          </p:blipFill>
          <p:spPr bwMode="auto">
            <a:xfrm>
              <a:off x="4059" y="2659"/>
              <a:ext cx="1145" cy="1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597" descr="decision"/>
            <p:cNvPicPr>
              <a:picLocks noChangeAspect="1" noChangeArrowheads="1"/>
            </p:cNvPicPr>
            <p:nvPr/>
          </p:nvPicPr>
          <p:blipFill>
            <a:blip r:embed="rId6" cstate="print">
              <a:lum bright="20000" contrast="16000"/>
              <a:extLst>
                <a:ext uri="{28A0092B-C50C-407E-A947-70E740481C1C}">
                  <a14:useLocalDpi xmlns:a14="http://schemas.microsoft.com/office/drawing/2010/main" val="0"/>
                </a:ext>
              </a:extLst>
            </a:blip>
            <a:srcRect/>
            <a:stretch>
              <a:fillRect/>
            </a:stretch>
          </p:blipFill>
          <p:spPr bwMode="auto">
            <a:xfrm>
              <a:off x="1111" y="935"/>
              <a:ext cx="1826" cy="1178"/>
            </a:xfrm>
            <a:prstGeom prst="rect">
              <a:avLst/>
            </a:prstGeom>
            <a:noFill/>
            <a:ln>
              <a:noFill/>
            </a:ln>
            <a:effectLst>
              <a:outerShdw dist="107763" dir="2700000" algn="ctr" rotWithShape="0">
                <a:srgbClr val="808080">
                  <a:alpha val="5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1" name="Rectangle 590"/>
          <p:cNvSpPr>
            <a:spLocks noChangeArrowheads="1"/>
          </p:cNvSpPr>
          <p:nvPr/>
        </p:nvSpPr>
        <p:spPr bwMode="auto">
          <a:xfrm>
            <a:off x="539552" y="1916832"/>
            <a:ext cx="381000" cy="405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defTabSz="762000" eaLnBrk="0" hangingPunct="0">
              <a:defRPr/>
            </a:pPr>
            <a:r>
              <a:rPr lang="es-ES_tradnl">
                <a:effectLst>
                  <a:outerShdw blurRad="38100" dist="38100" dir="2700000" algn="tl">
                    <a:srgbClr val="C0C0C0"/>
                  </a:outerShdw>
                </a:effectLst>
              </a:rPr>
              <a:t>NORMA</a:t>
            </a:r>
          </a:p>
          <a:p>
            <a:pPr defTabSz="762000" eaLnBrk="0" hangingPunct="0">
              <a:defRPr/>
            </a:pPr>
            <a:endParaRPr lang="es-ES_tradnl">
              <a:effectLst>
                <a:outerShdw blurRad="38100" dist="38100" dir="2700000" algn="tl">
                  <a:srgbClr val="C0C0C0"/>
                </a:outerShdw>
              </a:effectLst>
            </a:endParaRPr>
          </a:p>
          <a:p>
            <a:pPr defTabSz="762000" eaLnBrk="0" hangingPunct="0">
              <a:defRPr/>
            </a:pPr>
            <a:r>
              <a:rPr lang="es-ES_tradnl">
                <a:effectLst>
                  <a:outerShdw blurRad="38100" dist="38100" dir="2700000" algn="tl">
                    <a:srgbClr val="C0C0C0"/>
                  </a:outerShdw>
                </a:effectLst>
              </a:rPr>
              <a:t> DÉCIMA</a:t>
            </a:r>
          </a:p>
        </p:txBody>
      </p:sp>
    </p:spTree>
    <p:extLst>
      <p:ext uri="{BB962C8B-B14F-4D97-AF65-F5344CB8AC3E}">
        <p14:creationId xmlns:p14="http://schemas.microsoft.com/office/powerpoint/2010/main" val="729706620"/>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87</a:t>
            </a:fld>
            <a:endParaRPr lang="en-US"/>
          </a:p>
        </p:txBody>
      </p:sp>
      <p:sp>
        <p:nvSpPr>
          <p:cNvPr id="4102" name="Rectangle 6"/>
          <p:cNvSpPr>
            <a:spLocks noGrp="1" noChangeArrowheads="1"/>
          </p:cNvSpPr>
          <p:nvPr>
            <p:ph type="ctrTitle"/>
          </p:nvPr>
        </p:nvSpPr>
        <p:spPr>
          <a:xfrm>
            <a:off x="666615" y="188640"/>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sp>
        <p:nvSpPr>
          <p:cNvPr id="13" name="Rectangle 5"/>
          <p:cNvSpPr>
            <a:spLocks noChangeArrowheads="1"/>
          </p:cNvSpPr>
          <p:nvPr/>
        </p:nvSpPr>
        <p:spPr bwMode="auto">
          <a:xfrm>
            <a:off x="363538" y="6516688"/>
            <a:ext cx="14160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71500" indent="-57150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908050" indent="-436563">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04925" indent="-395288">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93863" indent="-38735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93913" indent="-398463">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511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30083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655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9227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just" eaLnBrk="1" hangingPunct="1">
              <a:lnSpc>
                <a:spcPct val="80000"/>
              </a:lnSpc>
              <a:buClr>
                <a:schemeClr val="tx1"/>
              </a:buClr>
              <a:buFontTx/>
              <a:buNone/>
            </a:pPr>
            <a:r>
              <a:rPr lang="es-ES" altLang="x-none" sz="1500" b="1" i="1">
                <a:solidFill>
                  <a:schemeClr val="tx2"/>
                </a:solidFill>
              </a:rPr>
              <a:t>NGAP BB II</a:t>
            </a:r>
          </a:p>
        </p:txBody>
      </p:sp>
      <p:grpSp>
        <p:nvGrpSpPr>
          <p:cNvPr id="7" name="Group 243"/>
          <p:cNvGrpSpPr>
            <a:grpSpLocks/>
          </p:cNvGrpSpPr>
          <p:nvPr/>
        </p:nvGrpSpPr>
        <p:grpSpPr bwMode="auto">
          <a:xfrm>
            <a:off x="1475731" y="1555328"/>
            <a:ext cx="7053262" cy="4973638"/>
            <a:chOff x="839" y="572"/>
            <a:chExt cx="4443" cy="3133"/>
          </a:xfrm>
        </p:grpSpPr>
        <p:sp>
          <p:nvSpPr>
            <p:cNvPr id="8" name="Rectangle 3"/>
            <p:cNvSpPr>
              <a:spLocks noChangeArrowheads="1"/>
            </p:cNvSpPr>
            <p:nvPr/>
          </p:nvSpPr>
          <p:spPr bwMode="auto">
            <a:xfrm>
              <a:off x="3168" y="2025"/>
              <a:ext cx="2112" cy="1680"/>
            </a:xfrm>
            <a:prstGeom prst="rect">
              <a:avLst/>
            </a:prstGeom>
            <a:solidFill>
              <a:schemeClr val="bg1"/>
            </a:solidFill>
            <a:ln w="12700">
              <a:solidFill>
                <a:schemeClr val="tx1"/>
              </a:solidFill>
              <a:miter lim="800000"/>
              <a:headEnd/>
              <a:tailEnd/>
            </a:ln>
            <a:effectLst>
              <a:outerShdw dist="107763" dir="2700000" algn="ctr" rotWithShape="0">
                <a:srgbClr val="808080">
                  <a:alpha val="50000"/>
                </a:srgbClr>
              </a:outerShdw>
            </a:effectLst>
          </p:spPr>
          <p:txBody>
            <a:bodyPr wrap="none" anchor="ctr"/>
            <a:lstStyle/>
            <a:p>
              <a:endParaRPr lang="es-MX" sz="1800" b="0"/>
            </a:p>
          </p:txBody>
        </p:sp>
        <p:sp>
          <p:nvSpPr>
            <p:cNvPr id="9" name="Rectangle 4"/>
            <p:cNvSpPr>
              <a:spLocks noChangeArrowheads="1"/>
            </p:cNvSpPr>
            <p:nvPr/>
          </p:nvSpPr>
          <p:spPr bwMode="auto">
            <a:xfrm>
              <a:off x="3187" y="2276"/>
              <a:ext cx="499"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eaLnBrk="0" hangingPunct="0">
                <a:defRPr/>
              </a:pPr>
              <a:r>
                <a:rPr lang="es-ES_tradnl">
                  <a:effectLst>
                    <a:outerShdw blurRad="38100" dist="38100" dir="2700000" algn="tl">
                      <a:srgbClr val="C0C0C0"/>
                    </a:outerShdw>
                  </a:effectLst>
                </a:rPr>
                <a:t>ÚTIL</a:t>
              </a:r>
            </a:p>
          </p:txBody>
        </p:sp>
        <p:sp>
          <p:nvSpPr>
            <p:cNvPr id="12" name="Rectangle 65"/>
            <p:cNvSpPr>
              <a:spLocks noChangeArrowheads="1"/>
            </p:cNvSpPr>
            <p:nvPr/>
          </p:nvSpPr>
          <p:spPr bwMode="auto">
            <a:xfrm>
              <a:off x="912" y="2267"/>
              <a:ext cx="2327" cy="1438"/>
            </a:xfrm>
            <a:prstGeom prst="rect">
              <a:avLst/>
            </a:prstGeom>
            <a:solidFill>
              <a:schemeClr val="bg1"/>
            </a:solidFill>
            <a:ln w="12700">
              <a:solidFill>
                <a:schemeClr val="tx1"/>
              </a:solidFill>
              <a:miter lim="800000"/>
              <a:headEnd/>
              <a:tailEnd/>
            </a:ln>
            <a:effectLst>
              <a:outerShdw dist="107763" dir="2700000" algn="ctr" rotWithShape="0">
                <a:srgbClr val="808080">
                  <a:alpha val="50000"/>
                </a:srgbClr>
              </a:outerShdw>
            </a:effectLst>
          </p:spPr>
          <p:txBody>
            <a:bodyPr wrap="none" anchor="ctr"/>
            <a:lstStyle/>
            <a:p>
              <a:endParaRPr lang="es-MX" sz="1800" b="0"/>
            </a:p>
          </p:txBody>
        </p:sp>
        <p:sp>
          <p:nvSpPr>
            <p:cNvPr id="14" name="Rectangle 66"/>
            <p:cNvSpPr>
              <a:spLocks noChangeArrowheads="1"/>
            </p:cNvSpPr>
            <p:nvPr/>
          </p:nvSpPr>
          <p:spPr bwMode="auto">
            <a:xfrm>
              <a:off x="948" y="2318"/>
              <a:ext cx="662"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eaLnBrk="0" hangingPunct="0">
                <a:defRPr/>
              </a:pPr>
              <a:r>
                <a:rPr lang="es-ES_tradnl">
                  <a:effectLst>
                    <a:outerShdw blurRad="38100" dist="38100" dir="2700000" algn="tl">
                      <a:srgbClr val="C0C0C0"/>
                    </a:outerShdw>
                  </a:effectLst>
                </a:rPr>
                <a:t>CLARO</a:t>
              </a:r>
            </a:p>
          </p:txBody>
        </p:sp>
        <p:sp>
          <p:nvSpPr>
            <p:cNvPr id="15" name="Rectangle 177"/>
            <p:cNvSpPr>
              <a:spLocks noChangeArrowheads="1"/>
            </p:cNvSpPr>
            <p:nvPr/>
          </p:nvSpPr>
          <p:spPr bwMode="auto">
            <a:xfrm>
              <a:off x="839" y="572"/>
              <a:ext cx="2240" cy="1706"/>
            </a:xfrm>
            <a:prstGeom prst="rect">
              <a:avLst/>
            </a:prstGeom>
            <a:solidFill>
              <a:schemeClr val="bg1"/>
            </a:solidFill>
            <a:ln w="12700">
              <a:solidFill>
                <a:schemeClr val="tx1"/>
              </a:solidFill>
              <a:miter lim="800000"/>
              <a:headEnd/>
              <a:tailEnd/>
            </a:ln>
            <a:effectLst>
              <a:outerShdw dist="107763" dir="2700000" algn="ctr" rotWithShape="0">
                <a:srgbClr val="808080">
                  <a:alpha val="50000"/>
                </a:srgbClr>
              </a:outerShdw>
            </a:effectLst>
          </p:spPr>
          <p:txBody>
            <a:bodyPr wrap="none" anchor="ctr"/>
            <a:lstStyle/>
            <a:p>
              <a:endParaRPr lang="es-MX" sz="1800" b="0"/>
            </a:p>
          </p:txBody>
        </p:sp>
        <p:sp>
          <p:nvSpPr>
            <p:cNvPr id="16" name="Rectangle 178"/>
            <p:cNvSpPr>
              <a:spLocks noChangeArrowheads="1"/>
            </p:cNvSpPr>
            <p:nvPr/>
          </p:nvSpPr>
          <p:spPr bwMode="auto">
            <a:xfrm>
              <a:off x="947" y="595"/>
              <a:ext cx="931"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eaLnBrk="0" hangingPunct="0">
                <a:defRPr/>
              </a:pPr>
              <a:r>
                <a:rPr lang="es-ES_tradnl">
                  <a:effectLst>
                    <a:outerShdw blurRad="38100" dist="38100" dir="2700000" algn="tl">
                      <a:srgbClr val="C0C0C0"/>
                    </a:outerShdw>
                  </a:effectLst>
                </a:rPr>
                <a:t>OBJETIVO</a:t>
              </a:r>
            </a:p>
          </p:txBody>
        </p:sp>
        <p:sp>
          <p:nvSpPr>
            <p:cNvPr id="17" name="Rectangle 183"/>
            <p:cNvSpPr>
              <a:spLocks noChangeArrowheads="1"/>
            </p:cNvSpPr>
            <p:nvPr/>
          </p:nvSpPr>
          <p:spPr bwMode="auto">
            <a:xfrm>
              <a:off x="1680" y="892"/>
              <a:ext cx="351"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s-MX" sz="1800" b="0"/>
            </a:p>
          </p:txBody>
        </p:sp>
        <p:sp>
          <p:nvSpPr>
            <p:cNvPr id="18" name="Rectangle 197"/>
            <p:cNvSpPr>
              <a:spLocks noChangeArrowheads="1"/>
            </p:cNvSpPr>
            <p:nvPr/>
          </p:nvSpPr>
          <p:spPr bwMode="auto">
            <a:xfrm>
              <a:off x="3032" y="777"/>
              <a:ext cx="2250" cy="1514"/>
            </a:xfrm>
            <a:prstGeom prst="rect">
              <a:avLst/>
            </a:prstGeom>
            <a:solidFill>
              <a:schemeClr val="bg1"/>
            </a:solidFill>
            <a:ln w="12700">
              <a:solidFill>
                <a:schemeClr val="tx1"/>
              </a:solidFill>
              <a:miter lim="800000"/>
              <a:headEnd/>
              <a:tailEnd/>
            </a:ln>
            <a:effectLst>
              <a:outerShdw dist="107763" dir="2700000" algn="ctr" rotWithShape="0">
                <a:srgbClr val="808080">
                  <a:alpha val="50000"/>
                </a:srgbClr>
              </a:outerShdw>
            </a:effectLst>
          </p:spPr>
          <p:txBody>
            <a:bodyPr wrap="none" anchor="ctr"/>
            <a:lstStyle/>
            <a:p>
              <a:endParaRPr lang="es-MX" sz="1800" b="0"/>
            </a:p>
          </p:txBody>
        </p:sp>
        <p:sp>
          <p:nvSpPr>
            <p:cNvPr id="19" name="Rectangle 198"/>
            <p:cNvSpPr>
              <a:spLocks noChangeArrowheads="1"/>
            </p:cNvSpPr>
            <p:nvPr/>
          </p:nvSpPr>
          <p:spPr bwMode="auto">
            <a:xfrm>
              <a:off x="3015" y="799"/>
              <a:ext cx="1299"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eaLnBrk="0" hangingPunct="0">
                <a:defRPr/>
              </a:pPr>
              <a:r>
                <a:rPr lang="es-ES_tradnl">
                  <a:effectLst>
                    <a:outerShdw blurRad="38100" dist="38100" dir="2700000" algn="tl">
                      <a:srgbClr val="C0C0C0"/>
                    </a:outerShdw>
                  </a:effectLst>
                </a:rPr>
                <a:t>CONVINCENTE</a:t>
              </a:r>
            </a:p>
          </p:txBody>
        </p:sp>
        <p:sp>
          <p:nvSpPr>
            <p:cNvPr id="20" name="Oval 223"/>
            <p:cNvSpPr>
              <a:spLocks noChangeArrowheads="1"/>
            </p:cNvSpPr>
            <p:nvPr/>
          </p:nvSpPr>
          <p:spPr bwMode="auto">
            <a:xfrm>
              <a:off x="4357" y="1970"/>
              <a:ext cx="62" cy="62"/>
            </a:xfrm>
            <a:prstGeom prst="ellipse">
              <a:avLst/>
            </a:prstGeom>
            <a:solidFill>
              <a:schemeClr val="bg1"/>
            </a:solidFill>
            <a:ln w="12700">
              <a:solidFill>
                <a:schemeClr val="bg1"/>
              </a:solidFill>
              <a:round/>
              <a:headEnd/>
              <a:tailEnd/>
            </a:ln>
          </p:spPr>
          <p:txBody>
            <a:bodyPr wrap="none" anchor="ctr"/>
            <a:lstStyle/>
            <a:p>
              <a:endParaRPr lang="es-MX" sz="1800" b="0"/>
            </a:p>
          </p:txBody>
        </p:sp>
        <p:sp>
          <p:nvSpPr>
            <p:cNvPr id="21" name="Oval 224"/>
            <p:cNvSpPr>
              <a:spLocks noChangeArrowheads="1"/>
            </p:cNvSpPr>
            <p:nvPr/>
          </p:nvSpPr>
          <p:spPr bwMode="auto">
            <a:xfrm>
              <a:off x="4463" y="1970"/>
              <a:ext cx="62" cy="62"/>
            </a:xfrm>
            <a:prstGeom prst="ellipse">
              <a:avLst/>
            </a:prstGeom>
            <a:solidFill>
              <a:schemeClr val="bg1"/>
            </a:solidFill>
            <a:ln w="12700">
              <a:solidFill>
                <a:schemeClr val="bg1"/>
              </a:solidFill>
              <a:round/>
              <a:headEnd/>
              <a:tailEnd/>
            </a:ln>
          </p:spPr>
          <p:txBody>
            <a:bodyPr wrap="none" anchor="ctr"/>
            <a:lstStyle/>
            <a:p>
              <a:endParaRPr lang="es-MX" sz="1800" b="0"/>
            </a:p>
          </p:txBody>
        </p:sp>
        <p:sp>
          <p:nvSpPr>
            <p:cNvPr id="22" name="Oval 225"/>
            <p:cNvSpPr>
              <a:spLocks noChangeArrowheads="1"/>
            </p:cNvSpPr>
            <p:nvPr/>
          </p:nvSpPr>
          <p:spPr bwMode="auto">
            <a:xfrm>
              <a:off x="4569" y="1970"/>
              <a:ext cx="62" cy="62"/>
            </a:xfrm>
            <a:prstGeom prst="ellipse">
              <a:avLst/>
            </a:prstGeom>
            <a:solidFill>
              <a:schemeClr val="bg1"/>
            </a:solidFill>
            <a:ln w="12700">
              <a:solidFill>
                <a:schemeClr val="bg1"/>
              </a:solidFill>
              <a:round/>
              <a:headEnd/>
              <a:tailEnd/>
            </a:ln>
          </p:spPr>
          <p:txBody>
            <a:bodyPr wrap="none" anchor="ctr"/>
            <a:lstStyle/>
            <a:p>
              <a:endParaRPr lang="es-MX" sz="1800" b="0"/>
            </a:p>
          </p:txBody>
        </p:sp>
        <p:sp>
          <p:nvSpPr>
            <p:cNvPr id="23" name="Oval 226"/>
            <p:cNvSpPr>
              <a:spLocks noChangeArrowheads="1"/>
            </p:cNvSpPr>
            <p:nvPr/>
          </p:nvSpPr>
          <p:spPr bwMode="auto">
            <a:xfrm>
              <a:off x="4675" y="1970"/>
              <a:ext cx="62" cy="62"/>
            </a:xfrm>
            <a:prstGeom prst="ellipse">
              <a:avLst/>
            </a:prstGeom>
            <a:solidFill>
              <a:schemeClr val="bg1"/>
            </a:solidFill>
            <a:ln w="12700">
              <a:solidFill>
                <a:schemeClr val="bg1"/>
              </a:solidFill>
              <a:round/>
              <a:headEnd/>
              <a:tailEnd/>
            </a:ln>
          </p:spPr>
          <p:txBody>
            <a:bodyPr wrap="none" anchor="ctr"/>
            <a:lstStyle/>
            <a:p>
              <a:endParaRPr lang="es-MX" sz="1800" b="0"/>
            </a:p>
          </p:txBody>
        </p:sp>
        <p:sp>
          <p:nvSpPr>
            <p:cNvPr id="24" name="Oval 227"/>
            <p:cNvSpPr>
              <a:spLocks noChangeArrowheads="1"/>
            </p:cNvSpPr>
            <p:nvPr/>
          </p:nvSpPr>
          <p:spPr bwMode="auto">
            <a:xfrm>
              <a:off x="4361" y="2067"/>
              <a:ext cx="62" cy="62"/>
            </a:xfrm>
            <a:prstGeom prst="ellipse">
              <a:avLst/>
            </a:prstGeom>
            <a:solidFill>
              <a:schemeClr val="bg1"/>
            </a:solidFill>
            <a:ln w="12700">
              <a:solidFill>
                <a:schemeClr val="bg1"/>
              </a:solidFill>
              <a:round/>
              <a:headEnd/>
              <a:tailEnd/>
            </a:ln>
          </p:spPr>
          <p:txBody>
            <a:bodyPr wrap="none" anchor="ctr"/>
            <a:lstStyle/>
            <a:p>
              <a:endParaRPr lang="es-MX" sz="1800" b="0"/>
            </a:p>
          </p:txBody>
        </p:sp>
        <p:sp>
          <p:nvSpPr>
            <p:cNvPr id="25" name="Oval 228"/>
            <p:cNvSpPr>
              <a:spLocks noChangeArrowheads="1"/>
            </p:cNvSpPr>
            <p:nvPr/>
          </p:nvSpPr>
          <p:spPr bwMode="auto">
            <a:xfrm>
              <a:off x="4467" y="2067"/>
              <a:ext cx="62" cy="62"/>
            </a:xfrm>
            <a:prstGeom prst="ellipse">
              <a:avLst/>
            </a:prstGeom>
            <a:solidFill>
              <a:schemeClr val="bg1"/>
            </a:solidFill>
            <a:ln w="12700">
              <a:solidFill>
                <a:schemeClr val="bg1"/>
              </a:solidFill>
              <a:round/>
              <a:headEnd/>
              <a:tailEnd/>
            </a:ln>
          </p:spPr>
          <p:txBody>
            <a:bodyPr wrap="none" anchor="ctr"/>
            <a:lstStyle/>
            <a:p>
              <a:endParaRPr lang="es-MX" sz="1800" b="0"/>
            </a:p>
          </p:txBody>
        </p:sp>
        <p:sp>
          <p:nvSpPr>
            <p:cNvPr id="26" name="Oval 229"/>
            <p:cNvSpPr>
              <a:spLocks noChangeArrowheads="1"/>
            </p:cNvSpPr>
            <p:nvPr/>
          </p:nvSpPr>
          <p:spPr bwMode="auto">
            <a:xfrm>
              <a:off x="4573" y="2067"/>
              <a:ext cx="62" cy="62"/>
            </a:xfrm>
            <a:prstGeom prst="ellipse">
              <a:avLst/>
            </a:prstGeom>
            <a:solidFill>
              <a:schemeClr val="bg1"/>
            </a:solidFill>
            <a:ln w="12700">
              <a:solidFill>
                <a:schemeClr val="bg1"/>
              </a:solidFill>
              <a:round/>
              <a:headEnd/>
              <a:tailEnd/>
            </a:ln>
          </p:spPr>
          <p:txBody>
            <a:bodyPr wrap="none" anchor="ctr"/>
            <a:lstStyle/>
            <a:p>
              <a:endParaRPr lang="es-MX" sz="1800" b="0"/>
            </a:p>
          </p:txBody>
        </p:sp>
        <p:sp>
          <p:nvSpPr>
            <p:cNvPr id="27" name="Oval 230"/>
            <p:cNvSpPr>
              <a:spLocks noChangeArrowheads="1"/>
            </p:cNvSpPr>
            <p:nvPr/>
          </p:nvSpPr>
          <p:spPr bwMode="auto">
            <a:xfrm>
              <a:off x="4679" y="2067"/>
              <a:ext cx="62" cy="62"/>
            </a:xfrm>
            <a:prstGeom prst="ellipse">
              <a:avLst/>
            </a:prstGeom>
            <a:solidFill>
              <a:schemeClr val="bg1"/>
            </a:solidFill>
            <a:ln w="12700">
              <a:solidFill>
                <a:schemeClr val="bg1"/>
              </a:solidFill>
              <a:round/>
              <a:headEnd/>
              <a:tailEnd/>
            </a:ln>
          </p:spPr>
          <p:txBody>
            <a:bodyPr wrap="none" anchor="ctr"/>
            <a:lstStyle/>
            <a:p>
              <a:endParaRPr lang="es-MX" sz="1800" b="0"/>
            </a:p>
          </p:txBody>
        </p:sp>
        <p:pic>
          <p:nvPicPr>
            <p:cNvPr id="28" name="Picture 239" descr="10188818"/>
            <p:cNvPicPr>
              <a:picLocks noChangeAspect="1" noChangeArrowheads="1"/>
            </p:cNvPicPr>
            <p:nvPr/>
          </p:nvPicPr>
          <p:blipFill>
            <a:blip r:embed="rId3" cstate="print">
              <a:lum bright="20000" contrast="-8000"/>
              <a:extLst>
                <a:ext uri="{28A0092B-C50C-407E-A947-70E740481C1C}">
                  <a14:useLocalDpi xmlns:a14="http://schemas.microsoft.com/office/drawing/2010/main" val="0"/>
                </a:ext>
              </a:extLst>
            </a:blip>
            <a:srcRect/>
            <a:stretch>
              <a:fillRect/>
            </a:stretch>
          </p:blipFill>
          <p:spPr bwMode="auto">
            <a:xfrm>
              <a:off x="1746" y="2523"/>
              <a:ext cx="916" cy="1045"/>
            </a:xfrm>
            <a:prstGeom prst="rect">
              <a:avLst/>
            </a:prstGeom>
            <a:noFill/>
            <a:ln>
              <a:noFill/>
            </a:ln>
            <a:effectLst>
              <a:outerShdw dist="107763" dir="2700000" algn="ctr" rotWithShape="0">
                <a:srgbClr val="808080">
                  <a:alpha val="5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 name="Picture 240" descr="graficos"/>
            <p:cNvPicPr>
              <a:picLocks noChangeAspect="1" noChangeArrowheads="1"/>
            </p:cNvPicPr>
            <p:nvPr/>
          </p:nvPicPr>
          <p:blipFill>
            <a:blip r:embed="rId4" cstate="print">
              <a:lum bright="12000" contrast="-10000"/>
              <a:extLst>
                <a:ext uri="{28A0092B-C50C-407E-A947-70E740481C1C}">
                  <a14:useLocalDpi xmlns:a14="http://schemas.microsoft.com/office/drawing/2010/main" val="0"/>
                </a:ext>
              </a:extLst>
            </a:blip>
            <a:srcRect/>
            <a:stretch>
              <a:fillRect/>
            </a:stretch>
          </p:blipFill>
          <p:spPr bwMode="auto">
            <a:xfrm>
              <a:off x="3701" y="2433"/>
              <a:ext cx="1402" cy="1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2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3" y="935"/>
              <a:ext cx="1132" cy="1042"/>
            </a:xfrm>
            <a:prstGeom prst="rect">
              <a:avLst/>
            </a:prstGeom>
            <a:noFill/>
            <a:ln>
              <a:noFill/>
            </a:ln>
            <a:effectLst>
              <a:outerShdw dist="107763" dir="2700000" algn="ctr" rotWithShape="0">
                <a:srgbClr val="808080">
                  <a:alpha val="5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242" descr="thinking-woman"/>
            <p:cNvPicPr>
              <a:picLocks noChangeAspect="1" noChangeArrowheads="1"/>
            </p:cNvPicPr>
            <p:nvPr/>
          </p:nvPicPr>
          <p:blipFill>
            <a:blip r:embed="rId6" cstate="print">
              <a:lum bright="20000" contrast="-22000"/>
              <a:extLst>
                <a:ext uri="{28A0092B-C50C-407E-A947-70E740481C1C}">
                  <a14:useLocalDpi xmlns:a14="http://schemas.microsoft.com/office/drawing/2010/main" val="0"/>
                </a:ext>
              </a:extLst>
            </a:blip>
            <a:srcRect/>
            <a:stretch>
              <a:fillRect/>
            </a:stretch>
          </p:blipFill>
          <p:spPr bwMode="auto">
            <a:xfrm>
              <a:off x="4059" y="1071"/>
              <a:ext cx="841" cy="952"/>
            </a:xfrm>
            <a:prstGeom prst="rect">
              <a:avLst/>
            </a:prstGeom>
            <a:noFill/>
            <a:ln>
              <a:noFill/>
            </a:ln>
            <a:effectLst>
              <a:outerShdw dist="107763" dir="2700000" algn="ctr" rotWithShape="0">
                <a:srgbClr val="808080">
                  <a:alpha val="5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2" name="Rectangle 233"/>
          <p:cNvSpPr>
            <a:spLocks noChangeArrowheads="1"/>
          </p:cNvSpPr>
          <p:nvPr/>
        </p:nvSpPr>
        <p:spPr bwMode="auto">
          <a:xfrm>
            <a:off x="683568" y="1772816"/>
            <a:ext cx="381000" cy="405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defTabSz="762000" eaLnBrk="0" hangingPunct="0"/>
            <a:r>
              <a:rPr lang="es-ES_tradnl"/>
              <a:t>NORMA</a:t>
            </a:r>
          </a:p>
          <a:p>
            <a:pPr defTabSz="762000" eaLnBrk="0" hangingPunct="0"/>
            <a:endParaRPr lang="es-ES_tradnl"/>
          </a:p>
          <a:p>
            <a:pPr defTabSz="762000" eaLnBrk="0" hangingPunct="0"/>
            <a:r>
              <a:rPr lang="es-ES_tradnl"/>
              <a:t> DÉCIMA</a:t>
            </a:r>
          </a:p>
        </p:txBody>
      </p:sp>
    </p:spTree>
    <p:extLst>
      <p:ext uri="{BB962C8B-B14F-4D97-AF65-F5344CB8AC3E}">
        <p14:creationId xmlns:p14="http://schemas.microsoft.com/office/powerpoint/2010/main" val="116755228"/>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88</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179388" y="1124546"/>
            <a:ext cx="3816548"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a:lstStyle>
          <a:p>
            <a:r>
              <a:rPr lang="es-ES" altLang="x-none" sz="2000" kern="0" dirty="0">
                <a:solidFill>
                  <a:srgbClr val="6666FF"/>
                </a:solidFill>
              </a:rPr>
              <a:t>Décima.- Informe</a:t>
            </a:r>
          </a:p>
        </p:txBody>
      </p:sp>
      <p:sp>
        <p:nvSpPr>
          <p:cNvPr id="8" name="Rectangle 3"/>
          <p:cNvSpPr txBox="1">
            <a:spLocks noChangeArrowheads="1"/>
          </p:cNvSpPr>
          <p:nvPr/>
        </p:nvSpPr>
        <p:spPr bwMode="auto">
          <a:xfrm>
            <a:off x="179388" y="1412776"/>
            <a:ext cx="8785225"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rgbClr val="595841"/>
                </a:solidFill>
                <a:latin typeface="+mn-lt"/>
                <a:ea typeface="+mn-ea"/>
                <a:cs typeface="+mn-cs"/>
              </a:defRPr>
            </a:lvl1pPr>
            <a:lvl2pPr marL="742950" indent="-285750" algn="l" rtl="0" eaLnBrk="1" fontAlgn="base" hangingPunct="1">
              <a:spcBef>
                <a:spcPct val="20000"/>
              </a:spcBef>
              <a:spcAft>
                <a:spcPct val="0"/>
              </a:spcAft>
              <a:buChar char="–"/>
              <a:defRPr sz="2800">
                <a:solidFill>
                  <a:srgbClr val="595841"/>
                </a:solidFill>
                <a:latin typeface="+mn-lt"/>
              </a:defRPr>
            </a:lvl2pPr>
            <a:lvl3pPr marL="1143000" indent="-228600" algn="l" rtl="0" eaLnBrk="1" fontAlgn="base" hangingPunct="1">
              <a:spcBef>
                <a:spcPct val="20000"/>
              </a:spcBef>
              <a:spcAft>
                <a:spcPct val="0"/>
              </a:spcAft>
              <a:buChar char="•"/>
              <a:defRPr sz="2400">
                <a:solidFill>
                  <a:srgbClr val="595841"/>
                </a:solidFill>
                <a:latin typeface="+mn-lt"/>
              </a:defRPr>
            </a:lvl3pPr>
            <a:lvl4pPr marL="1600200" indent="-228600" algn="l" rtl="0" eaLnBrk="1" fontAlgn="base" hangingPunct="1">
              <a:spcBef>
                <a:spcPct val="20000"/>
              </a:spcBef>
              <a:spcAft>
                <a:spcPct val="0"/>
              </a:spcAft>
              <a:buChar char="–"/>
              <a:defRPr sz="2000">
                <a:solidFill>
                  <a:srgbClr val="595841"/>
                </a:solidFill>
                <a:latin typeface="+mn-lt"/>
              </a:defRPr>
            </a:lvl4pPr>
            <a:lvl5pPr marL="2057400" indent="-228600" algn="l" rtl="0" eaLnBrk="1" fontAlgn="base" hangingPunct="1">
              <a:spcBef>
                <a:spcPct val="20000"/>
              </a:spcBef>
              <a:spcAft>
                <a:spcPct val="0"/>
              </a:spcAft>
              <a:buChar char="»"/>
              <a:defRPr sz="2000">
                <a:solidFill>
                  <a:srgbClr val="595841"/>
                </a:solidFill>
                <a:latin typeface="+mn-lt"/>
              </a:defRPr>
            </a:lvl5pPr>
            <a:lvl6pPr marL="2514600" indent="-228600" algn="l" rtl="0" eaLnBrk="1" fontAlgn="base" hangingPunct="1">
              <a:spcBef>
                <a:spcPct val="20000"/>
              </a:spcBef>
              <a:spcAft>
                <a:spcPct val="0"/>
              </a:spcAft>
              <a:buChar char="»"/>
              <a:defRPr sz="2000">
                <a:solidFill>
                  <a:srgbClr val="595841"/>
                </a:solidFill>
                <a:latin typeface="+mn-lt"/>
              </a:defRPr>
            </a:lvl6pPr>
            <a:lvl7pPr marL="2971800" indent="-228600" algn="l" rtl="0" eaLnBrk="1" fontAlgn="base" hangingPunct="1">
              <a:spcBef>
                <a:spcPct val="20000"/>
              </a:spcBef>
              <a:spcAft>
                <a:spcPct val="0"/>
              </a:spcAft>
              <a:buChar char="»"/>
              <a:defRPr sz="2000">
                <a:solidFill>
                  <a:srgbClr val="595841"/>
                </a:solidFill>
                <a:latin typeface="+mn-lt"/>
              </a:defRPr>
            </a:lvl7pPr>
            <a:lvl8pPr marL="3429000" indent="-228600" algn="l" rtl="0" eaLnBrk="1" fontAlgn="base" hangingPunct="1">
              <a:spcBef>
                <a:spcPct val="20000"/>
              </a:spcBef>
              <a:spcAft>
                <a:spcPct val="0"/>
              </a:spcAft>
              <a:buChar char="»"/>
              <a:defRPr sz="2000">
                <a:solidFill>
                  <a:srgbClr val="595841"/>
                </a:solidFill>
                <a:latin typeface="+mn-lt"/>
              </a:defRPr>
            </a:lvl8pPr>
            <a:lvl9pPr marL="3886200" indent="-228600" algn="l" rtl="0" eaLnBrk="1" fontAlgn="base" hangingPunct="1">
              <a:spcBef>
                <a:spcPct val="20000"/>
              </a:spcBef>
              <a:spcAft>
                <a:spcPct val="0"/>
              </a:spcAft>
              <a:buChar char="»"/>
              <a:defRPr sz="2000">
                <a:solidFill>
                  <a:srgbClr val="595841"/>
                </a:solidFill>
                <a:latin typeface="+mn-lt"/>
              </a:defRPr>
            </a:lvl9pPr>
          </a:lstStyle>
          <a:p>
            <a:pPr marL="571500" indent="-571500" algn="just">
              <a:lnSpc>
                <a:spcPct val="80000"/>
              </a:lnSpc>
              <a:buClr>
                <a:schemeClr val="tx1"/>
              </a:buClr>
              <a:buFontTx/>
              <a:buChar char="•"/>
            </a:pPr>
            <a:endParaRPr lang="es-ES" altLang="x-none" sz="1250" kern="0" dirty="0"/>
          </a:p>
          <a:p>
            <a:pPr marL="571500" indent="-571500" algn="just">
              <a:lnSpc>
                <a:spcPct val="80000"/>
              </a:lnSpc>
              <a:buClr>
                <a:schemeClr val="tx1"/>
              </a:buClr>
              <a:buFontTx/>
              <a:buChar char="•"/>
              <a:tabLst>
                <a:tab pos="981075" algn="l"/>
              </a:tabLst>
            </a:pPr>
            <a:r>
              <a:rPr lang="es-ES" altLang="x-none" sz="1250" kern="0" dirty="0"/>
              <a:t>La forma de presentación del informe es por escrito y debe considerar las siguientes características:</a:t>
            </a:r>
          </a:p>
          <a:p>
            <a:pPr marL="571500" indent="-571500" algn="just">
              <a:lnSpc>
                <a:spcPct val="80000"/>
              </a:lnSpc>
              <a:buFont typeface="Wingdings" panose="05000000000000000000" pitchFamily="2" charset="2"/>
              <a:buNone/>
              <a:tabLst>
                <a:tab pos="981075" algn="l"/>
              </a:tabLst>
            </a:pPr>
            <a:endParaRPr lang="es-ES" altLang="x-none" sz="1250" kern="0" dirty="0"/>
          </a:p>
          <a:p>
            <a:pPr marL="966788" lvl="1" indent="-495300" algn="just">
              <a:lnSpc>
                <a:spcPct val="80000"/>
              </a:lnSpc>
              <a:buClr>
                <a:schemeClr val="tx1"/>
              </a:buClr>
              <a:buFont typeface="Wingdings" panose="05000000000000000000" pitchFamily="2" charset="2"/>
              <a:buAutoNum type="alphaLcParenR"/>
              <a:tabLst>
                <a:tab pos="981075" algn="l"/>
              </a:tabLst>
            </a:pPr>
            <a:r>
              <a:rPr lang="es-ES" altLang="x-none" sz="1250" b="1" kern="0" dirty="0"/>
              <a:t>Oportunidad</a:t>
            </a:r>
            <a:r>
              <a:rPr lang="es-ES" altLang="x-none" sz="1250" kern="0" dirty="0"/>
              <a:t>.- Emitirse lo más pronto posible para que la información pueda utilizarse oportunamente por los servidores públicos correspondientes.</a:t>
            </a:r>
          </a:p>
          <a:p>
            <a:pPr marL="966788" lvl="1" indent="-495300" algn="just">
              <a:lnSpc>
                <a:spcPct val="80000"/>
              </a:lnSpc>
              <a:buClr>
                <a:schemeClr val="tx1"/>
              </a:buClr>
              <a:buFont typeface="Wingdings" panose="05000000000000000000" pitchFamily="2" charset="2"/>
              <a:buAutoNum type="alphaLcParenR"/>
              <a:tabLst>
                <a:tab pos="981075" algn="l"/>
              </a:tabLst>
            </a:pPr>
            <a:endParaRPr lang="es-ES" altLang="x-none" sz="1250" kern="0" dirty="0"/>
          </a:p>
          <a:p>
            <a:pPr marL="966788" lvl="1" indent="-495300" algn="just">
              <a:lnSpc>
                <a:spcPct val="80000"/>
              </a:lnSpc>
              <a:buClr>
                <a:schemeClr val="tx1"/>
              </a:buClr>
              <a:buFont typeface="Wingdings" panose="05000000000000000000" pitchFamily="2" charset="2"/>
              <a:buAutoNum type="alphaLcParenR"/>
              <a:tabLst>
                <a:tab pos="981075" algn="l"/>
              </a:tabLst>
            </a:pPr>
            <a:r>
              <a:rPr lang="es-ES" altLang="x-none" sz="1250" b="1" kern="0" dirty="0"/>
              <a:t>Completo</a:t>
            </a:r>
            <a:r>
              <a:rPr lang="es-ES" altLang="x-none" sz="1250" kern="0" dirty="0"/>
              <a:t>.- Contener toda la información necesaria para cumplir con los objetivos de la auditoría, permitiendo una comprensión adecuada y correcta de los asuntos que se informen y que satisfagan los requisitos de contenido.</a:t>
            </a:r>
          </a:p>
          <a:p>
            <a:pPr marL="966788" lvl="1" indent="-495300" algn="just">
              <a:lnSpc>
                <a:spcPct val="80000"/>
              </a:lnSpc>
              <a:buClr>
                <a:schemeClr val="tx1"/>
              </a:buClr>
              <a:buFont typeface="Wingdings" panose="05000000000000000000" pitchFamily="2" charset="2"/>
              <a:buNone/>
              <a:tabLst>
                <a:tab pos="981075" algn="l"/>
              </a:tabLst>
            </a:pPr>
            <a:endParaRPr lang="es-MX" altLang="x-none" sz="1250" kern="0" dirty="0"/>
          </a:p>
          <a:p>
            <a:pPr marL="966788" lvl="1" indent="-495300" algn="just">
              <a:lnSpc>
                <a:spcPct val="80000"/>
              </a:lnSpc>
              <a:buClr>
                <a:schemeClr val="tx1"/>
              </a:buClr>
              <a:buFont typeface="Wingdings" panose="05000000000000000000" pitchFamily="2" charset="2"/>
              <a:buAutoNum type="alphaLcParenR" startAt="3"/>
            </a:pPr>
            <a:r>
              <a:rPr lang="es-ES" altLang="x-none" sz="1250" b="1" kern="0" dirty="0"/>
              <a:t>Exactitud</a:t>
            </a:r>
            <a:r>
              <a:rPr lang="es-ES" altLang="x-none" sz="1250" kern="0" dirty="0"/>
              <a:t>.- La exactitud requiere que la evidencia presentada sea verdadera y que los hallazgos sean correctamente expuestos. Sólo deberá incluir información, hallazgos y conclusiones sustentadas por evidencia competente y relevante, debidamente documentado en los papeles de trabajo del auditor.</a:t>
            </a:r>
          </a:p>
          <a:p>
            <a:pPr marL="571500" indent="-571500" algn="just">
              <a:lnSpc>
                <a:spcPct val="80000"/>
              </a:lnSpc>
              <a:buFont typeface="Wingdings" panose="05000000000000000000" pitchFamily="2" charset="2"/>
              <a:buNone/>
            </a:pPr>
            <a:endParaRPr lang="es-ES" altLang="x-none" sz="1250" kern="0" dirty="0"/>
          </a:p>
          <a:p>
            <a:pPr marL="966788" lvl="1" indent="-495300" algn="just">
              <a:lnSpc>
                <a:spcPct val="80000"/>
              </a:lnSpc>
              <a:buClr>
                <a:schemeClr val="tx1"/>
              </a:buClr>
              <a:buFont typeface="Wingdings" panose="05000000000000000000" pitchFamily="2" charset="2"/>
              <a:buAutoNum type="alphaLcParenR" startAt="4"/>
            </a:pPr>
            <a:r>
              <a:rPr lang="es-ES" altLang="x-none" sz="1250" b="1" kern="0" dirty="0"/>
              <a:t>Objetivo</a:t>
            </a:r>
            <a:r>
              <a:rPr lang="es-ES" altLang="x-none" sz="1250" kern="0" dirty="0"/>
              <a:t>.- El informe de auditoría deberá prepararse sin prestarse a interpretaciones erróneas, exponiendo los resultados con imparcialidad, evitando la tendencia a exagerar o enfatizar el desempeño deficiente.</a:t>
            </a:r>
          </a:p>
          <a:p>
            <a:pPr marL="966788" lvl="1" indent="-495300" algn="just">
              <a:lnSpc>
                <a:spcPct val="80000"/>
              </a:lnSpc>
              <a:buClr>
                <a:schemeClr val="tx1"/>
              </a:buClr>
              <a:buFont typeface="Wingdings" panose="05000000000000000000" pitchFamily="2" charset="2"/>
              <a:buAutoNum type="alphaLcParenR" startAt="4"/>
            </a:pPr>
            <a:endParaRPr lang="es-ES" altLang="x-none" sz="1250" kern="0" dirty="0"/>
          </a:p>
          <a:p>
            <a:pPr marL="966788" lvl="1" indent="-495300" algn="just">
              <a:lnSpc>
                <a:spcPct val="80000"/>
              </a:lnSpc>
              <a:buClr>
                <a:schemeClr val="tx1"/>
              </a:buClr>
              <a:buFont typeface="Wingdings" panose="05000000000000000000" pitchFamily="2" charset="2"/>
              <a:buAutoNum type="alphaLcParenR" startAt="4"/>
            </a:pPr>
            <a:r>
              <a:rPr lang="es-ES" altLang="x-none" sz="1250" b="1" kern="0" dirty="0"/>
              <a:t>Convincente</a:t>
            </a:r>
            <a:r>
              <a:rPr lang="es-ES" altLang="x-none" sz="1250" kern="0" dirty="0"/>
              <a:t>.- Los resultados de la auditoría deberán corresponder a sus objetivos, los hallazgos se presentarán de una manera persuasiva y las recomendaciones y conclusiones se fundamentarán en los hechos expuestos.</a:t>
            </a:r>
          </a:p>
          <a:p>
            <a:pPr marL="966788" lvl="1" indent="-495300" algn="just">
              <a:lnSpc>
                <a:spcPct val="80000"/>
              </a:lnSpc>
              <a:buClr>
                <a:schemeClr val="tx1"/>
              </a:buClr>
              <a:buFont typeface="Wingdings" panose="05000000000000000000" pitchFamily="2" charset="2"/>
              <a:buAutoNum type="alphaLcParenR" startAt="4"/>
            </a:pPr>
            <a:endParaRPr lang="es-ES" altLang="x-none" sz="1250" kern="0" dirty="0"/>
          </a:p>
          <a:p>
            <a:pPr marL="966788" lvl="1" indent="-495300" algn="just">
              <a:lnSpc>
                <a:spcPct val="80000"/>
              </a:lnSpc>
              <a:buClr>
                <a:schemeClr val="tx1"/>
              </a:buClr>
              <a:buFont typeface="Wingdings" panose="05000000000000000000" pitchFamily="2" charset="2"/>
              <a:buAutoNum type="alphaLcParenR" startAt="4"/>
            </a:pPr>
            <a:r>
              <a:rPr lang="es-ES" altLang="x-none" sz="1250" b="1" kern="0" dirty="0"/>
              <a:t>Claridad</a:t>
            </a:r>
            <a:r>
              <a:rPr lang="es-ES" altLang="x-none" sz="1250" kern="0" dirty="0"/>
              <a:t>.- Deberá redactarse en un lenguaje sencillo, es decir de fácil lectura y entendimiento, y desprovisto de tecnicismos para facilitar la comprensión.</a:t>
            </a:r>
          </a:p>
          <a:p>
            <a:pPr marL="966788" lvl="1" indent="-495300" algn="just">
              <a:lnSpc>
                <a:spcPct val="80000"/>
              </a:lnSpc>
              <a:buClr>
                <a:schemeClr val="tx1"/>
              </a:buClr>
              <a:buFont typeface="Wingdings" panose="05000000000000000000" pitchFamily="2" charset="2"/>
              <a:buAutoNum type="alphaLcParenR" startAt="4"/>
            </a:pPr>
            <a:endParaRPr lang="es-ES" altLang="x-none" sz="1250" kern="0" dirty="0"/>
          </a:p>
          <a:p>
            <a:pPr marL="966788" lvl="1" indent="-495300" algn="just">
              <a:lnSpc>
                <a:spcPct val="80000"/>
              </a:lnSpc>
              <a:buClr>
                <a:schemeClr val="tx1"/>
              </a:buClr>
              <a:buFont typeface="Wingdings" panose="05000000000000000000" pitchFamily="2" charset="2"/>
              <a:buAutoNum type="alphaLcParenR" startAt="4"/>
            </a:pPr>
            <a:r>
              <a:rPr lang="es-ES" altLang="x-none" sz="1250" b="1" kern="0" dirty="0"/>
              <a:t>Conciso</a:t>
            </a:r>
            <a:r>
              <a:rPr lang="es-ES" altLang="x-none" sz="1250" kern="0" dirty="0"/>
              <a:t>.- El informe deberá ser concreto, por lo que no podrá ser más extenso de lo necesario para transmitir el mensaje, ya que el exceso de detalles distrae la atención y puede ocultar el mensaje o confundir al lector.</a:t>
            </a:r>
          </a:p>
          <a:p>
            <a:pPr marL="966788" lvl="1" indent="-495300">
              <a:lnSpc>
                <a:spcPct val="80000"/>
              </a:lnSpc>
              <a:buClr>
                <a:schemeClr val="tx1"/>
              </a:buClr>
              <a:buFont typeface="Wingdings" panose="05000000000000000000" pitchFamily="2" charset="2"/>
              <a:buAutoNum type="alphaLcParenR" startAt="4"/>
            </a:pPr>
            <a:endParaRPr lang="es-ES" altLang="x-none" sz="1250" kern="0" dirty="0"/>
          </a:p>
          <a:p>
            <a:pPr marL="966788" lvl="1" indent="-495300">
              <a:lnSpc>
                <a:spcPct val="80000"/>
              </a:lnSpc>
              <a:buClr>
                <a:schemeClr val="tx1"/>
              </a:buClr>
              <a:buFont typeface="Wingdings" panose="05000000000000000000" pitchFamily="2" charset="2"/>
              <a:buAutoNum type="alphaLcParenR" startAt="4"/>
            </a:pPr>
            <a:r>
              <a:rPr lang="es-ES" altLang="x-none" sz="1250" b="1" kern="0" dirty="0"/>
              <a:t>Utilidad</a:t>
            </a:r>
            <a:r>
              <a:rPr lang="es-ES" altLang="x-none" sz="1250" kern="0" dirty="0"/>
              <a:t>.- Deberá aportar elementos que propicien la optimización del uso de los recursos y el mejoramiento de la administración.</a:t>
            </a:r>
          </a:p>
          <a:p>
            <a:pPr marL="571500" indent="-571500">
              <a:lnSpc>
                <a:spcPct val="80000"/>
              </a:lnSpc>
              <a:buFont typeface="Wingdings" panose="05000000000000000000" pitchFamily="2" charset="2"/>
              <a:buNone/>
            </a:pPr>
            <a:endParaRPr lang="es-ES" altLang="x-none" sz="1250" kern="0" dirty="0"/>
          </a:p>
        </p:txBody>
      </p:sp>
    </p:spTree>
    <p:extLst>
      <p:ext uri="{BB962C8B-B14F-4D97-AF65-F5344CB8AC3E}">
        <p14:creationId xmlns:p14="http://schemas.microsoft.com/office/powerpoint/2010/main" val="942950012"/>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89</a:t>
            </a:fld>
            <a:endParaRPr lang="en-US"/>
          </a:p>
        </p:txBody>
      </p:sp>
      <p:sp>
        <p:nvSpPr>
          <p:cNvPr id="4102" name="Rectangle 6"/>
          <p:cNvSpPr>
            <a:spLocks noGrp="1" noChangeArrowheads="1"/>
          </p:cNvSpPr>
          <p:nvPr>
            <p:ph type="ctrTitle"/>
          </p:nvPr>
        </p:nvSpPr>
        <p:spPr>
          <a:xfrm>
            <a:off x="666615" y="188640"/>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sp>
        <p:nvSpPr>
          <p:cNvPr id="10" name="Rectangle 2"/>
          <p:cNvSpPr txBox="1">
            <a:spLocks noChangeArrowheads="1"/>
          </p:cNvSpPr>
          <p:nvPr/>
        </p:nvSpPr>
        <p:spPr bwMode="auto">
          <a:xfrm>
            <a:off x="83940" y="1146410"/>
            <a:ext cx="628826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a:lstStyle>
          <a:p>
            <a:r>
              <a:rPr lang="es-ES" altLang="x-none" sz="2000" kern="0" dirty="0">
                <a:solidFill>
                  <a:srgbClr val="6666FF"/>
                </a:solidFill>
              </a:rPr>
              <a:t>Onceava.- Seguimiento de las Recomendaciones</a:t>
            </a:r>
            <a:br>
              <a:rPr lang="es-ES" altLang="x-none" sz="2000" kern="0" dirty="0">
                <a:solidFill>
                  <a:srgbClr val="6666FF"/>
                </a:solidFill>
              </a:rPr>
            </a:br>
            <a:endParaRPr lang="es-ES" altLang="x-none" sz="1200" i="1" kern="0" dirty="0">
              <a:latin typeface="Times New Roman" panose="02020603050405020304" pitchFamily="18" charset="0"/>
            </a:endParaRPr>
          </a:p>
        </p:txBody>
      </p:sp>
      <p:sp>
        <p:nvSpPr>
          <p:cNvPr id="13" name="Rectangle 5"/>
          <p:cNvSpPr>
            <a:spLocks noChangeArrowheads="1"/>
          </p:cNvSpPr>
          <p:nvPr/>
        </p:nvSpPr>
        <p:spPr bwMode="auto">
          <a:xfrm>
            <a:off x="363538" y="6516688"/>
            <a:ext cx="14160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71500" indent="-57150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908050" indent="-436563">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04925" indent="-395288">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93863" indent="-38735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93913" indent="-398463">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511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30083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655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9227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just" eaLnBrk="1" hangingPunct="1">
              <a:lnSpc>
                <a:spcPct val="80000"/>
              </a:lnSpc>
              <a:buClr>
                <a:schemeClr val="tx1"/>
              </a:buClr>
              <a:buFontTx/>
              <a:buNone/>
            </a:pPr>
            <a:r>
              <a:rPr lang="es-ES" altLang="x-none" sz="1500" b="1" i="1">
                <a:solidFill>
                  <a:schemeClr val="tx2"/>
                </a:solidFill>
              </a:rPr>
              <a:t>NGAP BB II</a:t>
            </a:r>
          </a:p>
        </p:txBody>
      </p:sp>
      <p:sp>
        <p:nvSpPr>
          <p:cNvPr id="7" name="Text Box 5"/>
          <p:cNvSpPr txBox="1">
            <a:spLocks noChangeArrowheads="1"/>
          </p:cNvSpPr>
          <p:nvPr/>
        </p:nvSpPr>
        <p:spPr bwMode="auto">
          <a:xfrm>
            <a:off x="323528" y="3645024"/>
            <a:ext cx="8496300" cy="268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just" eaLnBrk="1" hangingPunct="1">
              <a:spcBef>
                <a:spcPct val="50000"/>
              </a:spcBef>
            </a:pPr>
            <a:r>
              <a:rPr lang="es-MX" b="0" dirty="0">
                <a:solidFill>
                  <a:schemeClr val="accent6">
                    <a:lumMod val="50000"/>
                  </a:schemeClr>
                </a:solidFill>
                <a:latin typeface="+mn-lt"/>
              </a:rPr>
              <a:t>La revisión y comprobación de las acciones realizadas por el auditado para atender, en tiempo y forma, las recomendaciones propuestas en las cédulas de observaciones.</a:t>
            </a:r>
          </a:p>
          <a:p>
            <a:pPr algn="just" eaLnBrk="1" hangingPunct="1">
              <a:spcBef>
                <a:spcPct val="50000"/>
              </a:spcBef>
            </a:pPr>
            <a:r>
              <a:rPr lang="es-MX" b="0" dirty="0">
                <a:solidFill>
                  <a:schemeClr val="accent6">
                    <a:lumMod val="50000"/>
                  </a:schemeClr>
                </a:solidFill>
                <a:latin typeface="+mn-lt"/>
              </a:rPr>
              <a:t>A través del seguimiento de las recomendaciones se verifica que las áreas auditadas atiendan, en los términos y plazos acordados, las recomendaciones preventivas y correctivas planteadas en las cédulas de observaciones de los informes emitidos en auditorías anteriores e informar el avance de su </a:t>
            </a:r>
            <a:r>
              <a:rPr lang="es-MX" b="0" dirty="0" err="1">
                <a:solidFill>
                  <a:schemeClr val="accent6">
                    <a:lumMod val="50000"/>
                  </a:schemeClr>
                </a:solidFill>
                <a:latin typeface="+mn-lt"/>
              </a:rPr>
              <a:t>solventación</a:t>
            </a:r>
            <a:r>
              <a:rPr lang="es-MX" b="0" dirty="0">
                <a:solidFill>
                  <a:schemeClr val="accent6">
                    <a:lumMod val="50000"/>
                  </a:schemeClr>
                </a:solidFill>
                <a:latin typeface="+mn-lt"/>
              </a:rPr>
              <a:t>.</a:t>
            </a:r>
            <a:endParaRPr lang="es-ES" b="0" dirty="0">
              <a:solidFill>
                <a:schemeClr val="accent6">
                  <a:lumMod val="50000"/>
                </a:schemeClr>
              </a:solidFill>
              <a:latin typeface="+mn-lt"/>
            </a:endParaRPr>
          </a:p>
        </p:txBody>
      </p:sp>
      <p:pic>
        <p:nvPicPr>
          <p:cNvPr id="8" name="Picture 7" descr="ciclo_seguimiento">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153" y="1916237"/>
            <a:ext cx="230187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234402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9</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2.1 Normas de Ética</a:t>
            </a:r>
            <a:endParaRPr lang="es-MX" sz="1800"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nvGraphicFramePr>
        <p:xfrm>
          <a:off x="755576" y="1056547"/>
          <a:ext cx="7848872" cy="4455160"/>
        </p:xfrm>
        <a:graphic>
          <a:graphicData uri="http://schemas.openxmlformats.org/drawingml/2006/table">
            <a:tbl>
              <a:tblPr firstRow="1" bandRow="1">
                <a:tableStyleId>{5C22544A-7EE6-4342-B048-85BDC9FD1C3A}</a:tableStyleId>
              </a:tblPr>
              <a:tblGrid>
                <a:gridCol w="3924436">
                  <a:extLst>
                    <a:ext uri="{9D8B030D-6E8A-4147-A177-3AD203B41FA5}">
                      <a16:colId xmlns:a16="http://schemas.microsoft.com/office/drawing/2014/main" val="20000"/>
                    </a:ext>
                  </a:extLst>
                </a:gridCol>
                <a:gridCol w="3924436">
                  <a:extLst>
                    <a:ext uri="{9D8B030D-6E8A-4147-A177-3AD203B41FA5}">
                      <a16:colId xmlns:a16="http://schemas.microsoft.com/office/drawing/2014/main" val="20001"/>
                    </a:ext>
                  </a:extLst>
                </a:gridCol>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x-none" sz="1600" b="1" dirty="0">
                          <a:solidFill>
                            <a:schemeClr val="tx1"/>
                          </a:solidFill>
                        </a:rPr>
                        <a:t>Normas Profesionales del Sistema Nacional de Fiscalización </a:t>
                      </a:r>
                    </a:p>
                  </a:txBody>
                  <a:tcPr/>
                </a:tc>
                <a:tc hMerge="1">
                  <a:txBody>
                    <a:bodyPr/>
                    <a:lstStyle/>
                    <a:p>
                      <a:endParaRPr lang="x-none" dirty="0"/>
                    </a:p>
                  </a:txBody>
                  <a:tcPr/>
                </a:tc>
                <a:extLst>
                  <a:ext uri="{0D108BD9-81ED-4DB2-BD59-A6C34878D82A}">
                    <a16:rowId xmlns:a16="http://schemas.microsoft.com/office/drawing/2014/main" val="10000"/>
                  </a:ext>
                </a:extLst>
              </a:tr>
              <a:tr h="370840">
                <a:tc>
                  <a:txBody>
                    <a:bodyPr/>
                    <a:lstStyle/>
                    <a:p>
                      <a:r>
                        <a:rPr lang="x-none" sz="1400" b="1" dirty="0">
                          <a:solidFill>
                            <a:schemeClr val="accent6">
                              <a:lumMod val="50000"/>
                            </a:schemeClr>
                          </a:solidFill>
                        </a:rPr>
                        <a:t>NIVEL 1 </a:t>
                      </a:r>
                      <a:endParaRPr lang="x-none" sz="1400" dirty="0">
                        <a:solidFill>
                          <a:schemeClr val="accent6">
                            <a:lumMod val="50000"/>
                          </a:schemeClr>
                        </a:solidFill>
                      </a:endParaRPr>
                    </a:p>
                    <a:p>
                      <a:r>
                        <a:rPr lang="x-none" sz="1400" dirty="0">
                          <a:solidFill>
                            <a:schemeClr val="accent6">
                              <a:lumMod val="50000"/>
                            </a:schemeClr>
                          </a:solidFill>
                        </a:rPr>
                        <a:t>Norma Profesional del Sistema Nacional de Fiscalización No. 1 </a:t>
                      </a:r>
                    </a:p>
                    <a:p>
                      <a:endParaRPr lang="x-none" sz="1400" dirty="0">
                        <a:solidFill>
                          <a:schemeClr val="accent6">
                            <a:lumMod val="50000"/>
                          </a:schemeClr>
                        </a:solidFill>
                      </a:endParaRPr>
                    </a:p>
                  </a:txBody>
                  <a:tcPr/>
                </a:tc>
                <a:tc>
                  <a:txBody>
                    <a:bodyPr/>
                    <a:lstStyle/>
                    <a:p>
                      <a:r>
                        <a:rPr lang="x-none" sz="1400" b="1" i="0" u="none" strike="noStrike" kern="1200" baseline="0" dirty="0">
                          <a:solidFill>
                            <a:schemeClr val="dk1"/>
                          </a:solidFill>
                          <a:latin typeface="+mn-lt"/>
                          <a:ea typeface="+mn-ea"/>
                          <a:cs typeface="+mn-cs"/>
                        </a:rPr>
                        <a:t>LÍNEAS BÁSICAS DE FISCALIZACIÓN EN MÉXICO</a:t>
                      </a:r>
                      <a:endParaRPr lang="x-none" sz="1400" dirty="0"/>
                    </a:p>
                  </a:txBody>
                  <a:tcPr anchor="ctr"/>
                </a:tc>
                <a:extLst>
                  <a:ext uri="{0D108BD9-81ED-4DB2-BD59-A6C34878D82A}">
                    <a16:rowId xmlns:a16="http://schemas.microsoft.com/office/drawing/2014/main" val="10001"/>
                  </a:ext>
                </a:extLst>
              </a:tr>
              <a:tr h="370840">
                <a:tc>
                  <a:txBody>
                    <a:bodyPr/>
                    <a:lstStyle/>
                    <a:p>
                      <a:r>
                        <a:rPr lang="x-none" sz="1400" b="1" dirty="0">
                          <a:solidFill>
                            <a:schemeClr val="accent6">
                              <a:lumMod val="50000"/>
                            </a:schemeClr>
                          </a:solidFill>
                        </a:rPr>
                        <a:t>NIVEL 2 </a:t>
                      </a:r>
                      <a:endParaRPr lang="x-none" sz="1400" dirty="0">
                        <a:solidFill>
                          <a:schemeClr val="accent6">
                            <a:lumMod val="50000"/>
                          </a:schemeClr>
                        </a:solidFill>
                      </a:endParaRPr>
                    </a:p>
                    <a:p>
                      <a:r>
                        <a:rPr lang="x-none" sz="1400" dirty="0">
                          <a:solidFill>
                            <a:schemeClr val="accent6">
                              <a:lumMod val="50000"/>
                            </a:schemeClr>
                          </a:solidFill>
                        </a:rPr>
                        <a:t>Norma Profesional del Sistema Nacional de Fiscalización No. 10 </a:t>
                      </a:r>
                    </a:p>
                    <a:p>
                      <a:endParaRPr lang="x-none" sz="1400" dirty="0">
                        <a:solidFill>
                          <a:schemeClr val="accent6">
                            <a:lumMod val="50000"/>
                          </a:schemeClr>
                        </a:solidFill>
                      </a:endParaRPr>
                    </a:p>
                  </a:txBody>
                  <a:tcPr/>
                </a:tc>
                <a:tc>
                  <a:txBody>
                    <a:bodyPr/>
                    <a:lstStyle/>
                    <a:p>
                      <a:r>
                        <a:rPr lang="x-none" sz="1400" b="1" i="0" u="none" strike="noStrike" kern="1200" baseline="0" dirty="0">
                          <a:solidFill>
                            <a:schemeClr val="dk1"/>
                          </a:solidFill>
                          <a:latin typeface="+mn-lt"/>
                          <a:ea typeface="+mn-ea"/>
                          <a:cs typeface="+mn-cs"/>
                        </a:rPr>
                        <a:t>PRINCIPIOS DE AUTONOMÍA DE LOS ORGANISMOS FISCALIZADORES</a:t>
                      </a:r>
                      <a:endParaRPr lang="x-none" sz="1400" dirty="0"/>
                    </a:p>
                  </a:txBody>
                  <a:tcPr anchor="ctr"/>
                </a:tc>
                <a:extLst>
                  <a:ext uri="{0D108BD9-81ED-4DB2-BD59-A6C34878D82A}">
                    <a16:rowId xmlns:a16="http://schemas.microsoft.com/office/drawing/2014/main" val="10002"/>
                  </a:ext>
                </a:extLst>
              </a:tr>
              <a:tr h="370840">
                <a:tc>
                  <a:txBody>
                    <a:bodyPr/>
                    <a:lstStyle/>
                    <a:p>
                      <a:r>
                        <a:rPr lang="x-none" sz="1400" dirty="0">
                          <a:solidFill>
                            <a:schemeClr val="accent6">
                              <a:lumMod val="50000"/>
                            </a:schemeClr>
                          </a:solidFill>
                        </a:rPr>
                        <a:t>Norma Profesional del Sistema Nacional de Fiscalización No. 20 </a:t>
                      </a:r>
                    </a:p>
                    <a:p>
                      <a:endParaRPr lang="x-none" sz="1400" dirty="0">
                        <a:solidFill>
                          <a:schemeClr val="accent6">
                            <a:lumMod val="50000"/>
                          </a:schemeClr>
                        </a:solidFill>
                      </a:endParaRPr>
                    </a:p>
                  </a:txBody>
                  <a:tcPr/>
                </a:tc>
                <a:tc>
                  <a:txBody>
                    <a:bodyPr/>
                    <a:lstStyle/>
                    <a:p>
                      <a:r>
                        <a:rPr lang="x-none" sz="1400" b="1" i="0" u="none" strike="noStrike" kern="1200" baseline="0" dirty="0">
                          <a:solidFill>
                            <a:schemeClr val="dk1"/>
                          </a:solidFill>
                          <a:latin typeface="+mn-lt"/>
                          <a:ea typeface="+mn-ea"/>
                          <a:cs typeface="+mn-cs"/>
                        </a:rPr>
                        <a:t>PRINCIPIOS DE TRANSPARENCIA </a:t>
                      </a:r>
                      <a:endParaRPr lang="x-none" sz="1400" b="0" i="0" u="none" strike="noStrike" kern="1200" baseline="0" dirty="0">
                        <a:solidFill>
                          <a:schemeClr val="dk1"/>
                        </a:solidFill>
                        <a:latin typeface="+mn-lt"/>
                        <a:ea typeface="+mn-ea"/>
                        <a:cs typeface="+mn-cs"/>
                      </a:endParaRPr>
                    </a:p>
                    <a:p>
                      <a:r>
                        <a:rPr lang="x-none" sz="1400" b="1" i="0" u="none" strike="noStrike" kern="1200" baseline="0" dirty="0">
                          <a:solidFill>
                            <a:schemeClr val="dk1"/>
                          </a:solidFill>
                          <a:latin typeface="+mn-lt"/>
                          <a:ea typeface="+mn-ea"/>
                          <a:cs typeface="+mn-cs"/>
                        </a:rPr>
                        <a:t>Y RENDICIÓN DE CUENTAS</a:t>
                      </a:r>
                      <a:endParaRPr lang="x-none" sz="1400" dirty="0"/>
                    </a:p>
                  </a:txBody>
                  <a:tcPr anchor="ctr"/>
                </a:tc>
                <a:extLst>
                  <a:ext uri="{0D108BD9-81ED-4DB2-BD59-A6C34878D82A}">
                    <a16:rowId xmlns:a16="http://schemas.microsoft.com/office/drawing/2014/main" val="10003"/>
                  </a:ext>
                </a:extLst>
              </a:tr>
              <a:tr h="370840">
                <a:tc>
                  <a:txBody>
                    <a:bodyPr/>
                    <a:lstStyle/>
                    <a:p>
                      <a:r>
                        <a:rPr lang="x-none" sz="1400" dirty="0">
                          <a:solidFill>
                            <a:srgbClr val="FF0000"/>
                          </a:solidFill>
                        </a:rPr>
                        <a:t>Norma Profesional del Sistema Nacional de Fiscalización No. 30 (*)</a:t>
                      </a:r>
                    </a:p>
                    <a:p>
                      <a:endParaRPr lang="x-none" sz="1400" dirty="0">
                        <a:solidFill>
                          <a:srgbClr val="FF0000"/>
                        </a:solidFill>
                      </a:endParaRPr>
                    </a:p>
                  </a:txBody>
                  <a:tcPr/>
                </a:tc>
                <a:tc>
                  <a:txBody>
                    <a:bodyPr/>
                    <a:lstStyle/>
                    <a:p>
                      <a:r>
                        <a:rPr lang="x-none" sz="1400" b="1" i="0" u="none" strike="noStrike" kern="1200" baseline="0" dirty="0">
                          <a:solidFill>
                            <a:srgbClr val="FF0000"/>
                          </a:solidFill>
                          <a:latin typeface="+mn-lt"/>
                          <a:ea typeface="+mn-ea"/>
                          <a:cs typeface="+mn-cs"/>
                        </a:rPr>
                        <a:t>CÓDIGO DE ÉTICA</a:t>
                      </a:r>
                      <a:endParaRPr lang="x-none" sz="1400" dirty="0">
                        <a:solidFill>
                          <a:srgbClr val="FF0000"/>
                        </a:solidFill>
                      </a:endParaRPr>
                    </a:p>
                  </a:txBody>
                  <a:tcPr anchor="ctr"/>
                </a:tc>
                <a:extLst>
                  <a:ext uri="{0D108BD9-81ED-4DB2-BD59-A6C34878D82A}">
                    <a16:rowId xmlns:a16="http://schemas.microsoft.com/office/drawing/2014/main" val="10004"/>
                  </a:ext>
                </a:extLst>
              </a:tr>
              <a:tr h="370840">
                <a:tc>
                  <a:txBody>
                    <a:bodyPr/>
                    <a:lstStyle/>
                    <a:p>
                      <a:r>
                        <a:rPr lang="x-none" sz="1400" dirty="0">
                          <a:solidFill>
                            <a:schemeClr val="accent6">
                              <a:lumMod val="50000"/>
                            </a:schemeClr>
                          </a:solidFill>
                        </a:rPr>
                        <a:t>Norma Profesional del Sistema Nacional de Fiscalización No. 40 </a:t>
                      </a:r>
                    </a:p>
                  </a:txBody>
                  <a:tcPr/>
                </a:tc>
                <a:tc>
                  <a:txBody>
                    <a:bodyPr/>
                    <a:lstStyle/>
                    <a:p>
                      <a:r>
                        <a:rPr lang="x-none" sz="1400" b="1" i="0" u="none" strike="noStrike" kern="1200" baseline="0" dirty="0">
                          <a:solidFill>
                            <a:schemeClr val="dk1"/>
                          </a:solidFill>
                          <a:latin typeface="+mn-lt"/>
                          <a:ea typeface="+mn-ea"/>
                          <a:cs typeface="+mn-cs"/>
                        </a:rPr>
                        <a:t>CONTROL DE CALIDAD PARA LOS ORGANISMOS FISCALIZADORES</a:t>
                      </a:r>
                    </a:p>
                    <a:p>
                      <a:endParaRPr lang="x-none" sz="1400" dirty="0"/>
                    </a:p>
                  </a:txBody>
                  <a:tcPr anchor="ctr"/>
                </a:tc>
                <a:extLst>
                  <a:ext uri="{0D108BD9-81ED-4DB2-BD59-A6C34878D82A}">
                    <a16:rowId xmlns:a16="http://schemas.microsoft.com/office/drawing/2014/main" val="10005"/>
                  </a:ext>
                </a:extLst>
              </a:tr>
            </a:tbl>
          </a:graphicData>
        </a:graphic>
      </p:graphicFrame>
      <p:sp>
        <p:nvSpPr>
          <p:cNvPr id="8" name="Rectangle 1026"/>
          <p:cNvSpPr>
            <a:spLocks noChangeArrowheads="1"/>
          </p:cNvSpPr>
          <p:nvPr/>
        </p:nvSpPr>
        <p:spPr bwMode="auto">
          <a:xfrm>
            <a:off x="107504" y="4725144"/>
            <a:ext cx="1800200" cy="197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lgn="just"/>
            <a:endParaRPr lang="x-none" sz="1200" dirty="0">
              <a:solidFill>
                <a:srgbClr val="FF0000"/>
              </a:solidFill>
            </a:endParaRPr>
          </a:p>
        </p:txBody>
      </p:sp>
      <p:sp>
        <p:nvSpPr>
          <p:cNvPr id="10" name="Rectangle 1026"/>
          <p:cNvSpPr>
            <a:spLocks noChangeArrowheads="1"/>
          </p:cNvSpPr>
          <p:nvPr/>
        </p:nvSpPr>
        <p:spPr bwMode="auto">
          <a:xfrm>
            <a:off x="313284" y="5906244"/>
            <a:ext cx="7192416" cy="68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lgn="just"/>
            <a:r>
              <a:rPr lang="x-none" sz="1200" dirty="0">
                <a:solidFill>
                  <a:srgbClr val="FF0000"/>
                </a:solidFill>
              </a:rPr>
              <a:t>(*) Se basa en la Norma Internacional de las Entidades Fiscalizadoras Superiores (ISSAI) No. 30, </a:t>
            </a:r>
            <a:r>
              <a:rPr lang="x-none" sz="1200" b="1" dirty="0">
                <a:solidFill>
                  <a:srgbClr val="FF0000"/>
                </a:solidFill>
              </a:rPr>
              <a:t>“Código de Ética”</a:t>
            </a:r>
            <a:r>
              <a:rPr lang="x-none" sz="1200" dirty="0">
                <a:solidFill>
                  <a:srgbClr val="FF0000"/>
                </a:solidFill>
              </a:rPr>
              <a:t>, formulada por la Organización Internacional de las Entidades Fiscalizadoras Superiores (INTOSAI). </a:t>
            </a:r>
          </a:p>
        </p:txBody>
      </p:sp>
    </p:spTree>
    <p:extLst>
      <p:ext uri="{BB962C8B-B14F-4D97-AF65-F5344CB8AC3E}">
        <p14:creationId xmlns:p14="http://schemas.microsoft.com/office/powerpoint/2010/main" val="3148287321"/>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90</a:t>
            </a:fld>
            <a:endParaRPr lang="en-US"/>
          </a:p>
        </p:txBody>
      </p:sp>
      <p:sp>
        <p:nvSpPr>
          <p:cNvPr id="4102" name="Rectangle 6"/>
          <p:cNvSpPr>
            <a:spLocks noGrp="1" noChangeArrowheads="1"/>
          </p:cNvSpPr>
          <p:nvPr>
            <p:ph type="ctrTitle"/>
          </p:nvPr>
        </p:nvSpPr>
        <p:spPr>
          <a:xfrm>
            <a:off x="666615" y="188640"/>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2.4 Normas de auditoría</a:t>
            </a:r>
            <a:endParaRPr lang="es-MX" sz="1800" dirty="0">
              <a:latin typeface="Arial" panose="020B0604020202020204" pitchFamily="34" charset="0"/>
              <a:cs typeface="Arial" panose="020B0604020202020204" pitchFamily="34" charset="0"/>
            </a:endParaRPr>
          </a:p>
        </p:txBody>
      </p:sp>
      <p:sp>
        <p:nvSpPr>
          <p:cNvPr id="10" name="Rectangle 2"/>
          <p:cNvSpPr txBox="1">
            <a:spLocks noChangeArrowheads="1"/>
          </p:cNvSpPr>
          <p:nvPr/>
        </p:nvSpPr>
        <p:spPr bwMode="auto">
          <a:xfrm>
            <a:off x="83940" y="1146410"/>
            <a:ext cx="628826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a:lstStyle>
          <a:p>
            <a:r>
              <a:rPr lang="es-ES" altLang="x-none" sz="2000" kern="0" dirty="0">
                <a:solidFill>
                  <a:srgbClr val="6666FF"/>
                </a:solidFill>
              </a:rPr>
              <a:t>Onceava.- Seguimiento de las Recomendaciones</a:t>
            </a:r>
            <a:br>
              <a:rPr lang="es-ES" altLang="x-none" sz="2000" kern="0" dirty="0">
                <a:solidFill>
                  <a:srgbClr val="6666FF"/>
                </a:solidFill>
              </a:rPr>
            </a:br>
            <a:endParaRPr lang="es-ES" altLang="x-none" sz="1200" i="1" kern="0" dirty="0">
              <a:latin typeface="Times New Roman" panose="02020603050405020304" pitchFamily="18" charset="0"/>
            </a:endParaRPr>
          </a:p>
        </p:txBody>
      </p:sp>
      <p:sp>
        <p:nvSpPr>
          <p:cNvPr id="11" name="Rectangle 3"/>
          <p:cNvSpPr txBox="1">
            <a:spLocks noChangeArrowheads="1"/>
          </p:cNvSpPr>
          <p:nvPr/>
        </p:nvSpPr>
        <p:spPr bwMode="auto">
          <a:xfrm>
            <a:off x="250825" y="1579004"/>
            <a:ext cx="8642350"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rgbClr val="595841"/>
                </a:solidFill>
                <a:latin typeface="+mn-lt"/>
                <a:ea typeface="+mn-ea"/>
                <a:cs typeface="+mn-cs"/>
              </a:defRPr>
            </a:lvl1pPr>
            <a:lvl2pPr marL="742950" indent="-285750" algn="l" rtl="0" eaLnBrk="1" fontAlgn="base" hangingPunct="1">
              <a:spcBef>
                <a:spcPct val="20000"/>
              </a:spcBef>
              <a:spcAft>
                <a:spcPct val="0"/>
              </a:spcAft>
              <a:buChar char="–"/>
              <a:defRPr sz="2800">
                <a:solidFill>
                  <a:srgbClr val="595841"/>
                </a:solidFill>
                <a:latin typeface="+mn-lt"/>
              </a:defRPr>
            </a:lvl2pPr>
            <a:lvl3pPr marL="1143000" indent="-228600" algn="l" rtl="0" eaLnBrk="1" fontAlgn="base" hangingPunct="1">
              <a:spcBef>
                <a:spcPct val="20000"/>
              </a:spcBef>
              <a:spcAft>
                <a:spcPct val="0"/>
              </a:spcAft>
              <a:buChar char="•"/>
              <a:defRPr sz="2400">
                <a:solidFill>
                  <a:srgbClr val="595841"/>
                </a:solidFill>
                <a:latin typeface="+mn-lt"/>
              </a:defRPr>
            </a:lvl3pPr>
            <a:lvl4pPr marL="1600200" indent="-228600" algn="l" rtl="0" eaLnBrk="1" fontAlgn="base" hangingPunct="1">
              <a:spcBef>
                <a:spcPct val="20000"/>
              </a:spcBef>
              <a:spcAft>
                <a:spcPct val="0"/>
              </a:spcAft>
              <a:buChar char="–"/>
              <a:defRPr sz="2000">
                <a:solidFill>
                  <a:srgbClr val="595841"/>
                </a:solidFill>
                <a:latin typeface="+mn-lt"/>
              </a:defRPr>
            </a:lvl4pPr>
            <a:lvl5pPr marL="2057400" indent="-228600" algn="l" rtl="0" eaLnBrk="1" fontAlgn="base" hangingPunct="1">
              <a:spcBef>
                <a:spcPct val="20000"/>
              </a:spcBef>
              <a:spcAft>
                <a:spcPct val="0"/>
              </a:spcAft>
              <a:buChar char="»"/>
              <a:defRPr sz="2000">
                <a:solidFill>
                  <a:srgbClr val="595841"/>
                </a:solidFill>
                <a:latin typeface="+mn-lt"/>
              </a:defRPr>
            </a:lvl5pPr>
            <a:lvl6pPr marL="2514600" indent="-228600" algn="l" rtl="0" eaLnBrk="1" fontAlgn="base" hangingPunct="1">
              <a:spcBef>
                <a:spcPct val="20000"/>
              </a:spcBef>
              <a:spcAft>
                <a:spcPct val="0"/>
              </a:spcAft>
              <a:buChar char="»"/>
              <a:defRPr sz="2000">
                <a:solidFill>
                  <a:srgbClr val="595841"/>
                </a:solidFill>
                <a:latin typeface="+mn-lt"/>
              </a:defRPr>
            </a:lvl6pPr>
            <a:lvl7pPr marL="2971800" indent="-228600" algn="l" rtl="0" eaLnBrk="1" fontAlgn="base" hangingPunct="1">
              <a:spcBef>
                <a:spcPct val="20000"/>
              </a:spcBef>
              <a:spcAft>
                <a:spcPct val="0"/>
              </a:spcAft>
              <a:buChar char="»"/>
              <a:defRPr sz="2000">
                <a:solidFill>
                  <a:srgbClr val="595841"/>
                </a:solidFill>
                <a:latin typeface="+mn-lt"/>
              </a:defRPr>
            </a:lvl7pPr>
            <a:lvl8pPr marL="3429000" indent="-228600" algn="l" rtl="0" eaLnBrk="1" fontAlgn="base" hangingPunct="1">
              <a:spcBef>
                <a:spcPct val="20000"/>
              </a:spcBef>
              <a:spcAft>
                <a:spcPct val="0"/>
              </a:spcAft>
              <a:buChar char="»"/>
              <a:defRPr sz="2000">
                <a:solidFill>
                  <a:srgbClr val="595841"/>
                </a:solidFill>
                <a:latin typeface="+mn-lt"/>
              </a:defRPr>
            </a:lvl8pPr>
            <a:lvl9pPr marL="3886200" indent="-228600" algn="l" rtl="0" eaLnBrk="1" fontAlgn="base" hangingPunct="1">
              <a:spcBef>
                <a:spcPct val="20000"/>
              </a:spcBef>
              <a:spcAft>
                <a:spcPct val="0"/>
              </a:spcAft>
              <a:buChar char="»"/>
              <a:defRPr sz="2000">
                <a:solidFill>
                  <a:srgbClr val="595841"/>
                </a:solidFill>
                <a:latin typeface="+mn-lt"/>
              </a:defRPr>
            </a:lvl9pPr>
          </a:lstStyle>
          <a:p>
            <a:pPr>
              <a:lnSpc>
                <a:spcPct val="80000"/>
              </a:lnSpc>
            </a:pPr>
            <a:endParaRPr lang="es-ES" altLang="x-none" sz="1300" kern="0" dirty="0"/>
          </a:p>
          <a:p>
            <a:pPr algn="just">
              <a:lnSpc>
                <a:spcPct val="80000"/>
              </a:lnSpc>
              <a:buClr>
                <a:schemeClr val="tx1"/>
              </a:buClr>
              <a:buFontTx/>
              <a:buChar char="•"/>
            </a:pPr>
            <a:r>
              <a:rPr lang="es-ES" altLang="x-none" sz="1500" kern="0" dirty="0"/>
              <a:t> El propósito fundamental de la auditoría pública consiste en contribuir a que las acciones correctivas y de mejora se lleven a cabo.</a:t>
            </a:r>
          </a:p>
          <a:p>
            <a:pPr algn="just">
              <a:lnSpc>
                <a:spcPct val="80000"/>
              </a:lnSpc>
              <a:buClr>
                <a:schemeClr val="tx1"/>
              </a:buClr>
              <a:buFontTx/>
              <a:buChar char="•"/>
            </a:pPr>
            <a:r>
              <a:rPr lang="es-ES" altLang="x-none" sz="1500" kern="0" dirty="0"/>
              <a:t> Una vez establecidas las recomendaciones y observaciones, la instancia fiscalizadora deberá llevar un control de seguimiento de las medidas adoptadas, a fin de que en las fechas señaladas en el informe de auditoría, se visite al área auditada, y se verifique su cumplimiento en los términos y fechas establecidos, comprobando:</a:t>
            </a:r>
          </a:p>
          <a:p>
            <a:pPr algn="just">
              <a:lnSpc>
                <a:spcPct val="80000"/>
              </a:lnSpc>
              <a:buClr>
                <a:schemeClr val="tx1"/>
              </a:buClr>
            </a:pPr>
            <a:endParaRPr lang="es-ES" altLang="x-none" sz="1500" kern="0" dirty="0"/>
          </a:p>
          <a:p>
            <a:pPr lvl="2" algn="just">
              <a:lnSpc>
                <a:spcPct val="80000"/>
              </a:lnSpc>
              <a:buClr>
                <a:schemeClr val="tx1"/>
              </a:buClr>
              <a:buFont typeface="Verdana" panose="020B0604030504040204" pitchFamily="34" charset="0"/>
              <a:buChar char="–"/>
            </a:pPr>
            <a:r>
              <a:rPr lang="es-ES" altLang="x-none" sz="1400" i="1" kern="0" dirty="0"/>
              <a:t>Las disposiciones administrativas o legales emitidas para las observaciones en las que se fincaron responsabilidades de tipo civil, penal o administrativo.</a:t>
            </a:r>
          </a:p>
          <a:p>
            <a:pPr lvl="2" algn="just">
              <a:lnSpc>
                <a:spcPct val="80000"/>
              </a:lnSpc>
              <a:buClr>
                <a:schemeClr val="tx1"/>
              </a:buClr>
              <a:buFont typeface="Verdana" panose="020B0604030504040204" pitchFamily="34" charset="0"/>
              <a:buChar char="–"/>
            </a:pPr>
            <a:endParaRPr lang="es-ES" altLang="x-none" sz="1400" i="1" kern="0" dirty="0"/>
          </a:p>
          <a:p>
            <a:pPr lvl="2" algn="just">
              <a:lnSpc>
                <a:spcPct val="80000"/>
              </a:lnSpc>
              <a:buClr>
                <a:schemeClr val="tx1"/>
              </a:buClr>
              <a:buFont typeface="Verdana" panose="020B0604030504040204" pitchFamily="34" charset="0"/>
              <a:buChar char="–"/>
            </a:pPr>
            <a:r>
              <a:rPr lang="es-ES" altLang="x-none" sz="1400" i="1" kern="0" dirty="0"/>
              <a:t>El establecimiento de las medidas correctivas con importes a recuperar y que de no subsanarse en los términos y fechas acordadas puedan derivar en el </a:t>
            </a:r>
            <a:r>
              <a:rPr lang="es-ES" altLang="x-none" sz="1400" i="1" kern="0" dirty="0" err="1"/>
              <a:t>fincamiento</a:t>
            </a:r>
            <a:r>
              <a:rPr lang="es-ES" altLang="x-none" sz="1400" i="1" kern="0" dirty="0"/>
              <a:t> de responsabilidades civiles, penales o administrativas.</a:t>
            </a:r>
          </a:p>
          <a:p>
            <a:pPr lvl="2" algn="just">
              <a:lnSpc>
                <a:spcPct val="80000"/>
              </a:lnSpc>
              <a:buClr>
                <a:schemeClr val="tx1"/>
              </a:buClr>
              <a:buFont typeface="Verdana" panose="020B0604030504040204" pitchFamily="34" charset="0"/>
              <a:buChar char="–"/>
            </a:pPr>
            <a:endParaRPr lang="es-ES" altLang="x-none" sz="1400" i="1" kern="0" dirty="0"/>
          </a:p>
          <a:p>
            <a:pPr lvl="2" algn="just">
              <a:lnSpc>
                <a:spcPct val="80000"/>
              </a:lnSpc>
              <a:buClr>
                <a:schemeClr val="tx1"/>
              </a:buClr>
              <a:buFont typeface="Verdana" panose="020B0604030504040204" pitchFamily="34" charset="0"/>
              <a:buChar char="–"/>
            </a:pPr>
            <a:r>
              <a:rPr lang="es-ES" altLang="x-none" sz="1400" i="1" kern="0" dirty="0"/>
              <a:t>Las sugerencias de tipo preventivo con la finalidad de evitar la recurrencia de las observaciones detectadas por la instancia fiscalizadora.</a:t>
            </a:r>
          </a:p>
          <a:p>
            <a:pPr algn="just">
              <a:lnSpc>
                <a:spcPct val="80000"/>
              </a:lnSpc>
              <a:buFont typeface="Wingdings" panose="05000000000000000000" pitchFamily="2" charset="2"/>
              <a:buNone/>
            </a:pPr>
            <a:endParaRPr lang="es-ES" altLang="x-none" sz="1400" i="1" kern="0" dirty="0"/>
          </a:p>
          <a:p>
            <a:pPr algn="just">
              <a:lnSpc>
                <a:spcPct val="80000"/>
              </a:lnSpc>
              <a:buClr>
                <a:schemeClr val="tx1"/>
              </a:buClr>
              <a:buFontTx/>
              <a:buChar char="•"/>
            </a:pPr>
            <a:r>
              <a:rPr lang="es-ES" altLang="x-none" sz="1500" kern="0" dirty="0"/>
              <a:t> Cuando a juicio del auditor no se hayan tomado las medidas sugeridas en asuntos que sean importantes para el logro de los objetivos o de la eficiencia en las operaciones de las áreas auditadas, hará constar este hecho en los informes que presente posteriormente a las autoridades competentes.</a:t>
            </a:r>
          </a:p>
        </p:txBody>
      </p:sp>
      <p:sp>
        <p:nvSpPr>
          <p:cNvPr id="13" name="Rectangle 5"/>
          <p:cNvSpPr>
            <a:spLocks noChangeArrowheads="1"/>
          </p:cNvSpPr>
          <p:nvPr/>
        </p:nvSpPr>
        <p:spPr bwMode="auto">
          <a:xfrm>
            <a:off x="363538" y="6516688"/>
            <a:ext cx="14160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71500" indent="-57150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908050" indent="-436563">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04925" indent="-395288">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93863" indent="-38735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93913" indent="-398463">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511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30083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655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9227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just" eaLnBrk="1" hangingPunct="1">
              <a:lnSpc>
                <a:spcPct val="80000"/>
              </a:lnSpc>
              <a:buClr>
                <a:schemeClr val="tx1"/>
              </a:buClr>
              <a:buFontTx/>
              <a:buNone/>
            </a:pPr>
            <a:r>
              <a:rPr lang="es-ES" altLang="x-none" sz="1500" b="1" i="1" dirty="0">
                <a:solidFill>
                  <a:srgbClr val="FF0000"/>
                </a:solidFill>
              </a:rPr>
              <a:t>NGAP BB II</a:t>
            </a:r>
          </a:p>
        </p:txBody>
      </p:sp>
    </p:spTree>
    <p:extLst>
      <p:ext uri="{BB962C8B-B14F-4D97-AF65-F5344CB8AC3E}">
        <p14:creationId xmlns:p14="http://schemas.microsoft.com/office/powerpoint/2010/main" val="2601244504"/>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91</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endParaRPr lang="es-MX" sz="1800" dirty="0">
              <a:latin typeface="Arial" panose="020B0604020202020204" pitchFamily="34" charset="0"/>
              <a:cs typeface="Arial" panose="020B0604020202020204" pitchFamily="34" charset="0"/>
            </a:endParaRPr>
          </a:p>
        </p:txBody>
      </p:sp>
      <p:sp>
        <p:nvSpPr>
          <p:cNvPr id="5122" name="Rectangle 1026"/>
          <p:cNvSpPr>
            <a:spLocks noChangeArrowheads="1"/>
          </p:cNvSpPr>
          <p:nvPr/>
        </p:nvSpPr>
        <p:spPr bwMode="auto">
          <a:xfrm>
            <a:off x="827584" y="1678195"/>
            <a:ext cx="7776864" cy="411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ts val="1200"/>
              </a:spcBef>
              <a:spcAft>
                <a:spcPts val="1200"/>
              </a:spcAft>
            </a:pPr>
            <a:endParaRPr lang="x-none" sz="2200" b="1" dirty="0">
              <a:solidFill>
                <a:schemeClr val="accent6">
                  <a:lumMod val="50000"/>
                </a:schemeClr>
              </a:solidFill>
            </a:endParaRPr>
          </a:p>
          <a:p>
            <a:pPr algn="ctr">
              <a:spcBef>
                <a:spcPts val="1200"/>
              </a:spcBef>
              <a:spcAft>
                <a:spcPts val="1200"/>
              </a:spcAft>
            </a:pPr>
            <a:endParaRPr lang="x-none" sz="2200" b="1" dirty="0">
              <a:solidFill>
                <a:schemeClr val="accent6">
                  <a:lumMod val="50000"/>
                </a:schemeClr>
              </a:solidFill>
            </a:endParaRPr>
          </a:p>
          <a:p>
            <a:pPr algn="ctr">
              <a:spcBef>
                <a:spcPts val="1200"/>
              </a:spcBef>
              <a:spcAft>
                <a:spcPts val="1200"/>
              </a:spcAft>
            </a:pPr>
            <a:r>
              <a:rPr lang="es-SV" sz="2200" b="1" dirty="0">
                <a:solidFill>
                  <a:schemeClr val="accent6">
                    <a:lumMod val="50000"/>
                  </a:schemeClr>
                </a:solidFill>
              </a:rPr>
              <a:t>2.5 Técnicas y procedimientos de auditoría</a:t>
            </a:r>
            <a:endParaRPr lang="x-none" sz="2200" b="1" dirty="0">
              <a:solidFill>
                <a:schemeClr val="accent6">
                  <a:lumMod val="50000"/>
                </a:schemeClr>
              </a:solidFill>
            </a:endParaRPr>
          </a:p>
        </p:txBody>
      </p:sp>
    </p:spTree>
    <p:extLst>
      <p:ext uri="{BB962C8B-B14F-4D97-AF65-F5344CB8AC3E}">
        <p14:creationId xmlns:p14="http://schemas.microsoft.com/office/powerpoint/2010/main" val="742696595"/>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92</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2.5 Técnicas y procedimientos de auditoría</a:t>
            </a:r>
            <a:endParaRPr lang="es-MX" sz="1800" dirty="0">
              <a:latin typeface="Arial" panose="020B0604020202020204" pitchFamily="34" charset="0"/>
              <a:cs typeface="Arial" panose="020B0604020202020204" pitchFamily="34" charset="0"/>
            </a:endParaRPr>
          </a:p>
        </p:txBody>
      </p:sp>
      <p:sp>
        <p:nvSpPr>
          <p:cNvPr id="7" name="Rectangle 1026"/>
          <p:cNvSpPr>
            <a:spLocks noChangeArrowheads="1"/>
          </p:cNvSpPr>
          <p:nvPr/>
        </p:nvSpPr>
        <p:spPr bwMode="auto">
          <a:xfrm>
            <a:off x="827584" y="1484784"/>
            <a:ext cx="7776864" cy="411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ts val="600"/>
              </a:spcBef>
              <a:spcAft>
                <a:spcPts val="600"/>
              </a:spcAft>
            </a:pPr>
            <a:r>
              <a:rPr lang="x-none" sz="1600" dirty="0">
                <a:solidFill>
                  <a:schemeClr val="accent6">
                    <a:lumMod val="50000"/>
                  </a:schemeClr>
                </a:solidFill>
              </a:rPr>
              <a:t> </a:t>
            </a:r>
            <a:r>
              <a:rPr lang="x-none" sz="1600" b="1" dirty="0">
                <a:solidFill>
                  <a:schemeClr val="accent6">
                    <a:lumMod val="50000"/>
                  </a:schemeClr>
                </a:solidFill>
              </a:rPr>
              <a:t>INTRODUCCIÓN. </a:t>
            </a:r>
            <a:endParaRPr lang="x-none" sz="1600" dirty="0">
              <a:solidFill>
                <a:schemeClr val="accent6">
                  <a:lumMod val="50000"/>
                </a:schemeClr>
              </a:solidFill>
            </a:endParaRPr>
          </a:p>
          <a:p>
            <a:pPr algn="just">
              <a:spcBef>
                <a:spcPts val="600"/>
              </a:spcBef>
              <a:spcAft>
                <a:spcPts val="600"/>
              </a:spcAft>
            </a:pPr>
            <a:r>
              <a:rPr lang="x-none" sz="1600" dirty="0">
                <a:solidFill>
                  <a:schemeClr val="accent6">
                    <a:lumMod val="50000"/>
                  </a:schemeClr>
                </a:solidFill>
              </a:rPr>
              <a:t>Las herramientas y técnicas básicas que necesita un auditor comienzan con la planificación que implica el establecimiento de una estrategia global de la auditoría, que permita alcanzar el objetivo general de la misma, para ello se deben conocer y definir las </a:t>
            </a:r>
            <a:r>
              <a:rPr lang="x-none" sz="1600" u="sng" dirty="0">
                <a:solidFill>
                  <a:schemeClr val="accent6">
                    <a:lumMod val="50000"/>
                  </a:schemeClr>
                </a:solidFill>
              </a:rPr>
              <a:t>técnicas y los procedimientos de la auditoría Gubernamental </a:t>
            </a:r>
            <a:r>
              <a:rPr lang="x-none" sz="1600" dirty="0">
                <a:solidFill>
                  <a:schemeClr val="accent6">
                    <a:lumMod val="50000"/>
                  </a:schemeClr>
                </a:solidFill>
              </a:rPr>
              <a:t>que van a servir para obtener la evidencia suficiente y adecuada; debe permitir evaluar el riesgo de la auditoría, considerando las cuentas más relevantes atendiendo a factores de riesgo cualitativo como cuantitativos. </a:t>
            </a:r>
          </a:p>
          <a:p>
            <a:pPr algn="just">
              <a:spcBef>
                <a:spcPts val="600"/>
              </a:spcBef>
              <a:spcAft>
                <a:spcPts val="600"/>
              </a:spcAft>
            </a:pPr>
            <a:r>
              <a:rPr lang="x-none" sz="1600" dirty="0">
                <a:solidFill>
                  <a:schemeClr val="accent6">
                    <a:lumMod val="50000"/>
                  </a:schemeClr>
                </a:solidFill>
              </a:rPr>
              <a:t>1 La planificación en la auditoría gubernamental. </a:t>
            </a:r>
          </a:p>
          <a:p>
            <a:pPr algn="just">
              <a:spcBef>
                <a:spcPts val="600"/>
              </a:spcBef>
              <a:spcAft>
                <a:spcPts val="600"/>
              </a:spcAft>
            </a:pPr>
            <a:r>
              <a:rPr lang="x-none" sz="1600" dirty="0">
                <a:solidFill>
                  <a:schemeClr val="accent6">
                    <a:lumMod val="50000"/>
                  </a:schemeClr>
                </a:solidFill>
              </a:rPr>
              <a:t>2 Las técnicas de auditoría gubernamental. </a:t>
            </a:r>
          </a:p>
          <a:p>
            <a:pPr algn="just">
              <a:spcBef>
                <a:spcPts val="600"/>
              </a:spcBef>
              <a:spcAft>
                <a:spcPts val="600"/>
              </a:spcAft>
            </a:pPr>
            <a:r>
              <a:rPr lang="x-none" sz="1600" dirty="0">
                <a:solidFill>
                  <a:schemeClr val="accent6">
                    <a:lumMod val="50000"/>
                  </a:schemeClr>
                </a:solidFill>
              </a:rPr>
              <a:t>3 Los procedimientos de auditoría gubernamental. </a:t>
            </a:r>
          </a:p>
          <a:p>
            <a:pPr algn="just">
              <a:spcBef>
                <a:spcPts val="600"/>
              </a:spcBef>
              <a:spcAft>
                <a:spcPts val="600"/>
              </a:spcAft>
            </a:pPr>
            <a:r>
              <a:rPr lang="x-none" sz="1600" dirty="0">
                <a:solidFill>
                  <a:schemeClr val="accent6">
                    <a:lumMod val="50000"/>
                  </a:schemeClr>
                </a:solidFill>
              </a:rPr>
              <a:t>4 Evaluación del riesgo en la auditoría gubernamental. </a:t>
            </a:r>
          </a:p>
          <a:p>
            <a:pPr algn="just">
              <a:spcBef>
                <a:spcPts val="600"/>
              </a:spcBef>
              <a:spcAft>
                <a:spcPts val="600"/>
              </a:spcAft>
            </a:pPr>
            <a:r>
              <a:rPr lang="x-none" sz="1600" dirty="0">
                <a:solidFill>
                  <a:schemeClr val="accent6">
                    <a:lumMod val="50000"/>
                  </a:schemeClr>
                </a:solidFill>
              </a:rPr>
              <a:t>5 Herramientas de informática aplicables a la auditoría. </a:t>
            </a:r>
          </a:p>
        </p:txBody>
      </p:sp>
    </p:spTree>
    <p:extLst>
      <p:ext uri="{BB962C8B-B14F-4D97-AF65-F5344CB8AC3E}">
        <p14:creationId xmlns:p14="http://schemas.microsoft.com/office/powerpoint/2010/main" val="289012617"/>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93</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2.5 Técnicas y procedimientos de auditoría</a:t>
            </a:r>
            <a:endParaRPr lang="es-MX" sz="1800" dirty="0">
              <a:latin typeface="Arial" panose="020B0604020202020204" pitchFamily="34" charset="0"/>
              <a:cs typeface="Arial" panose="020B0604020202020204" pitchFamily="34" charset="0"/>
            </a:endParaRPr>
          </a:p>
        </p:txBody>
      </p:sp>
      <p:grpSp>
        <p:nvGrpSpPr>
          <p:cNvPr id="5" name="Group 201"/>
          <p:cNvGrpSpPr>
            <a:grpSpLocks/>
          </p:cNvGrpSpPr>
          <p:nvPr/>
        </p:nvGrpSpPr>
        <p:grpSpPr bwMode="auto">
          <a:xfrm>
            <a:off x="640421" y="1408733"/>
            <a:ext cx="7879252" cy="4875213"/>
            <a:chOff x="524" y="587"/>
            <a:chExt cx="5041" cy="3238"/>
          </a:xfrm>
        </p:grpSpPr>
        <p:pic>
          <p:nvPicPr>
            <p:cNvPr id="8" name="Picture 199" descr="200019176-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5" y="2795"/>
              <a:ext cx="1315" cy="9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9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 y="2973"/>
              <a:ext cx="392" cy="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9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 y="981"/>
              <a:ext cx="552" cy="1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2"/>
            <p:cNvSpPr>
              <a:spLocks noChangeArrowheads="1"/>
            </p:cNvSpPr>
            <p:nvPr/>
          </p:nvSpPr>
          <p:spPr bwMode="auto">
            <a:xfrm>
              <a:off x="540" y="634"/>
              <a:ext cx="2322" cy="1513"/>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s-ES_tradnl" sz="1200">
                <a:solidFill>
                  <a:srgbClr val="FF0000"/>
                </a:solidFill>
              </a:endParaRPr>
            </a:p>
          </p:txBody>
        </p:sp>
        <p:sp>
          <p:nvSpPr>
            <p:cNvPr id="12" name="Rectangle 3"/>
            <p:cNvSpPr>
              <a:spLocks noChangeArrowheads="1"/>
            </p:cNvSpPr>
            <p:nvPr/>
          </p:nvSpPr>
          <p:spPr bwMode="auto">
            <a:xfrm>
              <a:off x="548" y="587"/>
              <a:ext cx="1186" cy="2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eaLnBrk="0" hangingPunct="0"/>
              <a:r>
                <a:rPr lang="es-ES_tradnl" sz="1800">
                  <a:solidFill>
                    <a:srgbClr val="FF0000"/>
                  </a:solidFill>
                </a:rPr>
                <a:t>OBSERVACIÓN</a:t>
              </a:r>
            </a:p>
          </p:txBody>
        </p:sp>
        <p:sp>
          <p:nvSpPr>
            <p:cNvPr id="13" name="Rectangle 4"/>
            <p:cNvSpPr>
              <a:spLocks noChangeArrowheads="1"/>
            </p:cNvSpPr>
            <p:nvPr/>
          </p:nvSpPr>
          <p:spPr bwMode="auto">
            <a:xfrm>
              <a:off x="609" y="763"/>
              <a:ext cx="118" cy="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s-MX" sz="1800" b="0">
                <a:solidFill>
                  <a:srgbClr val="FF0000"/>
                </a:solidFill>
              </a:endParaRPr>
            </a:p>
          </p:txBody>
        </p:sp>
        <p:graphicFrame>
          <p:nvGraphicFramePr>
            <p:cNvPr id="14" name="Object 3">
              <a:hlinkClick r:id="" action="ppaction://ole?verb=0"/>
            </p:cNvPr>
            <p:cNvGraphicFramePr>
              <a:graphicFrameLocks/>
            </p:cNvGraphicFramePr>
            <p:nvPr/>
          </p:nvGraphicFramePr>
          <p:xfrm>
            <a:off x="2185" y="1475"/>
            <a:ext cx="482" cy="301"/>
          </p:xfrm>
          <a:graphic>
            <a:graphicData uri="http://schemas.openxmlformats.org/presentationml/2006/ole">
              <mc:AlternateContent xmlns:mc="http://schemas.openxmlformats.org/markup-compatibility/2006">
                <mc:Choice xmlns:v="urn:schemas-microsoft-com:vml" Requires="v">
                  <p:oleObj spid="_x0000_s4138" r:id="rId6" imgW="814561" imgH="508704" progId="">
                    <p:embed/>
                  </p:oleObj>
                </mc:Choice>
                <mc:Fallback>
                  <p:oleObj r:id="rId6" imgW="814561" imgH="508704" progId="">
                    <p:embed/>
                    <p:pic>
                      <p:nvPicPr>
                        <p:cNvPr id="0" name="Picture 2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5" y="1475"/>
                          <a:ext cx="482" cy="3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4">
              <a:hlinkClick r:id="" action="ppaction://ole?verb=0"/>
            </p:cNvPr>
            <p:cNvGraphicFramePr>
              <a:graphicFrameLocks/>
            </p:cNvGraphicFramePr>
            <p:nvPr/>
          </p:nvGraphicFramePr>
          <p:xfrm>
            <a:off x="1340" y="1848"/>
            <a:ext cx="620" cy="239"/>
          </p:xfrm>
          <a:graphic>
            <a:graphicData uri="http://schemas.openxmlformats.org/presentationml/2006/ole">
              <mc:AlternateContent xmlns:mc="http://schemas.openxmlformats.org/markup-compatibility/2006">
                <mc:Choice xmlns:v="urn:schemas-microsoft-com:vml" Requires="v">
                  <p:oleObj spid="_x0000_s4139" r:id="rId8" imgW="1047519" imgH="404111" progId="">
                    <p:embed/>
                  </p:oleObj>
                </mc:Choice>
                <mc:Fallback>
                  <p:oleObj r:id="rId8" imgW="1047519" imgH="404111" progId="">
                    <p:embed/>
                    <p:pic>
                      <p:nvPicPr>
                        <p:cNvPr id="0" name="Picture 2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0" y="1848"/>
                          <a:ext cx="620" cy="2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8"/>
            <p:cNvSpPr>
              <a:spLocks noChangeArrowheads="1"/>
            </p:cNvSpPr>
            <p:nvPr/>
          </p:nvSpPr>
          <p:spPr bwMode="auto">
            <a:xfrm>
              <a:off x="1451" y="1050"/>
              <a:ext cx="382" cy="3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s-MX" sz="1800" b="0">
                <a:solidFill>
                  <a:srgbClr val="FF0000"/>
                </a:solidFill>
              </a:endParaRPr>
            </a:p>
          </p:txBody>
        </p:sp>
        <p:sp>
          <p:nvSpPr>
            <p:cNvPr id="17" name="Rectangle 9"/>
            <p:cNvSpPr>
              <a:spLocks noChangeArrowheads="1"/>
            </p:cNvSpPr>
            <p:nvPr/>
          </p:nvSpPr>
          <p:spPr bwMode="auto">
            <a:xfrm>
              <a:off x="1532" y="1088"/>
              <a:ext cx="207"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s-MX" sz="1800" b="0">
                <a:solidFill>
                  <a:srgbClr val="FF0000"/>
                </a:solidFill>
              </a:endParaRPr>
            </a:p>
          </p:txBody>
        </p:sp>
        <p:grpSp>
          <p:nvGrpSpPr>
            <p:cNvPr id="18" name="Group 10"/>
            <p:cNvGrpSpPr>
              <a:grpSpLocks/>
            </p:cNvGrpSpPr>
            <p:nvPr/>
          </p:nvGrpSpPr>
          <p:grpSpPr bwMode="auto">
            <a:xfrm>
              <a:off x="1495" y="1074"/>
              <a:ext cx="290" cy="315"/>
              <a:chOff x="1328" y="1097"/>
              <a:chExt cx="310" cy="336"/>
            </a:xfrm>
          </p:grpSpPr>
          <p:sp>
            <p:nvSpPr>
              <p:cNvPr id="49" name="Rectangle 11"/>
              <p:cNvSpPr>
                <a:spLocks noChangeArrowheads="1"/>
              </p:cNvSpPr>
              <p:nvPr/>
            </p:nvSpPr>
            <p:spPr bwMode="auto">
              <a:xfrm>
                <a:off x="1358" y="1103"/>
                <a:ext cx="241" cy="280"/>
              </a:xfrm>
              <a:prstGeom prst="rect">
                <a:avLst/>
              </a:prstGeom>
              <a:solidFill>
                <a:schemeClr val="bg1"/>
              </a:solidFill>
              <a:ln w="12700">
                <a:solidFill>
                  <a:schemeClr val="tx1"/>
                </a:solidFill>
                <a:miter lim="800000"/>
                <a:headEnd/>
                <a:tailEnd/>
              </a:ln>
            </p:spPr>
            <p:txBody>
              <a:bodyPr wrap="none" anchor="ctr"/>
              <a:lstStyle/>
              <a:p>
                <a:endParaRPr lang="es-MX" sz="1800" b="0">
                  <a:solidFill>
                    <a:srgbClr val="FF0000"/>
                  </a:solidFill>
                </a:endParaRPr>
              </a:p>
            </p:txBody>
          </p:sp>
          <p:sp>
            <p:nvSpPr>
              <p:cNvPr id="50" name="Rectangle 12"/>
              <p:cNvSpPr>
                <a:spLocks noChangeArrowheads="1"/>
              </p:cNvSpPr>
              <p:nvPr/>
            </p:nvSpPr>
            <p:spPr bwMode="auto">
              <a:xfrm>
                <a:off x="1328" y="1097"/>
                <a:ext cx="310" cy="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lgn="just" defTabSz="762000" eaLnBrk="0" hangingPunct="0">
                  <a:spcBef>
                    <a:spcPct val="50000"/>
                  </a:spcBef>
                </a:pPr>
                <a:r>
                  <a:rPr lang="es-ES_tradnl" sz="100">
                    <a:solidFill>
                      <a:srgbClr val="FF0000"/>
                    </a:solidFill>
                  </a:rPr>
                  <a:t>GLKJLKDSLKGJ</a:t>
                </a:r>
              </a:p>
              <a:p>
                <a:pPr algn="just" defTabSz="762000" eaLnBrk="0" hangingPunct="0">
                  <a:spcBef>
                    <a:spcPct val="50000"/>
                  </a:spcBef>
                </a:pPr>
                <a:r>
                  <a:rPr lang="es-ES_tradnl" sz="100">
                    <a:solidFill>
                      <a:srgbClr val="FF0000"/>
                    </a:solidFill>
                  </a:rPr>
                  <a:t>FLKGJLKLKGJÑ</a:t>
                </a:r>
              </a:p>
              <a:p>
                <a:pPr algn="just" defTabSz="762000" eaLnBrk="0" hangingPunct="0">
                  <a:spcBef>
                    <a:spcPct val="50000"/>
                  </a:spcBef>
                </a:pPr>
                <a:endParaRPr lang="es-ES_tradnl" sz="100">
                  <a:solidFill>
                    <a:srgbClr val="FF0000"/>
                  </a:solidFill>
                </a:endParaRPr>
              </a:p>
              <a:p>
                <a:pPr algn="just" defTabSz="762000" eaLnBrk="0" hangingPunct="0">
                  <a:spcBef>
                    <a:spcPct val="50000"/>
                  </a:spcBef>
                </a:pPr>
                <a:r>
                  <a:rPr lang="es-ES_tradnl" sz="100">
                    <a:solidFill>
                      <a:srgbClr val="FF0000"/>
                    </a:solidFill>
                  </a:rPr>
                  <a:t>ÑDLFGKÑDLFKGÑDLFKGÑDKAÑLFGADÑFLJALFKJADGKJDLFKGJDLFKJGÑLFKGJDÑFLKGJAÑEORIGAÑLGKJDFLÑKGJEÑORIGDÑLKFJGSÑDLKJGASORIGJDÑLFKJGÑLFKJGEORIGJDSLFÑKJGSDÑLFKGSDLFKMVOEIRJVÑREOIJGÑLKGMSDLFKVMÑSLIRJGÑOERIVÑLFDKVSÑDLFKVOÑESRIJGSÑEORIGDFÑLKVDSÑLFKVOERIUGÑEOKGJÑDLKJGSÑDLKGJSAEORIGDFLKGJÑDSLKJGOEIRGJSÑEAOIRJGSÑDLFKJGSÑDLFKJGER{´ÑOIJGEÑLKGJDÑFLKJGSDÑLFKJGSEORIJGSDÑFLKGJSFDÑLGKJSÑDLFKJGSOERIJGSÑDLFKJGSÑDLFKJGSOERIJGSÑDLKJGDSÑLKJFGOSIRJGÑSEROIJGFDÑLKJGSOIRYAÑELRKJGSDLÑFKJGÑDSLFKJGSAEORIGJSDÑLFKJGSÑDLKFJGÑSLDFKJGSEORILFKJGOERIJGFDLÑKGJSDÑLFKJGSEORIGJSELÑRKJGFDÑLKGJSOERIJGDÑLFKGJSDÑLFKJGÑOSEFIFÑOISA</a:t>
                </a:r>
              </a:p>
              <a:p>
                <a:pPr algn="just" defTabSz="762000" eaLnBrk="0" hangingPunct="0">
                  <a:spcBef>
                    <a:spcPct val="50000"/>
                  </a:spcBef>
                </a:pPr>
                <a:r>
                  <a:rPr lang="es-ES_tradnl" sz="100">
                    <a:solidFill>
                      <a:srgbClr val="FF0000"/>
                    </a:solidFill>
                  </a:rPr>
                  <a:t>                                          FLKGJSALKFGJÑDLFKJG</a:t>
                </a:r>
              </a:p>
            </p:txBody>
          </p:sp>
        </p:grpSp>
        <p:grpSp>
          <p:nvGrpSpPr>
            <p:cNvPr id="19" name="Group 13"/>
            <p:cNvGrpSpPr>
              <a:grpSpLocks/>
            </p:cNvGrpSpPr>
            <p:nvPr/>
          </p:nvGrpSpPr>
          <p:grpSpPr bwMode="auto">
            <a:xfrm>
              <a:off x="1694" y="1096"/>
              <a:ext cx="291" cy="315"/>
              <a:chOff x="1541" y="1119"/>
              <a:chExt cx="310" cy="337"/>
            </a:xfrm>
          </p:grpSpPr>
          <p:sp>
            <p:nvSpPr>
              <p:cNvPr id="47" name="Rectangle 14"/>
              <p:cNvSpPr>
                <a:spLocks noChangeArrowheads="1"/>
              </p:cNvSpPr>
              <p:nvPr/>
            </p:nvSpPr>
            <p:spPr bwMode="auto">
              <a:xfrm>
                <a:off x="1571" y="1125"/>
                <a:ext cx="241" cy="280"/>
              </a:xfrm>
              <a:prstGeom prst="rect">
                <a:avLst/>
              </a:prstGeom>
              <a:solidFill>
                <a:schemeClr val="bg1"/>
              </a:solidFill>
              <a:ln w="12700">
                <a:solidFill>
                  <a:schemeClr val="tx1"/>
                </a:solidFill>
                <a:miter lim="800000"/>
                <a:headEnd/>
                <a:tailEnd/>
              </a:ln>
            </p:spPr>
            <p:txBody>
              <a:bodyPr wrap="none" anchor="ctr"/>
              <a:lstStyle/>
              <a:p>
                <a:endParaRPr lang="es-MX" sz="1800" b="0">
                  <a:solidFill>
                    <a:srgbClr val="FF0000"/>
                  </a:solidFill>
                </a:endParaRPr>
              </a:p>
            </p:txBody>
          </p:sp>
          <p:sp>
            <p:nvSpPr>
              <p:cNvPr id="48" name="Rectangle 15"/>
              <p:cNvSpPr>
                <a:spLocks noChangeArrowheads="1"/>
              </p:cNvSpPr>
              <p:nvPr/>
            </p:nvSpPr>
            <p:spPr bwMode="auto">
              <a:xfrm>
                <a:off x="1541" y="1119"/>
                <a:ext cx="310" cy="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lgn="just" defTabSz="762000" eaLnBrk="0" hangingPunct="0">
                  <a:spcBef>
                    <a:spcPct val="50000"/>
                  </a:spcBef>
                </a:pPr>
                <a:r>
                  <a:rPr lang="es-ES_tradnl" sz="100">
                    <a:solidFill>
                      <a:srgbClr val="FF0000"/>
                    </a:solidFill>
                  </a:rPr>
                  <a:t>GLKJLKDSLKGJ</a:t>
                </a:r>
              </a:p>
              <a:p>
                <a:pPr algn="just" defTabSz="762000" eaLnBrk="0" hangingPunct="0">
                  <a:spcBef>
                    <a:spcPct val="50000"/>
                  </a:spcBef>
                </a:pPr>
                <a:r>
                  <a:rPr lang="es-ES_tradnl" sz="100">
                    <a:solidFill>
                      <a:srgbClr val="FF0000"/>
                    </a:solidFill>
                  </a:rPr>
                  <a:t>FLKGJLKLKGJÑ</a:t>
                </a:r>
              </a:p>
              <a:p>
                <a:pPr algn="just" defTabSz="762000" eaLnBrk="0" hangingPunct="0">
                  <a:spcBef>
                    <a:spcPct val="50000"/>
                  </a:spcBef>
                </a:pPr>
                <a:endParaRPr lang="es-ES_tradnl" sz="100">
                  <a:solidFill>
                    <a:srgbClr val="FF0000"/>
                  </a:solidFill>
                </a:endParaRPr>
              </a:p>
              <a:p>
                <a:pPr algn="just" defTabSz="762000" eaLnBrk="0" hangingPunct="0">
                  <a:spcBef>
                    <a:spcPct val="50000"/>
                  </a:spcBef>
                </a:pPr>
                <a:r>
                  <a:rPr lang="es-ES_tradnl" sz="100">
                    <a:solidFill>
                      <a:srgbClr val="FF0000"/>
                    </a:solidFill>
                  </a:rPr>
                  <a:t>ÑDLFGKÑDLFKGÑDLFKGÑDKAÑLFGADÑFLJALFKJADGKJDLFKGJDLFKJGÑLFKGJDÑFLKGJAÑEORIGAÑLGKJDFLÑKGJEÑORIGDÑLKFJGSÑDLKJGASORIGJDÑLFKJGÑLFKJGEORIGJDSLFÑKJGSDÑLFKGSDLFKMVOEIRJVÑREOIJGÑLKGMSDLFKVMÑSLIRJGÑOERIVÑLFDKVSÑDLFKVOÑESRIJGSÑEORIGDFÑLKVDSÑLFKVOERIUGÑEOKGJÑDLKJGSÑDLKGJSAEORIGDFLKGJÑDSLKJGOEIRGJSÑEAOIRJGSÑDLFKJGSÑDLFKJGER{´ÑOIJGEÑLKGJDÑFLKJGSDÑLFKJGSEORIJGSDÑFLKGJSFDÑLGKJSÑDLFKJGSOERIJGSÑDLFKJGSÑDLFKJGSOERIJGSÑDLKJGDSÑLKJFGOSIRJGÑSEROIJGFDÑLKJGSOIRYAÑELRKJGSDLÑFKJGÑDSLFKJGSAEORIGJSDÑLFKJGSÑDLKFJGÑSLDFKJGSEORILFKJGOERIJGFDLÑKGJSDÑLFKJGSEORIGJSELÑRKJGFDÑLKGJSOERIJGDÑLFKGJSDÑLFKJGÑOSEFIFÑOISA</a:t>
                </a:r>
              </a:p>
              <a:p>
                <a:pPr algn="just" defTabSz="762000" eaLnBrk="0" hangingPunct="0">
                  <a:spcBef>
                    <a:spcPct val="50000"/>
                  </a:spcBef>
                </a:pPr>
                <a:r>
                  <a:rPr lang="es-ES_tradnl" sz="100">
                    <a:solidFill>
                      <a:srgbClr val="FF0000"/>
                    </a:solidFill>
                  </a:rPr>
                  <a:t>                                          FLKGJSALKFGJÑDLFKJG</a:t>
                </a:r>
              </a:p>
            </p:txBody>
          </p:sp>
        </p:grpSp>
        <p:grpSp>
          <p:nvGrpSpPr>
            <p:cNvPr id="20" name="Group 16"/>
            <p:cNvGrpSpPr>
              <a:grpSpLocks/>
            </p:cNvGrpSpPr>
            <p:nvPr/>
          </p:nvGrpSpPr>
          <p:grpSpPr bwMode="auto">
            <a:xfrm>
              <a:off x="1894" y="1116"/>
              <a:ext cx="290" cy="315"/>
              <a:chOff x="1754" y="1142"/>
              <a:chExt cx="309" cy="336"/>
            </a:xfrm>
          </p:grpSpPr>
          <p:sp>
            <p:nvSpPr>
              <p:cNvPr id="45" name="Rectangle 17"/>
              <p:cNvSpPr>
                <a:spLocks noChangeArrowheads="1"/>
              </p:cNvSpPr>
              <p:nvPr/>
            </p:nvSpPr>
            <p:spPr bwMode="auto">
              <a:xfrm>
                <a:off x="1784" y="1147"/>
                <a:ext cx="241" cy="280"/>
              </a:xfrm>
              <a:prstGeom prst="rect">
                <a:avLst/>
              </a:prstGeom>
              <a:solidFill>
                <a:schemeClr val="bg1"/>
              </a:solidFill>
              <a:ln w="12700">
                <a:solidFill>
                  <a:schemeClr val="tx1"/>
                </a:solidFill>
                <a:miter lim="800000"/>
                <a:headEnd/>
                <a:tailEnd/>
              </a:ln>
            </p:spPr>
            <p:txBody>
              <a:bodyPr wrap="none" anchor="ctr"/>
              <a:lstStyle/>
              <a:p>
                <a:endParaRPr lang="es-MX" sz="1800" b="0">
                  <a:solidFill>
                    <a:srgbClr val="FF0000"/>
                  </a:solidFill>
                </a:endParaRPr>
              </a:p>
            </p:txBody>
          </p:sp>
          <p:sp>
            <p:nvSpPr>
              <p:cNvPr id="46" name="Rectangle 18"/>
              <p:cNvSpPr>
                <a:spLocks noChangeArrowheads="1"/>
              </p:cNvSpPr>
              <p:nvPr/>
            </p:nvSpPr>
            <p:spPr bwMode="auto">
              <a:xfrm>
                <a:off x="1754" y="1142"/>
                <a:ext cx="309" cy="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lgn="just" defTabSz="762000" eaLnBrk="0" hangingPunct="0">
                  <a:spcBef>
                    <a:spcPct val="50000"/>
                  </a:spcBef>
                </a:pPr>
                <a:r>
                  <a:rPr lang="es-ES_tradnl" sz="100">
                    <a:solidFill>
                      <a:srgbClr val="FF0000"/>
                    </a:solidFill>
                  </a:rPr>
                  <a:t>GLKJLKDSLKGJ</a:t>
                </a:r>
              </a:p>
              <a:p>
                <a:pPr algn="just" defTabSz="762000" eaLnBrk="0" hangingPunct="0">
                  <a:spcBef>
                    <a:spcPct val="50000"/>
                  </a:spcBef>
                </a:pPr>
                <a:r>
                  <a:rPr lang="es-ES_tradnl" sz="100">
                    <a:solidFill>
                      <a:srgbClr val="FF0000"/>
                    </a:solidFill>
                  </a:rPr>
                  <a:t>FLKGJLKLKGJÑ</a:t>
                </a:r>
              </a:p>
              <a:p>
                <a:pPr algn="just" defTabSz="762000" eaLnBrk="0" hangingPunct="0">
                  <a:spcBef>
                    <a:spcPct val="50000"/>
                  </a:spcBef>
                </a:pPr>
                <a:endParaRPr lang="es-ES_tradnl" sz="100">
                  <a:solidFill>
                    <a:srgbClr val="FF0000"/>
                  </a:solidFill>
                </a:endParaRPr>
              </a:p>
              <a:p>
                <a:pPr algn="just" defTabSz="762000" eaLnBrk="0" hangingPunct="0">
                  <a:spcBef>
                    <a:spcPct val="50000"/>
                  </a:spcBef>
                </a:pPr>
                <a:r>
                  <a:rPr lang="es-ES_tradnl" sz="100">
                    <a:solidFill>
                      <a:srgbClr val="FF0000"/>
                    </a:solidFill>
                  </a:rPr>
                  <a:t>ÑDLFGKÑDLFKGÑDLFKGÑDKAÑLFGADÑFLJALFKJADGKJDLFKGJDLFKJGÑLFKGJDÑFLKGJAÑEORIGAÑLGKJDFLÑKGJEÑORIGDÑLKFJGSÑDLKJGASORIGJDÑLFKJGÑLFKJGEORIGJDSLFÑKJGSDÑLFKGSDLFKMVOEIRJVÑREOIJGÑLKGMSDLFKVMÑSLIRJGÑOERIVÑLFDKVSÑDLFKVOÑESRIJGSÑEORIGDFÑLKVDSÑLFKVOERIUGÑEOKGJÑDLKJGSÑDLKGJSAEORIGDFLKGJÑDSLKJGOEIRGJSÑEAOIRJGSÑDLFKJGSÑDLFKJGER{´ÑOIJGEÑLKGJDÑFLKJGSDÑLFKJGSEORIJGSDÑFLKGJSFDÑLGKJSÑDLFKJGSOERIJGSÑDLFKJGSÑDLFKJGSOERIJGSÑDLKJGDSÑLKJFGOSIRJGÑSEROIJGFDÑLKJGSOIRYAÑELRKJGSDLÑFKJGÑDSLFKJGSAEORIGJSDÑLFKJGSÑDLKFJGÑSLDFKJGSEORILFKJGOERIJGFDLÑKGJSDÑLFKJGSEORIGJSELÑRKJGFDÑLKGJSOERIJGDÑLFKGJSDÑLFKJGÑOSEFIFÑOISA</a:t>
                </a:r>
              </a:p>
              <a:p>
                <a:pPr algn="just" defTabSz="762000" eaLnBrk="0" hangingPunct="0">
                  <a:spcBef>
                    <a:spcPct val="50000"/>
                  </a:spcBef>
                </a:pPr>
                <a:r>
                  <a:rPr lang="es-ES_tradnl" sz="100">
                    <a:solidFill>
                      <a:srgbClr val="FF0000"/>
                    </a:solidFill>
                  </a:rPr>
                  <a:t>                                          FLKGJSALKFGJÑDLFKJG</a:t>
                </a:r>
              </a:p>
            </p:txBody>
          </p:sp>
        </p:grpSp>
        <p:sp>
          <p:nvSpPr>
            <p:cNvPr id="21" name="Line 19"/>
            <p:cNvSpPr>
              <a:spLocks noChangeShapeType="1"/>
            </p:cNvSpPr>
            <p:nvPr/>
          </p:nvSpPr>
          <p:spPr bwMode="auto">
            <a:xfrm>
              <a:off x="970" y="1077"/>
              <a:ext cx="53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s-MX">
                <a:solidFill>
                  <a:srgbClr val="FF0000"/>
                </a:solidFill>
              </a:endParaRPr>
            </a:p>
          </p:txBody>
        </p:sp>
        <p:sp>
          <p:nvSpPr>
            <p:cNvPr id="22" name="Line 20"/>
            <p:cNvSpPr>
              <a:spLocks noChangeShapeType="1"/>
            </p:cNvSpPr>
            <p:nvPr/>
          </p:nvSpPr>
          <p:spPr bwMode="auto">
            <a:xfrm>
              <a:off x="893" y="1221"/>
              <a:ext cx="453" cy="839"/>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s-MX">
                <a:solidFill>
                  <a:srgbClr val="FF0000"/>
                </a:solidFill>
              </a:endParaRPr>
            </a:p>
          </p:txBody>
        </p:sp>
        <p:sp>
          <p:nvSpPr>
            <p:cNvPr id="23" name="Text Box 21"/>
            <p:cNvSpPr txBox="1">
              <a:spLocks noChangeArrowheads="1"/>
            </p:cNvSpPr>
            <p:nvPr/>
          </p:nvSpPr>
          <p:spPr bwMode="auto">
            <a:xfrm>
              <a:off x="565" y="725"/>
              <a:ext cx="1451" cy="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r>
                <a:rPr lang="es-ES_tradnl" sz="1200">
                  <a:solidFill>
                    <a:srgbClr val="FF0000"/>
                  </a:solidFill>
                  <a:latin typeface="+mn-lt"/>
                </a:rPr>
                <a:t>PRESENCIA FÍSICA DE LAS </a:t>
              </a:r>
            </a:p>
            <a:p>
              <a:r>
                <a:rPr lang="es-ES_tradnl" sz="1200">
                  <a:solidFill>
                    <a:srgbClr val="FF0000"/>
                  </a:solidFill>
                  <a:latin typeface="+mn-lt"/>
                </a:rPr>
                <a:t>OPERACIONES O HECHOS</a:t>
              </a:r>
            </a:p>
          </p:txBody>
        </p:sp>
        <p:sp>
          <p:nvSpPr>
            <p:cNvPr id="24" name="Rectangle 23"/>
            <p:cNvSpPr>
              <a:spLocks noChangeArrowheads="1"/>
            </p:cNvSpPr>
            <p:nvPr/>
          </p:nvSpPr>
          <p:spPr bwMode="auto">
            <a:xfrm>
              <a:off x="3211" y="617"/>
              <a:ext cx="2320" cy="1570"/>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s-MX" sz="1800" b="0">
                <a:solidFill>
                  <a:srgbClr val="FF0000"/>
                </a:solidFill>
              </a:endParaRPr>
            </a:p>
          </p:txBody>
        </p:sp>
        <p:sp>
          <p:nvSpPr>
            <p:cNvPr id="25" name="Rectangle 24"/>
            <p:cNvSpPr>
              <a:spLocks noChangeArrowheads="1"/>
            </p:cNvSpPr>
            <p:nvPr/>
          </p:nvSpPr>
          <p:spPr bwMode="auto">
            <a:xfrm>
              <a:off x="3272" y="628"/>
              <a:ext cx="1036" cy="2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eaLnBrk="0" hangingPunct="0"/>
              <a:r>
                <a:rPr lang="es-ES_tradnl" sz="1800">
                  <a:solidFill>
                    <a:srgbClr val="FF0000"/>
                  </a:solidFill>
                </a:rPr>
                <a:t>INSPECCIÓN</a:t>
              </a:r>
            </a:p>
          </p:txBody>
        </p:sp>
        <p:sp>
          <p:nvSpPr>
            <p:cNvPr id="26" name="Text Box 123"/>
            <p:cNvSpPr txBox="1">
              <a:spLocks noChangeArrowheads="1"/>
            </p:cNvSpPr>
            <p:nvPr/>
          </p:nvSpPr>
          <p:spPr bwMode="auto">
            <a:xfrm>
              <a:off x="3270" y="812"/>
              <a:ext cx="2295" cy="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r>
                <a:rPr lang="es-ES_tradnl" sz="1200">
                  <a:solidFill>
                    <a:srgbClr val="FF0000"/>
                  </a:solidFill>
                  <a:latin typeface="+mn-lt"/>
                </a:rPr>
                <a:t>EXAMEN FÍSICO DE BIENES O DOCUMENTOS</a:t>
              </a:r>
            </a:p>
            <a:p>
              <a:r>
                <a:rPr lang="es-ES_tradnl" sz="1200">
                  <a:solidFill>
                    <a:srgbClr val="FF0000"/>
                  </a:solidFill>
                  <a:latin typeface="+mn-lt"/>
                </a:rPr>
                <a:t>PARA CONFIRMAR SU AUTENTICIDAD</a:t>
              </a:r>
            </a:p>
          </p:txBody>
        </p:sp>
        <p:sp>
          <p:nvSpPr>
            <p:cNvPr id="27" name="Rectangle 125"/>
            <p:cNvSpPr>
              <a:spLocks noChangeArrowheads="1"/>
            </p:cNvSpPr>
            <p:nvPr/>
          </p:nvSpPr>
          <p:spPr bwMode="auto">
            <a:xfrm>
              <a:off x="3211" y="2254"/>
              <a:ext cx="2321" cy="1571"/>
            </a:xfrm>
            <a:prstGeom prst="rect">
              <a:avLst/>
            </a:prstGeom>
            <a:noFill/>
            <a:ln w="12700">
              <a:solidFill>
                <a:schemeClr val="tx1"/>
              </a:solidFill>
              <a:miter lim="800000"/>
              <a:headEnd/>
              <a:tailEnd/>
            </a:ln>
            <a:extLst>
              <a:ext uri="{909E8E84-426E-40dd-AFC4-6F175D3DCCD1}">
                <a14:hiddenFill xmlns="" xmlns:a14="http://schemas.microsoft.com/office/drawing/2010/main">
                  <a:solidFill>
                    <a:schemeClr val="bg1"/>
                  </a:solidFill>
                </a14:hiddenFill>
              </a:ext>
            </a:extLst>
          </p:spPr>
          <p:txBody>
            <a:bodyPr wrap="none" anchor="ctr"/>
            <a:lstStyle/>
            <a:p>
              <a:endParaRPr lang="es-MX" sz="1800" b="0">
                <a:solidFill>
                  <a:srgbClr val="FF0000"/>
                </a:solidFill>
              </a:endParaRPr>
            </a:p>
          </p:txBody>
        </p:sp>
        <p:sp>
          <p:nvSpPr>
            <p:cNvPr id="28" name="Rectangle 127"/>
            <p:cNvSpPr>
              <a:spLocks noChangeArrowheads="1"/>
            </p:cNvSpPr>
            <p:nvPr/>
          </p:nvSpPr>
          <p:spPr bwMode="auto">
            <a:xfrm>
              <a:off x="3285" y="2276"/>
              <a:ext cx="814" cy="2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eaLnBrk="0" hangingPunct="0"/>
              <a:r>
                <a:rPr lang="es-ES_tradnl" sz="1800">
                  <a:solidFill>
                    <a:srgbClr val="FF0000"/>
                  </a:solidFill>
                </a:rPr>
                <a:t>CÁLCULO</a:t>
              </a:r>
            </a:p>
          </p:txBody>
        </p:sp>
        <p:sp>
          <p:nvSpPr>
            <p:cNvPr id="29" name="Text Box 128"/>
            <p:cNvSpPr txBox="1">
              <a:spLocks noChangeArrowheads="1"/>
            </p:cNvSpPr>
            <p:nvPr/>
          </p:nvSpPr>
          <p:spPr bwMode="auto">
            <a:xfrm>
              <a:off x="3279" y="2486"/>
              <a:ext cx="979" cy="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r>
                <a:rPr lang="es-ES_tradnl" sz="1200">
                  <a:solidFill>
                    <a:srgbClr val="FF0000"/>
                  </a:solidFill>
                  <a:latin typeface="+mn-lt"/>
                </a:rPr>
                <a:t>VERIFICACIÓN</a:t>
              </a:r>
            </a:p>
            <a:p>
              <a:r>
                <a:rPr lang="es-ES_tradnl" sz="1200">
                  <a:solidFill>
                    <a:srgbClr val="FF0000"/>
                  </a:solidFill>
                  <a:latin typeface="+mn-lt"/>
                </a:rPr>
                <a:t>MATEMÁTICA DE</a:t>
              </a:r>
            </a:p>
            <a:p>
              <a:r>
                <a:rPr lang="es-ES_tradnl" sz="1200">
                  <a:solidFill>
                    <a:srgbClr val="FF0000"/>
                  </a:solidFill>
                  <a:latin typeface="+mn-lt"/>
                </a:rPr>
                <a:t>LA INFORMACIÓN</a:t>
              </a:r>
            </a:p>
          </p:txBody>
        </p:sp>
        <p:sp>
          <p:nvSpPr>
            <p:cNvPr id="30" name="Rectangle 129"/>
            <p:cNvSpPr>
              <a:spLocks noChangeArrowheads="1"/>
            </p:cNvSpPr>
            <p:nvPr/>
          </p:nvSpPr>
          <p:spPr bwMode="auto">
            <a:xfrm>
              <a:off x="540" y="2254"/>
              <a:ext cx="2321" cy="1571"/>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s-MX" sz="1800" b="0">
                <a:solidFill>
                  <a:srgbClr val="FF0000"/>
                </a:solidFill>
              </a:endParaRPr>
            </a:p>
          </p:txBody>
        </p:sp>
        <p:sp>
          <p:nvSpPr>
            <p:cNvPr id="31" name="Rectangle 130"/>
            <p:cNvSpPr>
              <a:spLocks noChangeArrowheads="1"/>
            </p:cNvSpPr>
            <p:nvPr/>
          </p:nvSpPr>
          <p:spPr bwMode="auto">
            <a:xfrm>
              <a:off x="524" y="2276"/>
              <a:ext cx="1274" cy="2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eaLnBrk="0" hangingPunct="0"/>
              <a:r>
                <a:rPr lang="es-ES_tradnl" sz="1800">
                  <a:solidFill>
                    <a:srgbClr val="FF0000"/>
                  </a:solidFill>
                </a:rPr>
                <a:t>CONFIRMACIÓN</a:t>
              </a:r>
            </a:p>
          </p:txBody>
        </p:sp>
        <p:grpSp>
          <p:nvGrpSpPr>
            <p:cNvPr id="32" name="Group 131"/>
            <p:cNvGrpSpPr>
              <a:grpSpLocks/>
            </p:cNvGrpSpPr>
            <p:nvPr/>
          </p:nvGrpSpPr>
          <p:grpSpPr bwMode="auto">
            <a:xfrm>
              <a:off x="1194" y="2767"/>
              <a:ext cx="267" cy="528"/>
              <a:chOff x="1007" y="2928"/>
              <a:chExt cx="285" cy="563"/>
            </a:xfrm>
          </p:grpSpPr>
          <p:sp>
            <p:nvSpPr>
              <p:cNvPr id="43" name="Rectangle 132"/>
              <p:cNvSpPr>
                <a:spLocks noChangeArrowheads="1"/>
              </p:cNvSpPr>
              <p:nvPr/>
            </p:nvSpPr>
            <p:spPr bwMode="auto">
              <a:xfrm>
                <a:off x="1007" y="3045"/>
                <a:ext cx="285" cy="361"/>
              </a:xfrm>
              <a:prstGeom prst="rect">
                <a:avLst/>
              </a:prstGeom>
              <a:solidFill>
                <a:schemeClr val="bg1"/>
              </a:solidFill>
              <a:ln w="12700">
                <a:solidFill>
                  <a:schemeClr val="tx1"/>
                </a:solidFill>
                <a:miter lim="800000"/>
                <a:headEnd/>
                <a:tailEnd/>
              </a:ln>
            </p:spPr>
            <p:txBody>
              <a:bodyPr wrap="none" anchor="ctr"/>
              <a:lstStyle/>
              <a:p>
                <a:endParaRPr lang="es-MX" sz="1800" b="0">
                  <a:solidFill>
                    <a:srgbClr val="FF0000"/>
                  </a:solidFill>
                </a:endParaRPr>
              </a:p>
            </p:txBody>
          </p:sp>
          <p:sp>
            <p:nvSpPr>
              <p:cNvPr id="44" name="Rectangle 133"/>
              <p:cNvSpPr>
                <a:spLocks noChangeArrowheads="1"/>
              </p:cNvSpPr>
              <p:nvPr/>
            </p:nvSpPr>
            <p:spPr bwMode="auto">
              <a:xfrm rot="17880000">
                <a:off x="887" y="3142"/>
                <a:ext cx="563"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eaLnBrk="0" hangingPunct="0"/>
                <a:r>
                  <a:rPr lang="es-ES_tradnl" sz="700">
                    <a:solidFill>
                      <a:srgbClr val="FF0000"/>
                    </a:solidFill>
                  </a:rPr>
                  <a:t>CONFIRMADO</a:t>
                </a:r>
              </a:p>
            </p:txBody>
          </p:sp>
        </p:grpSp>
        <p:sp>
          <p:nvSpPr>
            <p:cNvPr id="33" name="Freeform 186"/>
            <p:cNvSpPr>
              <a:spLocks/>
            </p:cNvSpPr>
            <p:nvPr/>
          </p:nvSpPr>
          <p:spPr bwMode="auto">
            <a:xfrm>
              <a:off x="2189" y="3592"/>
              <a:ext cx="117" cy="148"/>
            </a:xfrm>
            <a:custGeom>
              <a:avLst/>
              <a:gdLst>
                <a:gd name="T0" fmla="*/ 0 w 124"/>
                <a:gd name="T1" fmla="*/ 0 h 158"/>
                <a:gd name="T2" fmla="*/ 173839 w 124"/>
                <a:gd name="T3" fmla="*/ 0 h 158"/>
                <a:gd name="T4" fmla="*/ 173839 w 124"/>
                <a:gd name="T5" fmla="*/ 218687 h 158"/>
                <a:gd name="T6" fmla="*/ 0 w 124"/>
                <a:gd name="T7" fmla="*/ 218687 h 158"/>
                <a:gd name="T8" fmla="*/ 0 w 124"/>
                <a:gd name="T9" fmla="*/ 0 h 158"/>
                <a:gd name="T10" fmla="*/ 0 60000 65536"/>
                <a:gd name="T11" fmla="*/ 0 60000 65536"/>
                <a:gd name="T12" fmla="*/ 0 60000 65536"/>
                <a:gd name="T13" fmla="*/ 0 60000 65536"/>
                <a:gd name="T14" fmla="*/ 0 60000 65536"/>
                <a:gd name="T15" fmla="*/ 0 w 124"/>
                <a:gd name="T16" fmla="*/ 0 h 158"/>
                <a:gd name="T17" fmla="*/ 124 w 124"/>
                <a:gd name="T18" fmla="*/ 158 h 158"/>
              </a:gdLst>
              <a:ahLst/>
              <a:cxnLst>
                <a:cxn ang="T10">
                  <a:pos x="T0" y="T1"/>
                </a:cxn>
                <a:cxn ang="T11">
                  <a:pos x="T2" y="T3"/>
                </a:cxn>
                <a:cxn ang="T12">
                  <a:pos x="T4" y="T5"/>
                </a:cxn>
                <a:cxn ang="T13">
                  <a:pos x="T6" y="T7"/>
                </a:cxn>
                <a:cxn ang="T14">
                  <a:pos x="T8" y="T9"/>
                </a:cxn>
              </a:cxnLst>
              <a:rect l="T15" t="T16" r="T17" b="T18"/>
              <a:pathLst>
                <a:path w="124" h="158">
                  <a:moveTo>
                    <a:pt x="0" y="0"/>
                  </a:moveTo>
                  <a:lnTo>
                    <a:pt x="123" y="0"/>
                  </a:lnTo>
                  <a:lnTo>
                    <a:pt x="123" y="157"/>
                  </a:lnTo>
                  <a:lnTo>
                    <a:pt x="0" y="157"/>
                  </a:lnTo>
                  <a:lnTo>
                    <a:pt x="0" y="0"/>
                  </a:lnTo>
                </a:path>
              </a:pathLst>
            </a:custGeom>
            <a:noFill/>
            <a:ln w="12700" cap="rnd">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s-MX">
                <a:solidFill>
                  <a:srgbClr val="FF0000"/>
                </a:solidFill>
              </a:endParaRPr>
            </a:p>
          </p:txBody>
        </p:sp>
        <p:sp>
          <p:nvSpPr>
            <p:cNvPr id="34" name="Freeform 187"/>
            <p:cNvSpPr>
              <a:spLocks/>
            </p:cNvSpPr>
            <p:nvPr/>
          </p:nvSpPr>
          <p:spPr bwMode="auto">
            <a:xfrm>
              <a:off x="1889" y="2864"/>
              <a:ext cx="718" cy="875"/>
            </a:xfrm>
            <a:custGeom>
              <a:avLst/>
              <a:gdLst>
                <a:gd name="T0" fmla="*/ 0 w 767"/>
                <a:gd name="T1" fmla="*/ 0 h 935"/>
                <a:gd name="T2" fmla="*/ 0 w 767"/>
                <a:gd name="T3" fmla="*/ 1389163 h 935"/>
                <a:gd name="T4" fmla="*/ 466630 w 767"/>
                <a:gd name="T5" fmla="*/ 1389163 h 935"/>
                <a:gd name="T6" fmla="*/ 466630 w 767"/>
                <a:gd name="T7" fmla="*/ 1145241 h 935"/>
                <a:gd name="T8" fmla="*/ 671709 w 767"/>
                <a:gd name="T9" fmla="*/ 1145241 h 935"/>
                <a:gd name="T10" fmla="*/ 671709 w 767"/>
                <a:gd name="T11" fmla="*/ 1389163 h 935"/>
                <a:gd name="T12" fmla="*/ 1138339 w 767"/>
                <a:gd name="T13" fmla="*/ 1389163 h 935"/>
                <a:gd name="T14" fmla="*/ 1138339 w 767"/>
                <a:gd name="T15" fmla="*/ 0 h 935"/>
                <a:gd name="T16" fmla="*/ 0 w 767"/>
                <a:gd name="T17" fmla="*/ 0 h 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7"/>
                <a:gd name="T28" fmla="*/ 0 h 935"/>
                <a:gd name="T29" fmla="*/ 767 w 767"/>
                <a:gd name="T30" fmla="*/ 935 h 9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7" h="935">
                  <a:moveTo>
                    <a:pt x="0" y="0"/>
                  </a:moveTo>
                  <a:lnTo>
                    <a:pt x="0" y="934"/>
                  </a:lnTo>
                  <a:lnTo>
                    <a:pt x="314" y="934"/>
                  </a:lnTo>
                  <a:lnTo>
                    <a:pt x="314" y="770"/>
                  </a:lnTo>
                  <a:lnTo>
                    <a:pt x="452" y="770"/>
                  </a:lnTo>
                  <a:lnTo>
                    <a:pt x="452" y="934"/>
                  </a:lnTo>
                  <a:lnTo>
                    <a:pt x="766" y="934"/>
                  </a:lnTo>
                  <a:lnTo>
                    <a:pt x="766" y="0"/>
                  </a:lnTo>
                  <a:lnTo>
                    <a:pt x="0" y="0"/>
                  </a:lnTo>
                </a:path>
              </a:pathLst>
            </a:custGeom>
            <a:gradFill rotWithShape="1">
              <a:gsLst>
                <a:gs pos="0">
                  <a:schemeClr val="folHlink"/>
                </a:gs>
                <a:gs pos="100000">
                  <a:schemeClr val="folHlink">
                    <a:gamma/>
                    <a:shade val="46275"/>
                    <a:invGamma/>
                  </a:schemeClr>
                </a:gs>
              </a:gsLst>
              <a:path path="rect">
                <a:fillToRect l="50000" t="50000" r="50000" b="50000"/>
              </a:path>
            </a:gradFill>
            <a:ln w="12700" cap="rnd">
              <a:solidFill>
                <a:srgbClr val="000000"/>
              </a:solidFill>
              <a:round/>
              <a:headEnd/>
              <a:tailEnd/>
            </a:ln>
          </p:spPr>
          <p:txBody>
            <a:bodyPr/>
            <a:lstStyle/>
            <a:p>
              <a:pPr>
                <a:defRPr/>
              </a:pPr>
              <a:endParaRPr lang="es-MX" sz="1800" b="0">
                <a:solidFill>
                  <a:srgbClr val="FF0000"/>
                </a:solidFill>
              </a:endParaRPr>
            </a:p>
          </p:txBody>
        </p:sp>
        <p:sp>
          <p:nvSpPr>
            <p:cNvPr id="35" name="Freeform 188"/>
            <p:cNvSpPr>
              <a:spLocks/>
            </p:cNvSpPr>
            <p:nvPr/>
          </p:nvSpPr>
          <p:spPr bwMode="auto">
            <a:xfrm>
              <a:off x="1871" y="2842"/>
              <a:ext cx="754" cy="919"/>
            </a:xfrm>
            <a:custGeom>
              <a:avLst/>
              <a:gdLst>
                <a:gd name="T0" fmla="*/ 0 w 805"/>
                <a:gd name="T1" fmla="*/ 0 h 981"/>
                <a:gd name="T2" fmla="*/ 1119749 w 805"/>
                <a:gd name="T3" fmla="*/ 0 h 981"/>
                <a:gd name="T4" fmla="*/ 1119749 w 805"/>
                <a:gd name="T5" fmla="*/ 1363922 h 981"/>
                <a:gd name="T6" fmla="*/ 1119749 w 805"/>
                <a:gd name="T7" fmla="*/ 1365315 h 981"/>
                <a:gd name="T8" fmla="*/ 0 w 805"/>
                <a:gd name="T9" fmla="*/ 1365315 h 981"/>
                <a:gd name="T10" fmla="*/ 0 w 805"/>
                <a:gd name="T11" fmla="*/ 1393 h 981"/>
                <a:gd name="T12" fmla="*/ 0 w 805"/>
                <a:gd name="T13" fmla="*/ 0 h 981"/>
                <a:gd name="T14" fmla="*/ 0 60000 65536"/>
                <a:gd name="T15" fmla="*/ 0 60000 65536"/>
                <a:gd name="T16" fmla="*/ 0 60000 65536"/>
                <a:gd name="T17" fmla="*/ 0 60000 65536"/>
                <a:gd name="T18" fmla="*/ 0 60000 65536"/>
                <a:gd name="T19" fmla="*/ 0 60000 65536"/>
                <a:gd name="T20" fmla="*/ 0 60000 65536"/>
                <a:gd name="T21" fmla="*/ 0 w 805"/>
                <a:gd name="T22" fmla="*/ 0 h 981"/>
                <a:gd name="T23" fmla="*/ 805 w 805"/>
                <a:gd name="T24" fmla="*/ 981 h 9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5" h="981">
                  <a:moveTo>
                    <a:pt x="0" y="0"/>
                  </a:moveTo>
                  <a:lnTo>
                    <a:pt x="804" y="0"/>
                  </a:lnTo>
                  <a:lnTo>
                    <a:pt x="804" y="979"/>
                  </a:lnTo>
                  <a:lnTo>
                    <a:pt x="804" y="980"/>
                  </a:lnTo>
                  <a:lnTo>
                    <a:pt x="0" y="980"/>
                  </a:lnTo>
                  <a:lnTo>
                    <a:pt x="0" y="1"/>
                  </a:lnTo>
                  <a:lnTo>
                    <a:pt x="0" y="0"/>
                  </a:lnTo>
                </a:path>
              </a:pathLst>
            </a:custGeom>
            <a:noFill/>
            <a:ln w="12700" cap="rnd">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s-MX">
                <a:solidFill>
                  <a:srgbClr val="FF0000"/>
                </a:solidFill>
              </a:endParaRPr>
            </a:p>
          </p:txBody>
        </p:sp>
        <p:sp>
          <p:nvSpPr>
            <p:cNvPr id="36" name="Freeform 189"/>
            <p:cNvSpPr>
              <a:spLocks/>
            </p:cNvSpPr>
            <p:nvPr/>
          </p:nvSpPr>
          <p:spPr bwMode="auto">
            <a:xfrm>
              <a:off x="1973" y="2962"/>
              <a:ext cx="239" cy="120"/>
            </a:xfrm>
            <a:custGeom>
              <a:avLst/>
              <a:gdLst>
                <a:gd name="T0" fmla="*/ 0 w 255"/>
                <a:gd name="T1" fmla="*/ 0 h 128"/>
                <a:gd name="T2" fmla="*/ 354212 w 255"/>
                <a:gd name="T3" fmla="*/ 0 h 128"/>
                <a:gd name="T4" fmla="*/ 354212 w 255"/>
                <a:gd name="T5" fmla="*/ 177199 h 128"/>
                <a:gd name="T6" fmla="*/ 0 w 255"/>
                <a:gd name="T7" fmla="*/ 177199 h 128"/>
                <a:gd name="T8" fmla="*/ 0 w 255"/>
                <a:gd name="T9" fmla="*/ 0 h 128"/>
                <a:gd name="T10" fmla="*/ 0 60000 65536"/>
                <a:gd name="T11" fmla="*/ 0 60000 65536"/>
                <a:gd name="T12" fmla="*/ 0 60000 65536"/>
                <a:gd name="T13" fmla="*/ 0 60000 65536"/>
                <a:gd name="T14" fmla="*/ 0 60000 65536"/>
                <a:gd name="T15" fmla="*/ 0 w 255"/>
                <a:gd name="T16" fmla="*/ 0 h 128"/>
                <a:gd name="T17" fmla="*/ 255 w 255"/>
                <a:gd name="T18" fmla="*/ 128 h 128"/>
              </a:gdLst>
              <a:ahLst/>
              <a:cxnLst>
                <a:cxn ang="T10">
                  <a:pos x="T0" y="T1"/>
                </a:cxn>
                <a:cxn ang="T11">
                  <a:pos x="T2" y="T3"/>
                </a:cxn>
                <a:cxn ang="T12">
                  <a:pos x="T4" y="T5"/>
                </a:cxn>
                <a:cxn ang="T13">
                  <a:pos x="T6" y="T7"/>
                </a:cxn>
                <a:cxn ang="T14">
                  <a:pos x="T8" y="T9"/>
                </a:cxn>
              </a:cxnLst>
              <a:rect l="T15" t="T16" r="T17" b="T18"/>
              <a:pathLst>
                <a:path w="255" h="128">
                  <a:moveTo>
                    <a:pt x="0" y="0"/>
                  </a:moveTo>
                  <a:lnTo>
                    <a:pt x="254" y="0"/>
                  </a:lnTo>
                  <a:lnTo>
                    <a:pt x="254" y="127"/>
                  </a:lnTo>
                  <a:lnTo>
                    <a:pt x="0" y="127"/>
                  </a:lnTo>
                  <a:lnTo>
                    <a:pt x="0" y="0"/>
                  </a:lnTo>
                </a:path>
              </a:pathLst>
            </a:custGeom>
            <a:solidFill>
              <a:schemeClr val="bg1"/>
            </a:solidFill>
            <a:ln w="12700" cap="rnd">
              <a:solidFill>
                <a:srgbClr val="000000"/>
              </a:solidFill>
              <a:round/>
              <a:headEnd/>
              <a:tailEnd/>
            </a:ln>
          </p:spPr>
          <p:txBody>
            <a:bodyPr/>
            <a:lstStyle/>
            <a:p>
              <a:endParaRPr lang="es-MX">
                <a:solidFill>
                  <a:srgbClr val="FF0000"/>
                </a:solidFill>
              </a:endParaRPr>
            </a:p>
          </p:txBody>
        </p:sp>
        <p:sp>
          <p:nvSpPr>
            <p:cNvPr id="37" name="Freeform 190"/>
            <p:cNvSpPr>
              <a:spLocks/>
            </p:cNvSpPr>
            <p:nvPr/>
          </p:nvSpPr>
          <p:spPr bwMode="auto">
            <a:xfrm>
              <a:off x="1973" y="3149"/>
              <a:ext cx="239" cy="121"/>
            </a:xfrm>
            <a:custGeom>
              <a:avLst/>
              <a:gdLst>
                <a:gd name="T0" fmla="*/ 0 w 255"/>
                <a:gd name="T1" fmla="*/ 0 h 130"/>
                <a:gd name="T2" fmla="*/ 354212 w 255"/>
                <a:gd name="T3" fmla="*/ 0 h 130"/>
                <a:gd name="T4" fmla="*/ 354212 w 255"/>
                <a:gd name="T5" fmla="*/ 177414 h 130"/>
                <a:gd name="T6" fmla="*/ 0 w 255"/>
                <a:gd name="T7" fmla="*/ 177414 h 130"/>
                <a:gd name="T8" fmla="*/ 0 w 255"/>
                <a:gd name="T9" fmla="*/ 0 h 130"/>
                <a:gd name="T10" fmla="*/ 0 60000 65536"/>
                <a:gd name="T11" fmla="*/ 0 60000 65536"/>
                <a:gd name="T12" fmla="*/ 0 60000 65536"/>
                <a:gd name="T13" fmla="*/ 0 60000 65536"/>
                <a:gd name="T14" fmla="*/ 0 60000 65536"/>
                <a:gd name="T15" fmla="*/ 0 w 255"/>
                <a:gd name="T16" fmla="*/ 0 h 130"/>
                <a:gd name="T17" fmla="*/ 255 w 255"/>
                <a:gd name="T18" fmla="*/ 130 h 130"/>
              </a:gdLst>
              <a:ahLst/>
              <a:cxnLst>
                <a:cxn ang="T10">
                  <a:pos x="T0" y="T1"/>
                </a:cxn>
                <a:cxn ang="T11">
                  <a:pos x="T2" y="T3"/>
                </a:cxn>
                <a:cxn ang="T12">
                  <a:pos x="T4" y="T5"/>
                </a:cxn>
                <a:cxn ang="T13">
                  <a:pos x="T6" y="T7"/>
                </a:cxn>
                <a:cxn ang="T14">
                  <a:pos x="T8" y="T9"/>
                </a:cxn>
              </a:cxnLst>
              <a:rect l="T15" t="T16" r="T17" b="T18"/>
              <a:pathLst>
                <a:path w="255" h="130">
                  <a:moveTo>
                    <a:pt x="0" y="0"/>
                  </a:moveTo>
                  <a:lnTo>
                    <a:pt x="254" y="0"/>
                  </a:lnTo>
                  <a:lnTo>
                    <a:pt x="254" y="129"/>
                  </a:lnTo>
                  <a:lnTo>
                    <a:pt x="0" y="129"/>
                  </a:lnTo>
                  <a:lnTo>
                    <a:pt x="0" y="0"/>
                  </a:lnTo>
                </a:path>
              </a:pathLst>
            </a:custGeom>
            <a:solidFill>
              <a:schemeClr val="bg1"/>
            </a:solidFill>
            <a:ln w="12700" cap="rnd">
              <a:solidFill>
                <a:srgbClr val="000000"/>
              </a:solidFill>
              <a:round/>
              <a:headEnd/>
              <a:tailEnd/>
            </a:ln>
          </p:spPr>
          <p:txBody>
            <a:bodyPr/>
            <a:lstStyle/>
            <a:p>
              <a:endParaRPr lang="es-MX">
                <a:solidFill>
                  <a:srgbClr val="FF0000"/>
                </a:solidFill>
              </a:endParaRPr>
            </a:p>
          </p:txBody>
        </p:sp>
        <p:sp>
          <p:nvSpPr>
            <p:cNvPr id="38" name="Freeform 191"/>
            <p:cNvSpPr>
              <a:spLocks/>
            </p:cNvSpPr>
            <p:nvPr/>
          </p:nvSpPr>
          <p:spPr bwMode="auto">
            <a:xfrm>
              <a:off x="2283" y="2962"/>
              <a:ext cx="240" cy="120"/>
            </a:xfrm>
            <a:custGeom>
              <a:avLst/>
              <a:gdLst>
                <a:gd name="T0" fmla="*/ 0 w 256"/>
                <a:gd name="T1" fmla="*/ 0 h 128"/>
                <a:gd name="T2" fmla="*/ 355793 w 256"/>
                <a:gd name="T3" fmla="*/ 0 h 128"/>
                <a:gd name="T4" fmla="*/ 355793 w 256"/>
                <a:gd name="T5" fmla="*/ 177199 h 128"/>
                <a:gd name="T6" fmla="*/ 0 w 256"/>
                <a:gd name="T7" fmla="*/ 177199 h 128"/>
                <a:gd name="T8" fmla="*/ 0 w 256"/>
                <a:gd name="T9" fmla="*/ 0 h 128"/>
                <a:gd name="T10" fmla="*/ 0 60000 65536"/>
                <a:gd name="T11" fmla="*/ 0 60000 65536"/>
                <a:gd name="T12" fmla="*/ 0 60000 65536"/>
                <a:gd name="T13" fmla="*/ 0 60000 65536"/>
                <a:gd name="T14" fmla="*/ 0 60000 65536"/>
                <a:gd name="T15" fmla="*/ 0 w 256"/>
                <a:gd name="T16" fmla="*/ 0 h 128"/>
                <a:gd name="T17" fmla="*/ 256 w 256"/>
                <a:gd name="T18" fmla="*/ 128 h 128"/>
              </a:gdLst>
              <a:ahLst/>
              <a:cxnLst>
                <a:cxn ang="T10">
                  <a:pos x="T0" y="T1"/>
                </a:cxn>
                <a:cxn ang="T11">
                  <a:pos x="T2" y="T3"/>
                </a:cxn>
                <a:cxn ang="T12">
                  <a:pos x="T4" y="T5"/>
                </a:cxn>
                <a:cxn ang="T13">
                  <a:pos x="T6" y="T7"/>
                </a:cxn>
                <a:cxn ang="T14">
                  <a:pos x="T8" y="T9"/>
                </a:cxn>
              </a:cxnLst>
              <a:rect l="T15" t="T16" r="T17" b="T18"/>
              <a:pathLst>
                <a:path w="256" h="128">
                  <a:moveTo>
                    <a:pt x="0" y="0"/>
                  </a:moveTo>
                  <a:lnTo>
                    <a:pt x="255" y="0"/>
                  </a:lnTo>
                  <a:lnTo>
                    <a:pt x="255" y="127"/>
                  </a:lnTo>
                  <a:lnTo>
                    <a:pt x="0" y="127"/>
                  </a:lnTo>
                  <a:lnTo>
                    <a:pt x="0" y="0"/>
                  </a:lnTo>
                </a:path>
              </a:pathLst>
            </a:custGeom>
            <a:solidFill>
              <a:schemeClr val="bg1"/>
            </a:solidFill>
            <a:ln w="12700" cap="rnd">
              <a:solidFill>
                <a:srgbClr val="000000"/>
              </a:solidFill>
              <a:round/>
              <a:headEnd/>
              <a:tailEnd/>
            </a:ln>
          </p:spPr>
          <p:txBody>
            <a:bodyPr/>
            <a:lstStyle/>
            <a:p>
              <a:endParaRPr lang="es-MX">
                <a:solidFill>
                  <a:srgbClr val="FF0000"/>
                </a:solidFill>
              </a:endParaRPr>
            </a:p>
          </p:txBody>
        </p:sp>
        <p:sp>
          <p:nvSpPr>
            <p:cNvPr id="39" name="Freeform 192"/>
            <p:cNvSpPr>
              <a:spLocks/>
            </p:cNvSpPr>
            <p:nvPr/>
          </p:nvSpPr>
          <p:spPr bwMode="auto">
            <a:xfrm>
              <a:off x="2283" y="3149"/>
              <a:ext cx="240" cy="120"/>
            </a:xfrm>
            <a:custGeom>
              <a:avLst/>
              <a:gdLst>
                <a:gd name="T0" fmla="*/ 0 w 256"/>
                <a:gd name="T1" fmla="*/ 0 h 128"/>
                <a:gd name="T2" fmla="*/ 355793 w 256"/>
                <a:gd name="T3" fmla="*/ 0 h 128"/>
                <a:gd name="T4" fmla="*/ 355793 w 256"/>
                <a:gd name="T5" fmla="*/ 177199 h 128"/>
                <a:gd name="T6" fmla="*/ 0 w 256"/>
                <a:gd name="T7" fmla="*/ 177199 h 128"/>
                <a:gd name="T8" fmla="*/ 0 w 256"/>
                <a:gd name="T9" fmla="*/ 0 h 128"/>
                <a:gd name="T10" fmla="*/ 0 60000 65536"/>
                <a:gd name="T11" fmla="*/ 0 60000 65536"/>
                <a:gd name="T12" fmla="*/ 0 60000 65536"/>
                <a:gd name="T13" fmla="*/ 0 60000 65536"/>
                <a:gd name="T14" fmla="*/ 0 60000 65536"/>
                <a:gd name="T15" fmla="*/ 0 w 256"/>
                <a:gd name="T16" fmla="*/ 0 h 128"/>
                <a:gd name="T17" fmla="*/ 256 w 256"/>
                <a:gd name="T18" fmla="*/ 128 h 128"/>
              </a:gdLst>
              <a:ahLst/>
              <a:cxnLst>
                <a:cxn ang="T10">
                  <a:pos x="T0" y="T1"/>
                </a:cxn>
                <a:cxn ang="T11">
                  <a:pos x="T2" y="T3"/>
                </a:cxn>
                <a:cxn ang="T12">
                  <a:pos x="T4" y="T5"/>
                </a:cxn>
                <a:cxn ang="T13">
                  <a:pos x="T6" y="T7"/>
                </a:cxn>
                <a:cxn ang="T14">
                  <a:pos x="T8" y="T9"/>
                </a:cxn>
              </a:cxnLst>
              <a:rect l="T15" t="T16" r="T17" b="T18"/>
              <a:pathLst>
                <a:path w="256" h="128">
                  <a:moveTo>
                    <a:pt x="0" y="0"/>
                  </a:moveTo>
                  <a:lnTo>
                    <a:pt x="255" y="0"/>
                  </a:lnTo>
                  <a:lnTo>
                    <a:pt x="255" y="127"/>
                  </a:lnTo>
                  <a:lnTo>
                    <a:pt x="0" y="127"/>
                  </a:lnTo>
                  <a:lnTo>
                    <a:pt x="0" y="0"/>
                  </a:lnTo>
                </a:path>
              </a:pathLst>
            </a:custGeom>
            <a:solidFill>
              <a:schemeClr val="bg1"/>
            </a:solidFill>
            <a:ln w="12700" cap="rnd">
              <a:solidFill>
                <a:srgbClr val="000000"/>
              </a:solidFill>
              <a:round/>
              <a:headEnd/>
              <a:tailEnd/>
            </a:ln>
          </p:spPr>
          <p:txBody>
            <a:bodyPr/>
            <a:lstStyle/>
            <a:p>
              <a:endParaRPr lang="es-MX">
                <a:solidFill>
                  <a:srgbClr val="FF0000"/>
                </a:solidFill>
              </a:endParaRPr>
            </a:p>
          </p:txBody>
        </p:sp>
        <p:sp>
          <p:nvSpPr>
            <p:cNvPr id="40" name="Freeform 193"/>
            <p:cNvSpPr>
              <a:spLocks/>
            </p:cNvSpPr>
            <p:nvPr/>
          </p:nvSpPr>
          <p:spPr bwMode="auto">
            <a:xfrm>
              <a:off x="1973" y="3327"/>
              <a:ext cx="550" cy="126"/>
            </a:xfrm>
            <a:custGeom>
              <a:avLst/>
              <a:gdLst>
                <a:gd name="T0" fmla="*/ 0 w 587"/>
                <a:gd name="T1" fmla="*/ 0 h 135"/>
                <a:gd name="T2" fmla="*/ 816697 w 587"/>
                <a:gd name="T3" fmla="*/ 0 h 135"/>
                <a:gd name="T4" fmla="*/ 816697 w 587"/>
                <a:gd name="T5" fmla="*/ 185307 h 135"/>
                <a:gd name="T6" fmla="*/ 0 w 587"/>
                <a:gd name="T7" fmla="*/ 185307 h 135"/>
                <a:gd name="T8" fmla="*/ 0 w 587"/>
                <a:gd name="T9" fmla="*/ 0 h 135"/>
                <a:gd name="T10" fmla="*/ 0 60000 65536"/>
                <a:gd name="T11" fmla="*/ 0 60000 65536"/>
                <a:gd name="T12" fmla="*/ 0 60000 65536"/>
                <a:gd name="T13" fmla="*/ 0 60000 65536"/>
                <a:gd name="T14" fmla="*/ 0 60000 65536"/>
                <a:gd name="T15" fmla="*/ 0 w 587"/>
                <a:gd name="T16" fmla="*/ 0 h 135"/>
                <a:gd name="T17" fmla="*/ 587 w 587"/>
                <a:gd name="T18" fmla="*/ 135 h 135"/>
              </a:gdLst>
              <a:ahLst/>
              <a:cxnLst>
                <a:cxn ang="T10">
                  <a:pos x="T0" y="T1"/>
                </a:cxn>
                <a:cxn ang="T11">
                  <a:pos x="T2" y="T3"/>
                </a:cxn>
                <a:cxn ang="T12">
                  <a:pos x="T4" y="T5"/>
                </a:cxn>
                <a:cxn ang="T13">
                  <a:pos x="T6" y="T7"/>
                </a:cxn>
                <a:cxn ang="T14">
                  <a:pos x="T8" y="T9"/>
                </a:cxn>
              </a:cxnLst>
              <a:rect l="T15" t="T16" r="T17" b="T18"/>
              <a:pathLst>
                <a:path w="587" h="135">
                  <a:moveTo>
                    <a:pt x="0" y="0"/>
                  </a:moveTo>
                  <a:lnTo>
                    <a:pt x="586" y="0"/>
                  </a:lnTo>
                  <a:lnTo>
                    <a:pt x="586" y="134"/>
                  </a:lnTo>
                  <a:lnTo>
                    <a:pt x="0" y="134"/>
                  </a:lnTo>
                  <a:lnTo>
                    <a:pt x="0" y="0"/>
                  </a:lnTo>
                </a:path>
              </a:pathLst>
            </a:custGeom>
            <a:solidFill>
              <a:schemeClr val="bg1"/>
            </a:solidFill>
            <a:ln w="12700" cap="rnd">
              <a:solidFill>
                <a:srgbClr val="000000"/>
              </a:solidFill>
              <a:round/>
              <a:headEnd/>
              <a:tailEnd/>
            </a:ln>
          </p:spPr>
          <p:txBody>
            <a:bodyPr/>
            <a:lstStyle/>
            <a:p>
              <a:endParaRPr lang="es-MX">
                <a:solidFill>
                  <a:srgbClr val="FF0000"/>
                </a:solidFill>
              </a:endParaRPr>
            </a:p>
          </p:txBody>
        </p:sp>
        <p:sp>
          <p:nvSpPr>
            <p:cNvPr id="41" name="Text Box 194"/>
            <p:cNvSpPr txBox="1">
              <a:spLocks noChangeArrowheads="1"/>
            </p:cNvSpPr>
            <p:nvPr/>
          </p:nvSpPr>
          <p:spPr bwMode="auto">
            <a:xfrm>
              <a:off x="526" y="2456"/>
              <a:ext cx="2207" cy="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r>
                <a:rPr lang="es-ES_tradnl" sz="1200">
                  <a:solidFill>
                    <a:srgbClr val="FF0000"/>
                  </a:solidFill>
                  <a:latin typeface="+mn-lt"/>
                </a:rPr>
                <a:t>OBTENCIÓN DE COMUNICACIÓN</a:t>
              </a:r>
            </a:p>
            <a:p>
              <a:r>
                <a:rPr lang="es-ES_tradnl" sz="1200">
                  <a:solidFill>
                    <a:srgbClr val="FF0000"/>
                  </a:solidFill>
                  <a:latin typeface="+mn-lt"/>
                </a:rPr>
                <a:t>ESCRITA DE UN TERCERO INDEPENDIENTE</a:t>
              </a:r>
            </a:p>
          </p:txBody>
        </p:sp>
        <p:pic>
          <p:nvPicPr>
            <p:cNvPr id="42" name="Picture 200" descr="10196456"/>
            <p:cNvPicPr>
              <a:picLocks noChangeAspect="1" noChangeArrowheads="1"/>
            </p:cNvPicPr>
            <p:nvPr/>
          </p:nvPicPr>
          <p:blipFill>
            <a:blip r:embed="rId10" cstate="print">
              <a:extLst>
                <a:ext uri="{28A0092B-C50C-407E-A947-70E740481C1C}">
                  <a14:useLocalDpi xmlns:a14="http://schemas.microsoft.com/office/drawing/2010/main" val="0"/>
                </a:ext>
              </a:extLst>
            </a:blip>
            <a:srcRect b="11938"/>
            <a:stretch>
              <a:fillRect/>
            </a:stretch>
          </p:blipFill>
          <p:spPr bwMode="auto">
            <a:xfrm>
              <a:off x="3833" y="1162"/>
              <a:ext cx="1136" cy="1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27918145"/>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94</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2.5 Técnicas y procedimientos de auditoría</a:t>
            </a:r>
            <a:endParaRPr lang="es-MX" sz="1800" dirty="0">
              <a:latin typeface="Arial" panose="020B0604020202020204" pitchFamily="34" charset="0"/>
              <a:cs typeface="Arial" panose="020B0604020202020204" pitchFamily="34" charset="0"/>
            </a:endParaRPr>
          </a:p>
        </p:txBody>
      </p:sp>
      <p:pic>
        <p:nvPicPr>
          <p:cNvPr id="48" name="Picture 17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87815">
            <a:off x="1955751" y="5582592"/>
            <a:ext cx="1223962" cy="987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9" name="Group 163"/>
          <p:cNvGrpSpPr>
            <a:grpSpLocks/>
          </p:cNvGrpSpPr>
          <p:nvPr/>
        </p:nvGrpSpPr>
        <p:grpSpPr bwMode="auto">
          <a:xfrm>
            <a:off x="877838" y="1558280"/>
            <a:ext cx="3614738" cy="2446337"/>
            <a:chOff x="720" y="635"/>
            <a:chExt cx="2277" cy="1541"/>
          </a:xfrm>
        </p:grpSpPr>
        <p:pic>
          <p:nvPicPr>
            <p:cNvPr id="50" name="Picture 16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1" y="1071"/>
              <a:ext cx="522" cy="9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5" name="Rectangle 3"/>
            <p:cNvSpPr>
              <a:spLocks noChangeArrowheads="1"/>
            </p:cNvSpPr>
            <p:nvPr/>
          </p:nvSpPr>
          <p:spPr bwMode="auto">
            <a:xfrm>
              <a:off x="720" y="635"/>
              <a:ext cx="2277" cy="1541"/>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s-ES_tradnl" sz="1200">
                <a:solidFill>
                  <a:srgbClr val="FF0000"/>
                </a:solidFill>
              </a:endParaRPr>
            </a:p>
          </p:txBody>
        </p:sp>
        <p:sp>
          <p:nvSpPr>
            <p:cNvPr id="96" name="Rectangle 4"/>
            <p:cNvSpPr>
              <a:spLocks noChangeArrowheads="1"/>
            </p:cNvSpPr>
            <p:nvPr/>
          </p:nvSpPr>
          <p:spPr bwMode="auto">
            <a:xfrm>
              <a:off x="738" y="646"/>
              <a:ext cx="14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eaLnBrk="0" hangingPunct="0"/>
              <a:r>
                <a:rPr lang="es-ES_tradnl" sz="1800">
                  <a:solidFill>
                    <a:srgbClr val="FF0000"/>
                  </a:solidFill>
                </a:rPr>
                <a:t>ESTUDIO GENERAL</a:t>
              </a:r>
            </a:p>
          </p:txBody>
        </p:sp>
        <p:pic>
          <p:nvPicPr>
            <p:cNvPr id="97" name="Picture 5"/>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 y="1352"/>
              <a:ext cx="1083" cy="5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98" name="Line 7"/>
            <p:cNvSpPr>
              <a:spLocks noChangeShapeType="1"/>
            </p:cNvSpPr>
            <p:nvPr/>
          </p:nvSpPr>
          <p:spPr bwMode="auto">
            <a:xfrm flipH="1">
              <a:off x="872" y="1113"/>
              <a:ext cx="1683" cy="496"/>
            </a:xfrm>
            <a:prstGeom prst="line">
              <a:avLst/>
            </a:prstGeom>
            <a:noFill/>
            <a:ln w="12700">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s-MX">
                <a:solidFill>
                  <a:srgbClr val="FF0000"/>
                </a:solidFill>
              </a:endParaRPr>
            </a:p>
          </p:txBody>
        </p:sp>
        <p:sp>
          <p:nvSpPr>
            <p:cNvPr id="99" name="Line 8"/>
            <p:cNvSpPr>
              <a:spLocks noChangeShapeType="1"/>
            </p:cNvSpPr>
            <p:nvPr/>
          </p:nvSpPr>
          <p:spPr bwMode="auto">
            <a:xfrm flipH="1">
              <a:off x="1842" y="1113"/>
              <a:ext cx="718" cy="672"/>
            </a:xfrm>
            <a:prstGeom prst="line">
              <a:avLst/>
            </a:prstGeom>
            <a:noFill/>
            <a:ln w="12700">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s-MX">
                <a:solidFill>
                  <a:srgbClr val="FF0000"/>
                </a:solidFill>
              </a:endParaRPr>
            </a:p>
          </p:txBody>
        </p:sp>
        <p:sp>
          <p:nvSpPr>
            <p:cNvPr id="100" name="Text Box 9"/>
            <p:cNvSpPr txBox="1">
              <a:spLocks noChangeArrowheads="1"/>
            </p:cNvSpPr>
            <p:nvPr/>
          </p:nvSpPr>
          <p:spPr bwMode="auto">
            <a:xfrm>
              <a:off x="750" y="820"/>
              <a:ext cx="1547"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r>
                <a:rPr lang="es-ES_tradnl" sz="1200" dirty="0">
                  <a:solidFill>
                    <a:srgbClr val="FF0000"/>
                  </a:solidFill>
                  <a:latin typeface="+mn-lt"/>
                </a:rPr>
                <a:t>APRECIACIÓN GLOBAL DE LA</a:t>
              </a:r>
            </a:p>
            <a:p>
              <a:r>
                <a:rPr lang="es-ES_tradnl" sz="1200" dirty="0">
                  <a:solidFill>
                    <a:srgbClr val="FF0000"/>
                  </a:solidFill>
                  <a:latin typeface="+mn-lt"/>
                </a:rPr>
                <a:t>ORGANIZACIÓN</a:t>
              </a:r>
            </a:p>
          </p:txBody>
        </p:sp>
      </p:grpSp>
      <p:grpSp>
        <p:nvGrpSpPr>
          <p:cNvPr id="101" name="Group 172"/>
          <p:cNvGrpSpPr>
            <a:grpSpLocks/>
          </p:cNvGrpSpPr>
          <p:nvPr/>
        </p:nvGrpSpPr>
        <p:grpSpPr bwMode="auto">
          <a:xfrm>
            <a:off x="876251" y="4149080"/>
            <a:ext cx="2397125" cy="2447925"/>
            <a:chOff x="567" y="2119"/>
            <a:chExt cx="1510" cy="1542"/>
          </a:xfrm>
        </p:grpSpPr>
        <p:sp>
          <p:nvSpPr>
            <p:cNvPr id="102" name="Rectangle 50"/>
            <p:cNvSpPr>
              <a:spLocks noChangeArrowheads="1"/>
            </p:cNvSpPr>
            <p:nvPr/>
          </p:nvSpPr>
          <p:spPr bwMode="auto">
            <a:xfrm>
              <a:off x="579" y="2119"/>
              <a:ext cx="1498" cy="1542"/>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s-MX" sz="1800" b="0">
                <a:solidFill>
                  <a:srgbClr val="FF0000"/>
                </a:solidFill>
              </a:endParaRPr>
            </a:p>
          </p:txBody>
        </p:sp>
        <p:sp>
          <p:nvSpPr>
            <p:cNvPr id="103" name="Rectangle 51"/>
            <p:cNvSpPr>
              <a:spLocks noChangeArrowheads="1"/>
            </p:cNvSpPr>
            <p:nvPr/>
          </p:nvSpPr>
          <p:spPr bwMode="auto">
            <a:xfrm>
              <a:off x="567" y="2158"/>
              <a:ext cx="1243"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eaLnBrk="0" hangingPunct="0"/>
              <a:r>
                <a:rPr lang="es-ES_tradnl" sz="1800">
                  <a:solidFill>
                    <a:srgbClr val="FF0000"/>
                  </a:solidFill>
                </a:rPr>
                <a:t>CERTIFICACIÓN</a:t>
              </a:r>
            </a:p>
          </p:txBody>
        </p:sp>
        <p:sp>
          <p:nvSpPr>
            <p:cNvPr id="104" name="Oval 54" descr="20%"/>
            <p:cNvSpPr>
              <a:spLocks noChangeArrowheads="1"/>
            </p:cNvSpPr>
            <p:nvPr/>
          </p:nvSpPr>
          <p:spPr bwMode="auto">
            <a:xfrm rot="1080000">
              <a:off x="1642" y="3149"/>
              <a:ext cx="103" cy="103"/>
            </a:xfrm>
            <a:prstGeom prst="ellipse">
              <a:avLst/>
            </a:prstGeom>
            <a:noFill/>
            <a:ln w="12700">
              <a:solidFill>
                <a:srgbClr val="A2C1FE"/>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s-MX" sz="1800" b="0">
                <a:solidFill>
                  <a:srgbClr val="FF0000"/>
                </a:solidFill>
              </a:endParaRPr>
            </a:p>
          </p:txBody>
        </p:sp>
        <p:sp>
          <p:nvSpPr>
            <p:cNvPr id="105" name="Rectangle 55" descr="Confeti grande"/>
            <p:cNvSpPr>
              <a:spLocks noChangeArrowheads="1"/>
            </p:cNvSpPr>
            <p:nvPr/>
          </p:nvSpPr>
          <p:spPr bwMode="auto">
            <a:xfrm rot="-1320000">
              <a:off x="1431" y="3297"/>
              <a:ext cx="161" cy="63"/>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s-MX" sz="1800" b="0">
                <a:solidFill>
                  <a:srgbClr val="FF0000"/>
                </a:solidFill>
              </a:endParaRPr>
            </a:p>
          </p:txBody>
        </p:sp>
        <p:sp>
          <p:nvSpPr>
            <p:cNvPr id="106" name="Text Box 56"/>
            <p:cNvSpPr txBox="1">
              <a:spLocks noChangeArrowheads="1"/>
            </p:cNvSpPr>
            <p:nvPr/>
          </p:nvSpPr>
          <p:spPr bwMode="auto">
            <a:xfrm>
              <a:off x="630" y="2343"/>
              <a:ext cx="1183"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r>
                <a:rPr lang="es-ES_tradnl" sz="1200">
                  <a:solidFill>
                    <a:srgbClr val="FF0000"/>
                  </a:solidFill>
                  <a:latin typeface="+mn-lt"/>
                </a:rPr>
                <a:t>OBTENCIÓN DE UN</a:t>
              </a:r>
            </a:p>
            <a:p>
              <a:r>
                <a:rPr lang="es-ES_tradnl" sz="1200">
                  <a:solidFill>
                    <a:srgbClr val="FF0000"/>
                  </a:solidFill>
                  <a:latin typeface="+mn-lt"/>
                </a:rPr>
                <a:t>DOCUMENTO QUE</a:t>
              </a:r>
            </a:p>
            <a:p>
              <a:r>
                <a:rPr lang="es-ES_tradnl" sz="1200">
                  <a:solidFill>
                    <a:srgbClr val="FF0000"/>
                  </a:solidFill>
                  <a:latin typeface="+mn-lt"/>
                </a:rPr>
                <a:t>ASEGURE LA VERDAD</a:t>
              </a:r>
            </a:p>
            <a:p>
              <a:r>
                <a:rPr lang="es-ES_tradnl" sz="1200">
                  <a:solidFill>
                    <a:srgbClr val="FF0000"/>
                  </a:solidFill>
                  <a:latin typeface="+mn-lt"/>
                </a:rPr>
                <a:t>DE UN</a:t>
              </a:r>
            </a:p>
            <a:p>
              <a:r>
                <a:rPr lang="es-ES_tradnl" sz="1200">
                  <a:solidFill>
                    <a:srgbClr val="FF0000"/>
                  </a:solidFill>
                  <a:latin typeface="+mn-lt"/>
                </a:rPr>
                <a:t>HECHO,</a:t>
              </a:r>
            </a:p>
            <a:p>
              <a:r>
                <a:rPr lang="es-ES_tradnl" sz="1200">
                  <a:solidFill>
                    <a:srgbClr val="FF0000"/>
                  </a:solidFill>
                  <a:latin typeface="+mn-lt"/>
                </a:rPr>
                <a:t>LEGALIZADO</a:t>
              </a:r>
            </a:p>
            <a:p>
              <a:r>
                <a:rPr lang="es-ES_tradnl" sz="1200">
                  <a:solidFill>
                    <a:srgbClr val="FF0000"/>
                  </a:solidFill>
                  <a:latin typeface="+mn-lt"/>
                </a:rPr>
                <a:t>CON FIRMA</a:t>
              </a:r>
            </a:p>
            <a:p>
              <a:r>
                <a:rPr lang="es-ES_tradnl" sz="1200">
                  <a:solidFill>
                    <a:srgbClr val="FF0000"/>
                  </a:solidFill>
                  <a:latin typeface="+mn-lt"/>
                </a:rPr>
                <a:t>DE UNA</a:t>
              </a:r>
            </a:p>
            <a:p>
              <a:r>
                <a:rPr lang="es-ES_tradnl" sz="1200">
                  <a:solidFill>
                    <a:srgbClr val="FF0000"/>
                  </a:solidFill>
                  <a:latin typeface="+mn-lt"/>
                </a:rPr>
                <a:t>AUTORIDAD</a:t>
              </a:r>
            </a:p>
          </p:txBody>
        </p:sp>
      </p:grpSp>
      <p:grpSp>
        <p:nvGrpSpPr>
          <p:cNvPr id="107" name="Group 165"/>
          <p:cNvGrpSpPr>
            <a:grpSpLocks/>
          </p:cNvGrpSpPr>
          <p:nvPr/>
        </p:nvGrpSpPr>
        <p:grpSpPr bwMode="auto">
          <a:xfrm>
            <a:off x="4856113" y="1550342"/>
            <a:ext cx="3632200" cy="2446338"/>
            <a:chOff x="3226" y="630"/>
            <a:chExt cx="2288" cy="1541"/>
          </a:xfrm>
        </p:grpSpPr>
        <p:sp>
          <p:nvSpPr>
            <p:cNvPr id="108" name="Rectangle 11"/>
            <p:cNvSpPr>
              <a:spLocks noChangeArrowheads="1"/>
            </p:cNvSpPr>
            <p:nvPr/>
          </p:nvSpPr>
          <p:spPr bwMode="auto">
            <a:xfrm>
              <a:off x="3237" y="630"/>
              <a:ext cx="2277" cy="1541"/>
            </a:xfrm>
            <a:prstGeom prst="rect">
              <a:avLst/>
            </a:prstGeom>
            <a:solidFill>
              <a:schemeClr val="bg1"/>
            </a:solidFill>
            <a:ln w="12700">
              <a:solidFill>
                <a:schemeClr val="tx1"/>
              </a:solidFill>
              <a:miter lim="800000"/>
              <a:headEnd/>
              <a:tailEnd/>
            </a:ln>
          </p:spPr>
          <p:txBody>
            <a:bodyPr wrap="none" anchor="ctr"/>
            <a:lstStyle/>
            <a:p>
              <a:endParaRPr lang="es-MX" sz="1800" b="0"/>
            </a:p>
          </p:txBody>
        </p:sp>
        <p:sp>
          <p:nvSpPr>
            <p:cNvPr id="109" name="Rectangle 12"/>
            <p:cNvSpPr>
              <a:spLocks noChangeArrowheads="1"/>
            </p:cNvSpPr>
            <p:nvPr/>
          </p:nvSpPr>
          <p:spPr bwMode="auto">
            <a:xfrm>
              <a:off x="3226" y="655"/>
              <a:ext cx="64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eaLnBrk="0" hangingPunct="0"/>
              <a:r>
                <a:rPr lang="es-ES_tradnl" sz="1800"/>
                <a:t>ANÁLISIS</a:t>
              </a:r>
            </a:p>
          </p:txBody>
        </p:sp>
        <p:sp>
          <p:nvSpPr>
            <p:cNvPr id="110" name="Freeform 13"/>
            <p:cNvSpPr>
              <a:spLocks/>
            </p:cNvSpPr>
            <p:nvPr/>
          </p:nvSpPr>
          <p:spPr bwMode="auto">
            <a:xfrm>
              <a:off x="3271" y="1332"/>
              <a:ext cx="892" cy="752"/>
            </a:xfrm>
            <a:custGeom>
              <a:avLst/>
              <a:gdLst>
                <a:gd name="T0" fmla="*/ 418 w 971"/>
                <a:gd name="T1" fmla="*/ 0 h 818"/>
                <a:gd name="T2" fmla="*/ 418 w 971"/>
                <a:gd name="T3" fmla="*/ 305 h 818"/>
                <a:gd name="T4" fmla="*/ 491 w 971"/>
                <a:gd name="T5" fmla="*/ 305 h 818"/>
                <a:gd name="T6" fmla="*/ 491 w 971"/>
                <a:gd name="T7" fmla="*/ 147 h 818"/>
                <a:gd name="T8" fmla="*/ 671 w 971"/>
                <a:gd name="T9" fmla="*/ 147 h 818"/>
                <a:gd name="T10" fmla="*/ 671 w 971"/>
                <a:gd name="T11" fmla="*/ 426 h 818"/>
                <a:gd name="T12" fmla="*/ 717 w 971"/>
                <a:gd name="T13" fmla="*/ 426 h 818"/>
                <a:gd name="T14" fmla="*/ 717 w 971"/>
                <a:gd name="T15" fmla="*/ 345 h 818"/>
                <a:gd name="T16" fmla="*/ 891 w 971"/>
                <a:gd name="T17" fmla="*/ 345 h 818"/>
                <a:gd name="T18" fmla="*/ 891 w 971"/>
                <a:gd name="T19" fmla="*/ 751 h 818"/>
                <a:gd name="T20" fmla="*/ 2 w 971"/>
                <a:gd name="T21" fmla="*/ 751 h 818"/>
                <a:gd name="T22" fmla="*/ 0 w 971"/>
                <a:gd name="T23" fmla="*/ 751 h 818"/>
                <a:gd name="T24" fmla="*/ 0 w 971"/>
                <a:gd name="T25" fmla="*/ 208 h 818"/>
                <a:gd name="T26" fmla="*/ 174 w 971"/>
                <a:gd name="T27" fmla="*/ 208 h 818"/>
                <a:gd name="T28" fmla="*/ 174 w 971"/>
                <a:gd name="T29" fmla="*/ 305 h 818"/>
                <a:gd name="T30" fmla="*/ 296 w 971"/>
                <a:gd name="T31" fmla="*/ 305 h 818"/>
                <a:gd name="T32" fmla="*/ 296 w 971"/>
                <a:gd name="T33" fmla="*/ 0 h 818"/>
                <a:gd name="T34" fmla="*/ 418 w 971"/>
                <a:gd name="T35" fmla="*/ 0 h 8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71"/>
                <a:gd name="T55" fmla="*/ 0 h 818"/>
                <a:gd name="T56" fmla="*/ 971 w 971"/>
                <a:gd name="T57" fmla="*/ 818 h 8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71" h="818">
                  <a:moveTo>
                    <a:pt x="455" y="0"/>
                  </a:moveTo>
                  <a:lnTo>
                    <a:pt x="455" y="332"/>
                  </a:lnTo>
                  <a:lnTo>
                    <a:pt x="534" y="332"/>
                  </a:lnTo>
                  <a:lnTo>
                    <a:pt x="534" y="160"/>
                  </a:lnTo>
                  <a:lnTo>
                    <a:pt x="730" y="160"/>
                  </a:lnTo>
                  <a:lnTo>
                    <a:pt x="730" y="463"/>
                  </a:lnTo>
                  <a:lnTo>
                    <a:pt x="781" y="463"/>
                  </a:lnTo>
                  <a:lnTo>
                    <a:pt x="781" y="375"/>
                  </a:lnTo>
                  <a:lnTo>
                    <a:pt x="970" y="375"/>
                  </a:lnTo>
                  <a:lnTo>
                    <a:pt x="970" y="817"/>
                  </a:lnTo>
                  <a:lnTo>
                    <a:pt x="2" y="817"/>
                  </a:lnTo>
                  <a:lnTo>
                    <a:pt x="0" y="817"/>
                  </a:lnTo>
                  <a:lnTo>
                    <a:pt x="0" y="226"/>
                  </a:lnTo>
                  <a:lnTo>
                    <a:pt x="189" y="226"/>
                  </a:lnTo>
                  <a:lnTo>
                    <a:pt x="189" y="332"/>
                  </a:lnTo>
                  <a:lnTo>
                    <a:pt x="322" y="332"/>
                  </a:lnTo>
                  <a:lnTo>
                    <a:pt x="322" y="0"/>
                  </a:lnTo>
                  <a:lnTo>
                    <a:pt x="455" y="0"/>
                  </a:lnTo>
                </a:path>
              </a:pathLst>
            </a:custGeom>
            <a:solidFill>
              <a:schemeClr val="bg1"/>
            </a:solidFill>
            <a:ln w="12700" cap="rnd">
              <a:solidFill>
                <a:srgbClr val="000000"/>
              </a:solidFill>
              <a:round/>
              <a:headEnd/>
              <a:tailEnd/>
            </a:ln>
          </p:spPr>
          <p:txBody>
            <a:bodyPr/>
            <a:lstStyle/>
            <a:p>
              <a:endParaRPr lang="es-MX"/>
            </a:p>
          </p:txBody>
        </p:sp>
        <p:graphicFrame>
          <p:nvGraphicFramePr>
            <p:cNvPr id="111" name="Object 3">
              <a:hlinkClick r:id="" action="ppaction://ole?verb=0"/>
            </p:cNvPr>
            <p:cNvGraphicFramePr>
              <a:graphicFrameLocks/>
            </p:cNvGraphicFramePr>
            <p:nvPr/>
          </p:nvGraphicFramePr>
          <p:xfrm>
            <a:off x="3343" y="1791"/>
            <a:ext cx="335" cy="172"/>
          </p:xfrm>
          <a:graphic>
            <a:graphicData uri="http://schemas.openxmlformats.org/presentationml/2006/ole">
              <mc:AlternateContent xmlns:mc="http://schemas.openxmlformats.org/markup-compatibility/2006">
                <mc:Choice xmlns:v="urn:schemas-microsoft-com:vml" Requires="v">
                  <p:oleObj spid="_x0000_s5262" r:id="rId7" imgW="577433" imgH="297417" progId="">
                    <p:embed/>
                  </p:oleObj>
                </mc:Choice>
                <mc:Fallback>
                  <p:oleObj r:id="rId7" imgW="577433" imgH="297417" progId="">
                    <p:embed/>
                    <p:pic>
                      <p:nvPicPr>
                        <p:cNvPr id="0" name="Picture 7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3" y="1791"/>
                          <a:ext cx="335" cy="1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2" name="Picture 15"/>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58" y="1952"/>
              <a:ext cx="116" cy="1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113" name="Picture 16"/>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89" y="1494"/>
              <a:ext cx="118" cy="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114" name="Picture 17"/>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26" y="1949"/>
              <a:ext cx="117" cy="1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115" name="Picture 18"/>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30" y="1671"/>
              <a:ext cx="105" cy="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116" name="Picture 19"/>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20" y="1822"/>
              <a:ext cx="106" cy="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117" name="Picture 20"/>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03" y="1563"/>
              <a:ext cx="105" cy="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graphicFrame>
          <p:nvGraphicFramePr>
            <p:cNvPr id="118" name="Object 4">
              <a:hlinkClick r:id="" action="ppaction://ole?verb=0"/>
            </p:cNvPr>
            <p:cNvGraphicFramePr>
              <a:graphicFrameLocks/>
            </p:cNvGraphicFramePr>
            <p:nvPr/>
          </p:nvGraphicFramePr>
          <p:xfrm>
            <a:off x="3662" y="1948"/>
            <a:ext cx="290" cy="113"/>
          </p:xfrm>
          <a:graphic>
            <a:graphicData uri="http://schemas.openxmlformats.org/presentationml/2006/ole">
              <mc:AlternateContent xmlns:mc="http://schemas.openxmlformats.org/markup-compatibility/2006">
                <mc:Choice xmlns:v="urn:schemas-microsoft-com:vml" Requires="v">
                  <p:oleObj spid="_x0000_s5263" r:id="rId15" imgW="497472" imgH="194251" progId="">
                    <p:embed/>
                  </p:oleObj>
                </mc:Choice>
                <mc:Fallback>
                  <p:oleObj r:id="rId15" imgW="497472" imgH="194251" progId="">
                    <p:embed/>
                    <p:pic>
                      <p:nvPicPr>
                        <p:cNvPr id="0" name="Picture 80"/>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62" y="1948"/>
                          <a:ext cx="290" cy="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9" name="Object 5">
              <a:hlinkClick r:id="" action="ppaction://ole?verb=0"/>
            </p:cNvPr>
            <p:cNvGraphicFramePr>
              <a:graphicFrameLocks/>
            </p:cNvGraphicFramePr>
            <p:nvPr/>
          </p:nvGraphicFramePr>
          <p:xfrm>
            <a:off x="3872" y="1786"/>
            <a:ext cx="274" cy="135"/>
          </p:xfrm>
          <a:graphic>
            <a:graphicData uri="http://schemas.openxmlformats.org/presentationml/2006/ole">
              <mc:AlternateContent xmlns:mc="http://schemas.openxmlformats.org/markup-compatibility/2006">
                <mc:Choice xmlns:v="urn:schemas-microsoft-com:vml" Requires="v">
                  <p:oleObj spid="_x0000_s5264" r:id="rId17" imgW="470624" imgH="232153" progId="">
                    <p:embed/>
                  </p:oleObj>
                </mc:Choice>
                <mc:Fallback>
                  <p:oleObj r:id="rId17" imgW="470624" imgH="232153" progId="">
                    <p:embed/>
                    <p:pic>
                      <p:nvPicPr>
                        <p:cNvPr id="0" name="Picture 81"/>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72" y="1786"/>
                          <a:ext cx="274" cy="1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0" name="Group 23"/>
            <p:cNvGrpSpPr>
              <a:grpSpLocks/>
            </p:cNvGrpSpPr>
            <p:nvPr/>
          </p:nvGrpSpPr>
          <p:grpSpPr bwMode="auto">
            <a:xfrm>
              <a:off x="4594" y="1332"/>
              <a:ext cx="892" cy="752"/>
              <a:chOff x="4464" y="1152"/>
              <a:chExt cx="971" cy="818"/>
            </a:xfrm>
          </p:grpSpPr>
          <p:sp>
            <p:nvSpPr>
              <p:cNvPr id="135" name="Freeform 24"/>
              <p:cNvSpPr>
                <a:spLocks/>
              </p:cNvSpPr>
              <p:nvPr/>
            </p:nvSpPr>
            <p:spPr bwMode="auto">
              <a:xfrm>
                <a:off x="4464" y="1152"/>
                <a:ext cx="971" cy="818"/>
              </a:xfrm>
              <a:custGeom>
                <a:avLst/>
                <a:gdLst>
                  <a:gd name="T0" fmla="*/ 455 w 971"/>
                  <a:gd name="T1" fmla="*/ 0 h 818"/>
                  <a:gd name="T2" fmla="*/ 455 w 971"/>
                  <a:gd name="T3" fmla="*/ 332 h 818"/>
                  <a:gd name="T4" fmla="*/ 534 w 971"/>
                  <a:gd name="T5" fmla="*/ 332 h 818"/>
                  <a:gd name="T6" fmla="*/ 534 w 971"/>
                  <a:gd name="T7" fmla="*/ 160 h 818"/>
                  <a:gd name="T8" fmla="*/ 730 w 971"/>
                  <a:gd name="T9" fmla="*/ 160 h 818"/>
                  <a:gd name="T10" fmla="*/ 730 w 971"/>
                  <a:gd name="T11" fmla="*/ 463 h 818"/>
                  <a:gd name="T12" fmla="*/ 781 w 971"/>
                  <a:gd name="T13" fmla="*/ 463 h 818"/>
                  <a:gd name="T14" fmla="*/ 781 w 971"/>
                  <a:gd name="T15" fmla="*/ 375 h 818"/>
                  <a:gd name="T16" fmla="*/ 970 w 971"/>
                  <a:gd name="T17" fmla="*/ 375 h 818"/>
                  <a:gd name="T18" fmla="*/ 970 w 971"/>
                  <a:gd name="T19" fmla="*/ 817 h 818"/>
                  <a:gd name="T20" fmla="*/ 2 w 971"/>
                  <a:gd name="T21" fmla="*/ 817 h 818"/>
                  <a:gd name="T22" fmla="*/ 0 w 971"/>
                  <a:gd name="T23" fmla="*/ 817 h 818"/>
                  <a:gd name="T24" fmla="*/ 0 w 971"/>
                  <a:gd name="T25" fmla="*/ 226 h 818"/>
                  <a:gd name="T26" fmla="*/ 189 w 971"/>
                  <a:gd name="T27" fmla="*/ 226 h 818"/>
                  <a:gd name="T28" fmla="*/ 189 w 971"/>
                  <a:gd name="T29" fmla="*/ 332 h 818"/>
                  <a:gd name="T30" fmla="*/ 322 w 971"/>
                  <a:gd name="T31" fmla="*/ 332 h 818"/>
                  <a:gd name="T32" fmla="*/ 322 w 971"/>
                  <a:gd name="T33" fmla="*/ 0 h 818"/>
                  <a:gd name="T34" fmla="*/ 455 w 971"/>
                  <a:gd name="T35" fmla="*/ 0 h 8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71"/>
                  <a:gd name="T55" fmla="*/ 0 h 818"/>
                  <a:gd name="T56" fmla="*/ 971 w 971"/>
                  <a:gd name="T57" fmla="*/ 818 h 8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71" h="818">
                    <a:moveTo>
                      <a:pt x="455" y="0"/>
                    </a:moveTo>
                    <a:lnTo>
                      <a:pt x="455" y="332"/>
                    </a:lnTo>
                    <a:lnTo>
                      <a:pt x="534" y="332"/>
                    </a:lnTo>
                    <a:lnTo>
                      <a:pt x="534" y="160"/>
                    </a:lnTo>
                    <a:lnTo>
                      <a:pt x="730" y="160"/>
                    </a:lnTo>
                    <a:lnTo>
                      <a:pt x="730" y="463"/>
                    </a:lnTo>
                    <a:lnTo>
                      <a:pt x="781" y="463"/>
                    </a:lnTo>
                    <a:lnTo>
                      <a:pt x="781" y="375"/>
                    </a:lnTo>
                    <a:lnTo>
                      <a:pt x="970" y="375"/>
                    </a:lnTo>
                    <a:lnTo>
                      <a:pt x="970" y="817"/>
                    </a:lnTo>
                    <a:lnTo>
                      <a:pt x="2" y="817"/>
                    </a:lnTo>
                    <a:lnTo>
                      <a:pt x="0" y="817"/>
                    </a:lnTo>
                    <a:lnTo>
                      <a:pt x="0" y="226"/>
                    </a:lnTo>
                    <a:lnTo>
                      <a:pt x="189" y="226"/>
                    </a:lnTo>
                    <a:lnTo>
                      <a:pt x="189" y="332"/>
                    </a:lnTo>
                    <a:lnTo>
                      <a:pt x="322" y="332"/>
                    </a:lnTo>
                    <a:lnTo>
                      <a:pt x="322" y="0"/>
                    </a:lnTo>
                    <a:lnTo>
                      <a:pt x="455" y="0"/>
                    </a:lnTo>
                  </a:path>
                </a:pathLst>
              </a:custGeom>
              <a:solidFill>
                <a:schemeClr val="bg1"/>
              </a:solidFill>
              <a:ln w="12700" cap="rnd">
                <a:solidFill>
                  <a:srgbClr val="000000"/>
                </a:solidFill>
                <a:round/>
                <a:headEnd/>
                <a:tailEnd/>
              </a:ln>
            </p:spPr>
            <p:txBody>
              <a:bodyPr/>
              <a:lstStyle/>
              <a:p>
                <a:endParaRPr lang="es-MX"/>
              </a:p>
            </p:txBody>
          </p:sp>
          <p:graphicFrame>
            <p:nvGraphicFramePr>
              <p:cNvPr id="136" name="Object 7">
                <a:hlinkClick r:id="" action="ppaction://ole?verb=0"/>
              </p:cNvPr>
              <p:cNvGraphicFramePr>
                <a:graphicFrameLocks/>
              </p:cNvGraphicFramePr>
              <p:nvPr/>
            </p:nvGraphicFramePr>
            <p:xfrm>
              <a:off x="4503" y="1539"/>
              <a:ext cx="229" cy="180"/>
            </p:xfrm>
            <a:graphic>
              <a:graphicData uri="http://schemas.openxmlformats.org/presentationml/2006/ole">
                <mc:AlternateContent xmlns:mc="http://schemas.openxmlformats.org/markup-compatibility/2006">
                  <mc:Choice xmlns:v="urn:schemas-microsoft-com:vml" Requires="v">
                    <p:oleObj spid="_x0000_s5265" r:id="rId19" imgW="361654" imgH="284269" progId="">
                      <p:embed/>
                    </p:oleObj>
                  </mc:Choice>
                  <mc:Fallback>
                    <p:oleObj r:id="rId19" imgW="361654" imgH="284269" progId="">
                      <p:embed/>
                      <p:pic>
                        <p:nvPicPr>
                          <p:cNvPr id="0" name="Picture 82"/>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03" y="1539"/>
                            <a:ext cx="229" cy="1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7" name="Object 8">
                <a:hlinkClick r:id="" action="ppaction://ole?verb=0"/>
              </p:cNvPr>
              <p:cNvGraphicFramePr>
                <a:graphicFrameLocks/>
              </p:cNvGraphicFramePr>
              <p:nvPr/>
            </p:nvGraphicFramePr>
            <p:xfrm>
              <a:off x="5045" y="1776"/>
              <a:ext cx="365" cy="188"/>
            </p:xfrm>
            <a:graphic>
              <a:graphicData uri="http://schemas.openxmlformats.org/presentationml/2006/ole">
                <mc:AlternateContent xmlns:mc="http://schemas.openxmlformats.org/markup-compatibility/2006">
                  <mc:Choice xmlns:v="urn:schemas-microsoft-com:vml" Requires="v">
                    <p:oleObj spid="_x0000_s5266" r:id="rId21" imgW="577433" imgH="297417" progId="">
                      <p:embed/>
                    </p:oleObj>
                  </mc:Choice>
                  <mc:Fallback>
                    <p:oleObj r:id="rId21" imgW="577433" imgH="297417" progId="">
                      <p:embed/>
                      <p:pic>
                        <p:nvPicPr>
                          <p:cNvPr id="0" name="Picture 83"/>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45" y="1776"/>
                            <a:ext cx="365" cy="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8" name="Picture 27"/>
              <p:cNvPicPr>
                <a:picLocks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770" y="1621"/>
                <a:ext cx="126" cy="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139" name="Picture 28"/>
              <p:cNvPicPr>
                <a:picLocks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899" y="1621"/>
                <a:ext cx="128" cy="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140" name="Picture 29"/>
              <p:cNvPicPr>
                <a:picLocks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830" y="1497"/>
                <a:ext cx="127"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141" name="Picture 30"/>
              <p:cNvPicPr>
                <a:picLocks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802" y="1857"/>
                <a:ext cx="114" cy="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142" name="Picture 31"/>
              <p:cNvPicPr>
                <a:picLocks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919" y="1857"/>
                <a:ext cx="115" cy="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143" name="Picture 32"/>
              <p:cNvPicPr>
                <a:picLocks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864" y="1758"/>
                <a:ext cx="114" cy="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graphicFrame>
            <p:nvGraphicFramePr>
              <p:cNvPr id="144" name="Object 9">
                <a:hlinkClick r:id="" action="ppaction://ole?verb=0"/>
              </p:cNvPr>
              <p:cNvGraphicFramePr>
                <a:graphicFrameLocks/>
              </p:cNvGraphicFramePr>
              <p:nvPr/>
            </p:nvGraphicFramePr>
            <p:xfrm>
              <a:off x="5073" y="1629"/>
              <a:ext cx="315" cy="123"/>
            </p:xfrm>
            <a:graphic>
              <a:graphicData uri="http://schemas.openxmlformats.org/presentationml/2006/ole">
                <mc:AlternateContent xmlns:mc="http://schemas.openxmlformats.org/markup-compatibility/2006">
                  <mc:Choice xmlns:v="urn:schemas-microsoft-com:vml" Requires="v">
                    <p:oleObj spid="_x0000_s5267" r:id="rId29" imgW="497472" imgH="194251" progId="">
                      <p:embed/>
                    </p:oleObj>
                  </mc:Choice>
                  <mc:Fallback>
                    <p:oleObj r:id="rId29" imgW="497472" imgH="194251" progId="">
                      <p:embed/>
                      <p:pic>
                        <p:nvPicPr>
                          <p:cNvPr id="0" name="Picture 84"/>
                          <p:cNvPicPr>
                            <a:picLocks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073" y="1629"/>
                            <a:ext cx="315" cy="1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5" name="Object 10">
                <a:hlinkClick r:id="" action="ppaction://ole?verb=0"/>
              </p:cNvPr>
              <p:cNvGraphicFramePr>
                <a:graphicFrameLocks/>
              </p:cNvGraphicFramePr>
              <p:nvPr/>
            </p:nvGraphicFramePr>
            <p:xfrm>
              <a:off x="4489" y="1800"/>
              <a:ext cx="298" cy="147"/>
            </p:xfrm>
            <a:graphic>
              <a:graphicData uri="http://schemas.openxmlformats.org/presentationml/2006/ole">
                <mc:AlternateContent xmlns:mc="http://schemas.openxmlformats.org/markup-compatibility/2006">
                  <mc:Choice xmlns:v="urn:schemas-microsoft-com:vml" Requires="v">
                    <p:oleObj spid="_x0000_s5268" r:id="rId31" imgW="470624" imgH="232153" progId="">
                      <p:embed/>
                    </p:oleObj>
                  </mc:Choice>
                  <mc:Fallback>
                    <p:oleObj r:id="rId31" imgW="470624" imgH="232153" progId="">
                      <p:embed/>
                      <p:pic>
                        <p:nvPicPr>
                          <p:cNvPr id="0" name="Picture 85"/>
                          <p:cNvPicPr>
                            <a:picLocks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489" y="1800"/>
                            <a:ext cx="298" cy="1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1" name="Group 35"/>
            <p:cNvGrpSpPr>
              <a:grpSpLocks/>
            </p:cNvGrpSpPr>
            <p:nvPr/>
          </p:nvGrpSpPr>
          <p:grpSpPr bwMode="auto">
            <a:xfrm>
              <a:off x="3788" y="1643"/>
              <a:ext cx="125" cy="149"/>
              <a:chOff x="3587" y="1490"/>
              <a:chExt cx="136" cy="163"/>
            </a:xfrm>
          </p:grpSpPr>
          <p:sp>
            <p:nvSpPr>
              <p:cNvPr id="133" name="Freeform 36"/>
              <p:cNvSpPr>
                <a:spLocks/>
              </p:cNvSpPr>
              <p:nvPr/>
            </p:nvSpPr>
            <p:spPr bwMode="auto">
              <a:xfrm>
                <a:off x="3587" y="1490"/>
                <a:ext cx="136" cy="163"/>
              </a:xfrm>
              <a:custGeom>
                <a:avLst/>
                <a:gdLst>
                  <a:gd name="T0" fmla="*/ 1 w 136"/>
                  <a:gd name="T1" fmla="*/ 0 h 163"/>
                  <a:gd name="T2" fmla="*/ 16 w 136"/>
                  <a:gd name="T3" fmla="*/ 0 h 163"/>
                  <a:gd name="T4" fmla="*/ 20 w 136"/>
                  <a:gd name="T5" fmla="*/ 7 h 163"/>
                  <a:gd name="T6" fmla="*/ 27 w 136"/>
                  <a:gd name="T7" fmla="*/ 7 h 163"/>
                  <a:gd name="T8" fmla="*/ 34 w 136"/>
                  <a:gd name="T9" fmla="*/ 7 h 163"/>
                  <a:gd name="T10" fmla="*/ 40 w 136"/>
                  <a:gd name="T11" fmla="*/ 7 h 163"/>
                  <a:gd name="T12" fmla="*/ 47 w 136"/>
                  <a:gd name="T13" fmla="*/ 7 h 163"/>
                  <a:gd name="T14" fmla="*/ 52 w 136"/>
                  <a:gd name="T15" fmla="*/ 7 h 163"/>
                  <a:gd name="T16" fmla="*/ 58 w 136"/>
                  <a:gd name="T17" fmla="*/ 7 h 163"/>
                  <a:gd name="T18" fmla="*/ 64 w 136"/>
                  <a:gd name="T19" fmla="*/ 7 h 163"/>
                  <a:gd name="T20" fmla="*/ 69 w 136"/>
                  <a:gd name="T21" fmla="*/ 8 h 163"/>
                  <a:gd name="T22" fmla="*/ 73 w 136"/>
                  <a:gd name="T23" fmla="*/ 8 h 163"/>
                  <a:gd name="T24" fmla="*/ 78 w 136"/>
                  <a:gd name="T25" fmla="*/ 9 h 163"/>
                  <a:gd name="T26" fmla="*/ 82 w 136"/>
                  <a:gd name="T27" fmla="*/ 9 h 163"/>
                  <a:gd name="T28" fmla="*/ 86 w 136"/>
                  <a:gd name="T29" fmla="*/ 10 h 163"/>
                  <a:gd name="T30" fmla="*/ 90 w 136"/>
                  <a:gd name="T31" fmla="*/ 11 h 163"/>
                  <a:gd name="T32" fmla="*/ 94 w 136"/>
                  <a:gd name="T33" fmla="*/ 11 h 163"/>
                  <a:gd name="T34" fmla="*/ 97 w 136"/>
                  <a:gd name="T35" fmla="*/ 12 h 163"/>
                  <a:gd name="T36" fmla="*/ 101 w 136"/>
                  <a:gd name="T37" fmla="*/ 13 h 163"/>
                  <a:gd name="T38" fmla="*/ 104 w 136"/>
                  <a:gd name="T39" fmla="*/ 14 h 163"/>
                  <a:gd name="T40" fmla="*/ 107 w 136"/>
                  <a:gd name="T41" fmla="*/ 15 h 163"/>
                  <a:gd name="T42" fmla="*/ 109 w 136"/>
                  <a:gd name="T43" fmla="*/ 17 h 163"/>
                  <a:gd name="T44" fmla="*/ 112 w 136"/>
                  <a:gd name="T45" fmla="*/ 18 h 163"/>
                  <a:gd name="T46" fmla="*/ 114 w 136"/>
                  <a:gd name="T47" fmla="*/ 19 h 163"/>
                  <a:gd name="T48" fmla="*/ 117 w 136"/>
                  <a:gd name="T49" fmla="*/ 21 h 163"/>
                  <a:gd name="T50" fmla="*/ 119 w 136"/>
                  <a:gd name="T51" fmla="*/ 23 h 163"/>
                  <a:gd name="T52" fmla="*/ 121 w 136"/>
                  <a:gd name="T53" fmla="*/ 24 h 163"/>
                  <a:gd name="T54" fmla="*/ 123 w 136"/>
                  <a:gd name="T55" fmla="*/ 26 h 163"/>
                  <a:gd name="T56" fmla="*/ 125 w 136"/>
                  <a:gd name="T57" fmla="*/ 28 h 163"/>
                  <a:gd name="T58" fmla="*/ 127 w 136"/>
                  <a:gd name="T59" fmla="*/ 30 h 163"/>
                  <a:gd name="T60" fmla="*/ 128 w 136"/>
                  <a:gd name="T61" fmla="*/ 32 h 163"/>
                  <a:gd name="T62" fmla="*/ 130 w 136"/>
                  <a:gd name="T63" fmla="*/ 34 h 163"/>
                  <a:gd name="T64" fmla="*/ 132 w 136"/>
                  <a:gd name="T65" fmla="*/ 37 h 163"/>
                  <a:gd name="T66" fmla="*/ 134 w 136"/>
                  <a:gd name="T67" fmla="*/ 39 h 163"/>
                  <a:gd name="T68" fmla="*/ 135 w 136"/>
                  <a:gd name="T69" fmla="*/ 42 h 163"/>
                  <a:gd name="T70" fmla="*/ 133 w 136"/>
                  <a:gd name="T71" fmla="*/ 41 h 163"/>
                  <a:gd name="T72" fmla="*/ 130 w 136"/>
                  <a:gd name="T73" fmla="*/ 39 h 163"/>
                  <a:gd name="T74" fmla="*/ 127 w 136"/>
                  <a:gd name="T75" fmla="*/ 38 h 163"/>
                  <a:gd name="T76" fmla="*/ 124 w 136"/>
                  <a:gd name="T77" fmla="*/ 37 h 163"/>
                  <a:gd name="T78" fmla="*/ 122 w 136"/>
                  <a:gd name="T79" fmla="*/ 36 h 163"/>
                  <a:gd name="T80" fmla="*/ 118 w 136"/>
                  <a:gd name="T81" fmla="*/ 34 h 163"/>
                  <a:gd name="T82" fmla="*/ 115 w 136"/>
                  <a:gd name="T83" fmla="*/ 33 h 163"/>
                  <a:gd name="T84" fmla="*/ 112 w 136"/>
                  <a:gd name="T85" fmla="*/ 32 h 163"/>
                  <a:gd name="T86" fmla="*/ 109 w 136"/>
                  <a:gd name="T87" fmla="*/ 31 h 163"/>
                  <a:gd name="T88" fmla="*/ 106 w 136"/>
                  <a:gd name="T89" fmla="*/ 30 h 163"/>
                  <a:gd name="T90" fmla="*/ 102 w 136"/>
                  <a:gd name="T91" fmla="*/ 29 h 163"/>
                  <a:gd name="T92" fmla="*/ 99 w 136"/>
                  <a:gd name="T93" fmla="*/ 29 h 163"/>
                  <a:gd name="T94" fmla="*/ 95 w 136"/>
                  <a:gd name="T95" fmla="*/ 28 h 163"/>
                  <a:gd name="T96" fmla="*/ 92 w 136"/>
                  <a:gd name="T97" fmla="*/ 28 h 163"/>
                  <a:gd name="T98" fmla="*/ 88 w 136"/>
                  <a:gd name="T99" fmla="*/ 28 h 163"/>
                  <a:gd name="T100" fmla="*/ 85 w 136"/>
                  <a:gd name="T101" fmla="*/ 28 h 163"/>
                  <a:gd name="T102" fmla="*/ 77 w 136"/>
                  <a:gd name="T103" fmla="*/ 37 h 163"/>
                  <a:gd name="T104" fmla="*/ 77 w 136"/>
                  <a:gd name="T105" fmla="*/ 162 h 163"/>
                  <a:gd name="T106" fmla="*/ 47 w 136"/>
                  <a:gd name="T107" fmla="*/ 162 h 163"/>
                  <a:gd name="T108" fmla="*/ 47 w 136"/>
                  <a:gd name="T109" fmla="*/ 37 h 163"/>
                  <a:gd name="T110" fmla="*/ 41 w 136"/>
                  <a:gd name="T111" fmla="*/ 28 h 163"/>
                  <a:gd name="T112" fmla="*/ 20 w 136"/>
                  <a:gd name="T113" fmla="*/ 28 h 163"/>
                  <a:gd name="T114" fmla="*/ 16 w 136"/>
                  <a:gd name="T115" fmla="*/ 35 h 163"/>
                  <a:gd name="T116" fmla="*/ 0 w 136"/>
                  <a:gd name="T117" fmla="*/ 35 h 163"/>
                  <a:gd name="T118" fmla="*/ 0 w 136"/>
                  <a:gd name="T119" fmla="*/ 0 h 163"/>
                  <a:gd name="T120" fmla="*/ 1 w 136"/>
                  <a:gd name="T121" fmla="*/ 0 h 1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6"/>
                  <a:gd name="T184" fmla="*/ 0 h 163"/>
                  <a:gd name="T185" fmla="*/ 136 w 136"/>
                  <a:gd name="T186" fmla="*/ 163 h 1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6" h="163">
                    <a:moveTo>
                      <a:pt x="1" y="0"/>
                    </a:moveTo>
                    <a:lnTo>
                      <a:pt x="16" y="0"/>
                    </a:lnTo>
                    <a:lnTo>
                      <a:pt x="20" y="7"/>
                    </a:lnTo>
                    <a:lnTo>
                      <a:pt x="27" y="7"/>
                    </a:lnTo>
                    <a:lnTo>
                      <a:pt x="34" y="7"/>
                    </a:lnTo>
                    <a:lnTo>
                      <a:pt x="40" y="7"/>
                    </a:lnTo>
                    <a:lnTo>
                      <a:pt x="47" y="7"/>
                    </a:lnTo>
                    <a:lnTo>
                      <a:pt x="52" y="7"/>
                    </a:lnTo>
                    <a:lnTo>
                      <a:pt x="58" y="7"/>
                    </a:lnTo>
                    <a:lnTo>
                      <a:pt x="64" y="7"/>
                    </a:lnTo>
                    <a:lnTo>
                      <a:pt x="69" y="8"/>
                    </a:lnTo>
                    <a:lnTo>
                      <a:pt x="73" y="8"/>
                    </a:lnTo>
                    <a:lnTo>
                      <a:pt x="78" y="9"/>
                    </a:lnTo>
                    <a:lnTo>
                      <a:pt x="82" y="9"/>
                    </a:lnTo>
                    <a:lnTo>
                      <a:pt x="86" y="10"/>
                    </a:lnTo>
                    <a:lnTo>
                      <a:pt x="90" y="11"/>
                    </a:lnTo>
                    <a:lnTo>
                      <a:pt x="94" y="11"/>
                    </a:lnTo>
                    <a:lnTo>
                      <a:pt x="97" y="12"/>
                    </a:lnTo>
                    <a:lnTo>
                      <a:pt x="101" y="13"/>
                    </a:lnTo>
                    <a:lnTo>
                      <a:pt x="104" y="14"/>
                    </a:lnTo>
                    <a:lnTo>
                      <a:pt x="107" y="15"/>
                    </a:lnTo>
                    <a:lnTo>
                      <a:pt x="109" y="17"/>
                    </a:lnTo>
                    <a:lnTo>
                      <a:pt x="112" y="18"/>
                    </a:lnTo>
                    <a:lnTo>
                      <a:pt x="114" y="19"/>
                    </a:lnTo>
                    <a:lnTo>
                      <a:pt x="117" y="21"/>
                    </a:lnTo>
                    <a:lnTo>
                      <a:pt x="119" y="23"/>
                    </a:lnTo>
                    <a:lnTo>
                      <a:pt x="121" y="24"/>
                    </a:lnTo>
                    <a:lnTo>
                      <a:pt x="123" y="26"/>
                    </a:lnTo>
                    <a:lnTo>
                      <a:pt x="125" y="28"/>
                    </a:lnTo>
                    <a:lnTo>
                      <a:pt x="127" y="30"/>
                    </a:lnTo>
                    <a:lnTo>
                      <a:pt x="128" y="32"/>
                    </a:lnTo>
                    <a:lnTo>
                      <a:pt x="130" y="34"/>
                    </a:lnTo>
                    <a:lnTo>
                      <a:pt x="132" y="37"/>
                    </a:lnTo>
                    <a:lnTo>
                      <a:pt x="134" y="39"/>
                    </a:lnTo>
                    <a:lnTo>
                      <a:pt x="135" y="42"/>
                    </a:lnTo>
                    <a:lnTo>
                      <a:pt x="133" y="41"/>
                    </a:lnTo>
                    <a:lnTo>
                      <a:pt x="130" y="39"/>
                    </a:lnTo>
                    <a:lnTo>
                      <a:pt x="127" y="38"/>
                    </a:lnTo>
                    <a:lnTo>
                      <a:pt x="124" y="37"/>
                    </a:lnTo>
                    <a:lnTo>
                      <a:pt x="122" y="36"/>
                    </a:lnTo>
                    <a:lnTo>
                      <a:pt x="118" y="34"/>
                    </a:lnTo>
                    <a:lnTo>
                      <a:pt x="115" y="33"/>
                    </a:lnTo>
                    <a:lnTo>
                      <a:pt x="112" y="32"/>
                    </a:lnTo>
                    <a:lnTo>
                      <a:pt x="109" y="31"/>
                    </a:lnTo>
                    <a:lnTo>
                      <a:pt x="106" y="30"/>
                    </a:lnTo>
                    <a:lnTo>
                      <a:pt x="102" y="29"/>
                    </a:lnTo>
                    <a:lnTo>
                      <a:pt x="99" y="29"/>
                    </a:lnTo>
                    <a:lnTo>
                      <a:pt x="95" y="28"/>
                    </a:lnTo>
                    <a:lnTo>
                      <a:pt x="92" y="28"/>
                    </a:lnTo>
                    <a:lnTo>
                      <a:pt x="88" y="28"/>
                    </a:lnTo>
                    <a:lnTo>
                      <a:pt x="85" y="28"/>
                    </a:lnTo>
                    <a:lnTo>
                      <a:pt x="77" y="37"/>
                    </a:lnTo>
                    <a:lnTo>
                      <a:pt x="77" y="162"/>
                    </a:lnTo>
                    <a:lnTo>
                      <a:pt x="47" y="162"/>
                    </a:lnTo>
                    <a:lnTo>
                      <a:pt x="47" y="37"/>
                    </a:lnTo>
                    <a:lnTo>
                      <a:pt x="41" y="28"/>
                    </a:lnTo>
                    <a:lnTo>
                      <a:pt x="20" y="28"/>
                    </a:lnTo>
                    <a:lnTo>
                      <a:pt x="16" y="35"/>
                    </a:lnTo>
                    <a:lnTo>
                      <a:pt x="0" y="35"/>
                    </a:lnTo>
                    <a:lnTo>
                      <a:pt x="0" y="0"/>
                    </a:lnTo>
                    <a:lnTo>
                      <a:pt x="1" y="0"/>
                    </a:lnTo>
                  </a:path>
                </a:pathLst>
              </a:custGeom>
              <a:noFill/>
              <a:ln w="12700" cap="rnd">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s-MX"/>
              </a:p>
            </p:txBody>
          </p:sp>
          <p:sp>
            <p:nvSpPr>
              <p:cNvPr id="134" name="Freeform 37"/>
              <p:cNvSpPr>
                <a:spLocks/>
              </p:cNvSpPr>
              <p:nvPr/>
            </p:nvSpPr>
            <p:spPr bwMode="auto">
              <a:xfrm>
                <a:off x="3638" y="1528"/>
                <a:ext cx="23" cy="123"/>
              </a:xfrm>
              <a:custGeom>
                <a:avLst/>
                <a:gdLst>
                  <a:gd name="T0" fmla="*/ 22 w 23"/>
                  <a:gd name="T1" fmla="*/ 0 h 123"/>
                  <a:gd name="T2" fmla="*/ 0 w 23"/>
                  <a:gd name="T3" fmla="*/ 0 h 123"/>
                  <a:gd name="T4" fmla="*/ 0 w 23"/>
                  <a:gd name="T5" fmla="*/ 122 h 123"/>
                  <a:gd name="T6" fmla="*/ 22 w 23"/>
                  <a:gd name="T7" fmla="*/ 122 h 123"/>
                  <a:gd name="T8" fmla="*/ 22 w 23"/>
                  <a:gd name="T9" fmla="*/ 0 h 123"/>
                  <a:gd name="T10" fmla="*/ 0 60000 65536"/>
                  <a:gd name="T11" fmla="*/ 0 60000 65536"/>
                  <a:gd name="T12" fmla="*/ 0 60000 65536"/>
                  <a:gd name="T13" fmla="*/ 0 60000 65536"/>
                  <a:gd name="T14" fmla="*/ 0 60000 65536"/>
                  <a:gd name="T15" fmla="*/ 0 w 23"/>
                  <a:gd name="T16" fmla="*/ 0 h 123"/>
                  <a:gd name="T17" fmla="*/ 23 w 23"/>
                  <a:gd name="T18" fmla="*/ 123 h 123"/>
                </a:gdLst>
                <a:ahLst/>
                <a:cxnLst>
                  <a:cxn ang="T10">
                    <a:pos x="T0" y="T1"/>
                  </a:cxn>
                  <a:cxn ang="T11">
                    <a:pos x="T2" y="T3"/>
                  </a:cxn>
                  <a:cxn ang="T12">
                    <a:pos x="T4" y="T5"/>
                  </a:cxn>
                  <a:cxn ang="T13">
                    <a:pos x="T6" y="T7"/>
                  </a:cxn>
                  <a:cxn ang="T14">
                    <a:pos x="T8" y="T9"/>
                  </a:cxn>
                </a:cxnLst>
                <a:rect l="T15" t="T16" r="T17" b="T18"/>
                <a:pathLst>
                  <a:path w="23" h="123">
                    <a:moveTo>
                      <a:pt x="22" y="0"/>
                    </a:moveTo>
                    <a:lnTo>
                      <a:pt x="0" y="0"/>
                    </a:lnTo>
                    <a:lnTo>
                      <a:pt x="0" y="122"/>
                    </a:lnTo>
                    <a:lnTo>
                      <a:pt x="22" y="122"/>
                    </a:lnTo>
                    <a:lnTo>
                      <a:pt x="22" y="0"/>
                    </a:lnTo>
                  </a:path>
                </a:pathLst>
              </a:custGeom>
              <a:noFill/>
              <a:ln w="12700" cap="rnd">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s-MX"/>
              </a:p>
            </p:txBody>
          </p:sp>
        </p:grpSp>
        <p:grpSp>
          <p:nvGrpSpPr>
            <p:cNvPr id="122" name="Group 38"/>
            <p:cNvGrpSpPr>
              <a:grpSpLocks/>
            </p:cNvGrpSpPr>
            <p:nvPr/>
          </p:nvGrpSpPr>
          <p:grpSpPr bwMode="auto">
            <a:xfrm>
              <a:off x="3593" y="1370"/>
              <a:ext cx="53" cy="147"/>
              <a:chOff x="3374" y="1193"/>
              <a:chExt cx="58" cy="160"/>
            </a:xfrm>
          </p:grpSpPr>
          <p:sp>
            <p:nvSpPr>
              <p:cNvPr id="131" name="Freeform 39"/>
              <p:cNvSpPr>
                <a:spLocks/>
              </p:cNvSpPr>
              <p:nvPr/>
            </p:nvSpPr>
            <p:spPr bwMode="auto">
              <a:xfrm>
                <a:off x="3396" y="1333"/>
                <a:ext cx="13" cy="10"/>
              </a:xfrm>
              <a:custGeom>
                <a:avLst/>
                <a:gdLst>
                  <a:gd name="T0" fmla="*/ 4 w 13"/>
                  <a:gd name="T1" fmla="*/ 0 h 10"/>
                  <a:gd name="T2" fmla="*/ 3 w 13"/>
                  <a:gd name="T3" fmla="*/ 1 h 10"/>
                  <a:gd name="T4" fmla="*/ 2 w 13"/>
                  <a:gd name="T5" fmla="*/ 1 h 10"/>
                  <a:gd name="T6" fmla="*/ 1 w 13"/>
                  <a:gd name="T7" fmla="*/ 2 h 10"/>
                  <a:gd name="T8" fmla="*/ 1 w 13"/>
                  <a:gd name="T9" fmla="*/ 3 h 10"/>
                  <a:gd name="T10" fmla="*/ 0 w 13"/>
                  <a:gd name="T11" fmla="*/ 4 h 10"/>
                  <a:gd name="T12" fmla="*/ 0 w 13"/>
                  <a:gd name="T13" fmla="*/ 5 h 10"/>
                  <a:gd name="T14" fmla="*/ 0 w 13"/>
                  <a:gd name="T15" fmla="*/ 6 h 10"/>
                  <a:gd name="T16" fmla="*/ 1 w 13"/>
                  <a:gd name="T17" fmla="*/ 6 h 10"/>
                  <a:gd name="T18" fmla="*/ 2 w 13"/>
                  <a:gd name="T19" fmla="*/ 7 h 10"/>
                  <a:gd name="T20" fmla="*/ 2 w 13"/>
                  <a:gd name="T21" fmla="*/ 8 h 10"/>
                  <a:gd name="T22" fmla="*/ 3 w 13"/>
                  <a:gd name="T23" fmla="*/ 8 h 10"/>
                  <a:gd name="T24" fmla="*/ 4 w 13"/>
                  <a:gd name="T25" fmla="*/ 9 h 10"/>
                  <a:gd name="T26" fmla="*/ 6 w 13"/>
                  <a:gd name="T27" fmla="*/ 9 h 10"/>
                  <a:gd name="T28" fmla="*/ 7 w 13"/>
                  <a:gd name="T29" fmla="*/ 9 h 10"/>
                  <a:gd name="T30" fmla="*/ 8 w 13"/>
                  <a:gd name="T31" fmla="*/ 9 h 10"/>
                  <a:gd name="T32" fmla="*/ 9 w 13"/>
                  <a:gd name="T33" fmla="*/ 9 h 10"/>
                  <a:gd name="T34" fmla="*/ 10 w 13"/>
                  <a:gd name="T35" fmla="*/ 8 h 10"/>
                  <a:gd name="T36" fmla="*/ 11 w 13"/>
                  <a:gd name="T37" fmla="*/ 7 h 10"/>
                  <a:gd name="T38" fmla="*/ 12 w 13"/>
                  <a:gd name="T39" fmla="*/ 6 h 10"/>
                  <a:gd name="T40" fmla="*/ 12 w 13"/>
                  <a:gd name="T41" fmla="*/ 5 h 10"/>
                  <a:gd name="T42" fmla="*/ 12 w 13"/>
                  <a:gd name="T43" fmla="*/ 4 h 10"/>
                  <a:gd name="T44" fmla="*/ 12 w 13"/>
                  <a:gd name="T45" fmla="*/ 3 h 10"/>
                  <a:gd name="T46" fmla="*/ 11 w 13"/>
                  <a:gd name="T47" fmla="*/ 2 h 10"/>
                  <a:gd name="T48" fmla="*/ 10 w 13"/>
                  <a:gd name="T49" fmla="*/ 1 h 10"/>
                  <a:gd name="T50" fmla="*/ 9 w 13"/>
                  <a:gd name="T51" fmla="*/ 0 h 10"/>
                  <a:gd name="T52" fmla="*/ 8 w 13"/>
                  <a:gd name="T53" fmla="*/ 0 h 10"/>
                  <a:gd name="T54" fmla="*/ 7 w 13"/>
                  <a:gd name="T55" fmla="*/ 0 h 10"/>
                  <a:gd name="T56" fmla="*/ 6 w 13"/>
                  <a:gd name="T57" fmla="*/ 0 h 10"/>
                  <a:gd name="T58" fmla="*/ 5 w 13"/>
                  <a:gd name="T59" fmla="*/ 0 h 10"/>
                  <a:gd name="T60" fmla="*/ 4 w 13"/>
                  <a:gd name="T61" fmla="*/ 0 h 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
                  <a:gd name="T94" fmla="*/ 0 h 10"/>
                  <a:gd name="T95" fmla="*/ 13 w 13"/>
                  <a:gd name="T96" fmla="*/ 10 h 1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 h="10">
                    <a:moveTo>
                      <a:pt x="4" y="0"/>
                    </a:moveTo>
                    <a:lnTo>
                      <a:pt x="3" y="1"/>
                    </a:lnTo>
                    <a:lnTo>
                      <a:pt x="2" y="1"/>
                    </a:lnTo>
                    <a:lnTo>
                      <a:pt x="1" y="2"/>
                    </a:lnTo>
                    <a:lnTo>
                      <a:pt x="1" y="3"/>
                    </a:lnTo>
                    <a:lnTo>
                      <a:pt x="0" y="4"/>
                    </a:lnTo>
                    <a:lnTo>
                      <a:pt x="0" y="5"/>
                    </a:lnTo>
                    <a:lnTo>
                      <a:pt x="0" y="6"/>
                    </a:lnTo>
                    <a:lnTo>
                      <a:pt x="1" y="6"/>
                    </a:lnTo>
                    <a:lnTo>
                      <a:pt x="2" y="7"/>
                    </a:lnTo>
                    <a:lnTo>
                      <a:pt x="2" y="8"/>
                    </a:lnTo>
                    <a:lnTo>
                      <a:pt x="3" y="8"/>
                    </a:lnTo>
                    <a:lnTo>
                      <a:pt x="4" y="9"/>
                    </a:lnTo>
                    <a:lnTo>
                      <a:pt x="6" y="9"/>
                    </a:lnTo>
                    <a:lnTo>
                      <a:pt x="7" y="9"/>
                    </a:lnTo>
                    <a:lnTo>
                      <a:pt x="8" y="9"/>
                    </a:lnTo>
                    <a:lnTo>
                      <a:pt x="9" y="9"/>
                    </a:lnTo>
                    <a:lnTo>
                      <a:pt x="10" y="8"/>
                    </a:lnTo>
                    <a:lnTo>
                      <a:pt x="11" y="7"/>
                    </a:lnTo>
                    <a:lnTo>
                      <a:pt x="12" y="6"/>
                    </a:lnTo>
                    <a:lnTo>
                      <a:pt x="12" y="5"/>
                    </a:lnTo>
                    <a:lnTo>
                      <a:pt x="12" y="4"/>
                    </a:lnTo>
                    <a:lnTo>
                      <a:pt x="12" y="3"/>
                    </a:lnTo>
                    <a:lnTo>
                      <a:pt x="11" y="2"/>
                    </a:lnTo>
                    <a:lnTo>
                      <a:pt x="10" y="1"/>
                    </a:lnTo>
                    <a:lnTo>
                      <a:pt x="9" y="0"/>
                    </a:lnTo>
                    <a:lnTo>
                      <a:pt x="8" y="0"/>
                    </a:lnTo>
                    <a:lnTo>
                      <a:pt x="7" y="0"/>
                    </a:lnTo>
                    <a:lnTo>
                      <a:pt x="6" y="0"/>
                    </a:lnTo>
                    <a:lnTo>
                      <a:pt x="5" y="0"/>
                    </a:lnTo>
                    <a:lnTo>
                      <a:pt x="4" y="0"/>
                    </a:lnTo>
                  </a:path>
                </a:pathLst>
              </a:custGeom>
              <a:noFill/>
              <a:ln w="12700" cap="rnd">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s-MX"/>
              </a:p>
            </p:txBody>
          </p:sp>
          <p:sp>
            <p:nvSpPr>
              <p:cNvPr id="132" name="Freeform 40"/>
              <p:cNvSpPr>
                <a:spLocks/>
              </p:cNvSpPr>
              <p:nvPr/>
            </p:nvSpPr>
            <p:spPr bwMode="auto">
              <a:xfrm>
                <a:off x="3374" y="1193"/>
                <a:ext cx="58" cy="160"/>
              </a:xfrm>
              <a:custGeom>
                <a:avLst/>
                <a:gdLst>
                  <a:gd name="T0" fmla="*/ 12 w 58"/>
                  <a:gd name="T1" fmla="*/ 41 h 160"/>
                  <a:gd name="T2" fmla="*/ 6 w 58"/>
                  <a:gd name="T3" fmla="*/ 36 h 160"/>
                  <a:gd name="T4" fmla="*/ 2 w 58"/>
                  <a:gd name="T5" fmla="*/ 30 h 160"/>
                  <a:gd name="T6" fmla="*/ 1 w 58"/>
                  <a:gd name="T7" fmla="*/ 24 h 160"/>
                  <a:gd name="T8" fmla="*/ 1 w 58"/>
                  <a:gd name="T9" fmla="*/ 18 h 160"/>
                  <a:gd name="T10" fmla="*/ 3 w 58"/>
                  <a:gd name="T11" fmla="*/ 12 h 160"/>
                  <a:gd name="T12" fmla="*/ 7 w 58"/>
                  <a:gd name="T13" fmla="*/ 6 h 160"/>
                  <a:gd name="T14" fmla="*/ 12 w 58"/>
                  <a:gd name="T15" fmla="*/ 2 h 160"/>
                  <a:gd name="T16" fmla="*/ 15 w 58"/>
                  <a:gd name="T17" fmla="*/ 22 h 160"/>
                  <a:gd name="T18" fmla="*/ 17 w 58"/>
                  <a:gd name="T19" fmla="*/ 25 h 160"/>
                  <a:gd name="T20" fmla="*/ 20 w 58"/>
                  <a:gd name="T21" fmla="*/ 28 h 160"/>
                  <a:gd name="T22" fmla="*/ 23 w 58"/>
                  <a:gd name="T23" fmla="*/ 30 h 160"/>
                  <a:gd name="T24" fmla="*/ 27 w 58"/>
                  <a:gd name="T25" fmla="*/ 31 h 160"/>
                  <a:gd name="T26" fmla="*/ 31 w 58"/>
                  <a:gd name="T27" fmla="*/ 30 h 160"/>
                  <a:gd name="T28" fmla="*/ 34 w 58"/>
                  <a:gd name="T29" fmla="*/ 29 h 160"/>
                  <a:gd name="T30" fmla="*/ 38 w 58"/>
                  <a:gd name="T31" fmla="*/ 27 h 160"/>
                  <a:gd name="T32" fmla="*/ 41 w 58"/>
                  <a:gd name="T33" fmla="*/ 23 h 160"/>
                  <a:gd name="T34" fmla="*/ 44 w 58"/>
                  <a:gd name="T35" fmla="*/ 1 h 160"/>
                  <a:gd name="T36" fmla="*/ 50 w 58"/>
                  <a:gd name="T37" fmla="*/ 6 h 160"/>
                  <a:gd name="T38" fmla="*/ 54 w 58"/>
                  <a:gd name="T39" fmla="*/ 11 h 160"/>
                  <a:gd name="T40" fmla="*/ 56 w 58"/>
                  <a:gd name="T41" fmla="*/ 18 h 160"/>
                  <a:gd name="T42" fmla="*/ 57 w 58"/>
                  <a:gd name="T43" fmla="*/ 24 h 160"/>
                  <a:gd name="T44" fmla="*/ 55 w 58"/>
                  <a:gd name="T45" fmla="*/ 31 h 160"/>
                  <a:gd name="T46" fmla="*/ 51 w 58"/>
                  <a:gd name="T47" fmla="*/ 37 h 160"/>
                  <a:gd name="T48" fmla="*/ 45 w 58"/>
                  <a:gd name="T49" fmla="*/ 42 h 160"/>
                  <a:gd name="T50" fmla="*/ 41 w 58"/>
                  <a:gd name="T51" fmla="*/ 152 h 160"/>
                  <a:gd name="T52" fmla="*/ 40 w 58"/>
                  <a:gd name="T53" fmla="*/ 155 h 160"/>
                  <a:gd name="T54" fmla="*/ 37 w 58"/>
                  <a:gd name="T55" fmla="*/ 157 h 160"/>
                  <a:gd name="T56" fmla="*/ 33 w 58"/>
                  <a:gd name="T57" fmla="*/ 159 h 160"/>
                  <a:gd name="T58" fmla="*/ 28 w 58"/>
                  <a:gd name="T59" fmla="*/ 159 h 160"/>
                  <a:gd name="T60" fmla="*/ 23 w 58"/>
                  <a:gd name="T61" fmla="*/ 159 h 160"/>
                  <a:gd name="T62" fmla="*/ 19 w 58"/>
                  <a:gd name="T63" fmla="*/ 157 h 160"/>
                  <a:gd name="T64" fmla="*/ 16 w 58"/>
                  <a:gd name="T65" fmla="*/ 155 h 160"/>
                  <a:gd name="T66" fmla="*/ 15 w 58"/>
                  <a:gd name="T67" fmla="*/ 152 h 1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
                  <a:gd name="T103" fmla="*/ 0 h 160"/>
                  <a:gd name="T104" fmla="*/ 58 w 58"/>
                  <a:gd name="T105" fmla="*/ 160 h 1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 h="160">
                    <a:moveTo>
                      <a:pt x="15" y="44"/>
                    </a:moveTo>
                    <a:lnTo>
                      <a:pt x="12" y="41"/>
                    </a:lnTo>
                    <a:lnTo>
                      <a:pt x="9" y="39"/>
                    </a:lnTo>
                    <a:lnTo>
                      <a:pt x="6" y="36"/>
                    </a:lnTo>
                    <a:lnTo>
                      <a:pt x="4" y="33"/>
                    </a:lnTo>
                    <a:lnTo>
                      <a:pt x="2" y="30"/>
                    </a:lnTo>
                    <a:lnTo>
                      <a:pt x="1" y="27"/>
                    </a:lnTo>
                    <a:lnTo>
                      <a:pt x="1" y="24"/>
                    </a:lnTo>
                    <a:lnTo>
                      <a:pt x="0" y="21"/>
                    </a:lnTo>
                    <a:lnTo>
                      <a:pt x="1" y="18"/>
                    </a:lnTo>
                    <a:lnTo>
                      <a:pt x="1" y="15"/>
                    </a:lnTo>
                    <a:lnTo>
                      <a:pt x="3" y="12"/>
                    </a:lnTo>
                    <a:lnTo>
                      <a:pt x="5" y="9"/>
                    </a:lnTo>
                    <a:lnTo>
                      <a:pt x="7" y="6"/>
                    </a:lnTo>
                    <a:lnTo>
                      <a:pt x="9" y="4"/>
                    </a:lnTo>
                    <a:lnTo>
                      <a:pt x="12" y="2"/>
                    </a:lnTo>
                    <a:lnTo>
                      <a:pt x="15" y="0"/>
                    </a:lnTo>
                    <a:lnTo>
                      <a:pt x="15" y="22"/>
                    </a:lnTo>
                    <a:lnTo>
                      <a:pt x="16" y="24"/>
                    </a:lnTo>
                    <a:lnTo>
                      <a:pt x="17" y="25"/>
                    </a:lnTo>
                    <a:lnTo>
                      <a:pt x="18" y="27"/>
                    </a:lnTo>
                    <a:lnTo>
                      <a:pt x="20" y="28"/>
                    </a:lnTo>
                    <a:lnTo>
                      <a:pt x="21" y="29"/>
                    </a:lnTo>
                    <a:lnTo>
                      <a:pt x="23" y="30"/>
                    </a:lnTo>
                    <a:lnTo>
                      <a:pt x="25" y="30"/>
                    </a:lnTo>
                    <a:lnTo>
                      <a:pt x="27" y="31"/>
                    </a:lnTo>
                    <a:lnTo>
                      <a:pt x="29" y="31"/>
                    </a:lnTo>
                    <a:lnTo>
                      <a:pt x="31" y="30"/>
                    </a:lnTo>
                    <a:lnTo>
                      <a:pt x="33" y="30"/>
                    </a:lnTo>
                    <a:lnTo>
                      <a:pt x="34" y="29"/>
                    </a:lnTo>
                    <a:lnTo>
                      <a:pt x="36" y="28"/>
                    </a:lnTo>
                    <a:lnTo>
                      <a:pt x="38" y="27"/>
                    </a:lnTo>
                    <a:lnTo>
                      <a:pt x="40" y="25"/>
                    </a:lnTo>
                    <a:lnTo>
                      <a:pt x="41" y="23"/>
                    </a:lnTo>
                    <a:lnTo>
                      <a:pt x="41" y="0"/>
                    </a:lnTo>
                    <a:lnTo>
                      <a:pt x="44" y="1"/>
                    </a:lnTo>
                    <a:lnTo>
                      <a:pt x="47" y="3"/>
                    </a:lnTo>
                    <a:lnTo>
                      <a:pt x="50" y="6"/>
                    </a:lnTo>
                    <a:lnTo>
                      <a:pt x="52" y="8"/>
                    </a:lnTo>
                    <a:lnTo>
                      <a:pt x="54" y="11"/>
                    </a:lnTo>
                    <a:lnTo>
                      <a:pt x="55" y="14"/>
                    </a:lnTo>
                    <a:lnTo>
                      <a:pt x="56" y="18"/>
                    </a:lnTo>
                    <a:lnTo>
                      <a:pt x="57" y="21"/>
                    </a:lnTo>
                    <a:lnTo>
                      <a:pt x="57" y="24"/>
                    </a:lnTo>
                    <a:lnTo>
                      <a:pt x="56" y="28"/>
                    </a:lnTo>
                    <a:lnTo>
                      <a:pt x="55" y="31"/>
                    </a:lnTo>
                    <a:lnTo>
                      <a:pt x="54" y="34"/>
                    </a:lnTo>
                    <a:lnTo>
                      <a:pt x="51" y="37"/>
                    </a:lnTo>
                    <a:lnTo>
                      <a:pt x="48" y="40"/>
                    </a:lnTo>
                    <a:lnTo>
                      <a:pt x="45" y="42"/>
                    </a:lnTo>
                    <a:lnTo>
                      <a:pt x="41" y="44"/>
                    </a:lnTo>
                    <a:lnTo>
                      <a:pt x="41" y="152"/>
                    </a:lnTo>
                    <a:lnTo>
                      <a:pt x="41" y="154"/>
                    </a:lnTo>
                    <a:lnTo>
                      <a:pt x="40" y="155"/>
                    </a:lnTo>
                    <a:lnTo>
                      <a:pt x="38" y="156"/>
                    </a:lnTo>
                    <a:lnTo>
                      <a:pt x="37" y="157"/>
                    </a:lnTo>
                    <a:lnTo>
                      <a:pt x="35" y="158"/>
                    </a:lnTo>
                    <a:lnTo>
                      <a:pt x="33" y="159"/>
                    </a:lnTo>
                    <a:lnTo>
                      <a:pt x="30" y="159"/>
                    </a:lnTo>
                    <a:lnTo>
                      <a:pt x="28" y="159"/>
                    </a:lnTo>
                    <a:lnTo>
                      <a:pt x="26" y="159"/>
                    </a:lnTo>
                    <a:lnTo>
                      <a:pt x="23" y="159"/>
                    </a:lnTo>
                    <a:lnTo>
                      <a:pt x="21" y="158"/>
                    </a:lnTo>
                    <a:lnTo>
                      <a:pt x="19" y="157"/>
                    </a:lnTo>
                    <a:lnTo>
                      <a:pt x="18" y="157"/>
                    </a:lnTo>
                    <a:lnTo>
                      <a:pt x="16" y="155"/>
                    </a:lnTo>
                    <a:lnTo>
                      <a:pt x="16" y="154"/>
                    </a:lnTo>
                    <a:lnTo>
                      <a:pt x="15" y="152"/>
                    </a:lnTo>
                    <a:lnTo>
                      <a:pt x="15" y="44"/>
                    </a:lnTo>
                  </a:path>
                </a:pathLst>
              </a:custGeom>
              <a:noFill/>
              <a:ln w="12700" cap="rnd">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s-MX"/>
              </a:p>
            </p:txBody>
          </p:sp>
        </p:grpSp>
        <p:pic>
          <p:nvPicPr>
            <p:cNvPr id="123" name="Picture 42"/>
            <p:cNvPicPr>
              <a:picLocks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445" y="1657"/>
              <a:ext cx="115" cy="1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grpSp>
          <p:nvGrpSpPr>
            <p:cNvPr id="124" name="Group 43"/>
            <p:cNvGrpSpPr>
              <a:grpSpLocks/>
            </p:cNvGrpSpPr>
            <p:nvPr/>
          </p:nvGrpSpPr>
          <p:grpSpPr bwMode="auto">
            <a:xfrm>
              <a:off x="3288" y="1882"/>
              <a:ext cx="53" cy="147"/>
              <a:chOff x="3042" y="1750"/>
              <a:chExt cx="58" cy="160"/>
            </a:xfrm>
          </p:grpSpPr>
          <p:sp>
            <p:nvSpPr>
              <p:cNvPr id="129" name="Freeform 44"/>
              <p:cNvSpPr>
                <a:spLocks/>
              </p:cNvSpPr>
              <p:nvPr/>
            </p:nvSpPr>
            <p:spPr bwMode="auto">
              <a:xfrm>
                <a:off x="3064" y="1890"/>
                <a:ext cx="13" cy="10"/>
              </a:xfrm>
              <a:custGeom>
                <a:avLst/>
                <a:gdLst>
                  <a:gd name="T0" fmla="*/ 4 w 13"/>
                  <a:gd name="T1" fmla="*/ 0 h 10"/>
                  <a:gd name="T2" fmla="*/ 3 w 13"/>
                  <a:gd name="T3" fmla="*/ 1 h 10"/>
                  <a:gd name="T4" fmla="*/ 2 w 13"/>
                  <a:gd name="T5" fmla="*/ 1 h 10"/>
                  <a:gd name="T6" fmla="*/ 1 w 13"/>
                  <a:gd name="T7" fmla="*/ 2 h 10"/>
                  <a:gd name="T8" fmla="*/ 1 w 13"/>
                  <a:gd name="T9" fmla="*/ 3 h 10"/>
                  <a:gd name="T10" fmla="*/ 0 w 13"/>
                  <a:gd name="T11" fmla="*/ 4 h 10"/>
                  <a:gd name="T12" fmla="*/ 0 w 13"/>
                  <a:gd name="T13" fmla="*/ 5 h 10"/>
                  <a:gd name="T14" fmla="*/ 0 w 13"/>
                  <a:gd name="T15" fmla="*/ 6 h 10"/>
                  <a:gd name="T16" fmla="*/ 1 w 13"/>
                  <a:gd name="T17" fmla="*/ 6 h 10"/>
                  <a:gd name="T18" fmla="*/ 2 w 13"/>
                  <a:gd name="T19" fmla="*/ 7 h 10"/>
                  <a:gd name="T20" fmla="*/ 2 w 13"/>
                  <a:gd name="T21" fmla="*/ 8 h 10"/>
                  <a:gd name="T22" fmla="*/ 3 w 13"/>
                  <a:gd name="T23" fmla="*/ 8 h 10"/>
                  <a:gd name="T24" fmla="*/ 4 w 13"/>
                  <a:gd name="T25" fmla="*/ 9 h 10"/>
                  <a:gd name="T26" fmla="*/ 6 w 13"/>
                  <a:gd name="T27" fmla="*/ 9 h 10"/>
                  <a:gd name="T28" fmla="*/ 7 w 13"/>
                  <a:gd name="T29" fmla="*/ 9 h 10"/>
                  <a:gd name="T30" fmla="*/ 8 w 13"/>
                  <a:gd name="T31" fmla="*/ 9 h 10"/>
                  <a:gd name="T32" fmla="*/ 9 w 13"/>
                  <a:gd name="T33" fmla="*/ 9 h 10"/>
                  <a:gd name="T34" fmla="*/ 10 w 13"/>
                  <a:gd name="T35" fmla="*/ 8 h 10"/>
                  <a:gd name="T36" fmla="*/ 11 w 13"/>
                  <a:gd name="T37" fmla="*/ 7 h 10"/>
                  <a:gd name="T38" fmla="*/ 12 w 13"/>
                  <a:gd name="T39" fmla="*/ 6 h 10"/>
                  <a:gd name="T40" fmla="*/ 12 w 13"/>
                  <a:gd name="T41" fmla="*/ 5 h 10"/>
                  <a:gd name="T42" fmla="*/ 12 w 13"/>
                  <a:gd name="T43" fmla="*/ 4 h 10"/>
                  <a:gd name="T44" fmla="*/ 12 w 13"/>
                  <a:gd name="T45" fmla="*/ 3 h 10"/>
                  <a:gd name="T46" fmla="*/ 11 w 13"/>
                  <a:gd name="T47" fmla="*/ 2 h 10"/>
                  <a:gd name="T48" fmla="*/ 10 w 13"/>
                  <a:gd name="T49" fmla="*/ 1 h 10"/>
                  <a:gd name="T50" fmla="*/ 9 w 13"/>
                  <a:gd name="T51" fmla="*/ 0 h 10"/>
                  <a:gd name="T52" fmla="*/ 8 w 13"/>
                  <a:gd name="T53" fmla="*/ 0 h 10"/>
                  <a:gd name="T54" fmla="*/ 7 w 13"/>
                  <a:gd name="T55" fmla="*/ 0 h 10"/>
                  <a:gd name="T56" fmla="*/ 6 w 13"/>
                  <a:gd name="T57" fmla="*/ 0 h 10"/>
                  <a:gd name="T58" fmla="*/ 5 w 13"/>
                  <a:gd name="T59" fmla="*/ 0 h 10"/>
                  <a:gd name="T60" fmla="*/ 4 w 13"/>
                  <a:gd name="T61" fmla="*/ 0 h 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
                  <a:gd name="T94" fmla="*/ 0 h 10"/>
                  <a:gd name="T95" fmla="*/ 13 w 13"/>
                  <a:gd name="T96" fmla="*/ 10 h 1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 h="10">
                    <a:moveTo>
                      <a:pt x="4" y="0"/>
                    </a:moveTo>
                    <a:lnTo>
                      <a:pt x="3" y="1"/>
                    </a:lnTo>
                    <a:lnTo>
                      <a:pt x="2" y="1"/>
                    </a:lnTo>
                    <a:lnTo>
                      <a:pt x="1" y="2"/>
                    </a:lnTo>
                    <a:lnTo>
                      <a:pt x="1" y="3"/>
                    </a:lnTo>
                    <a:lnTo>
                      <a:pt x="0" y="4"/>
                    </a:lnTo>
                    <a:lnTo>
                      <a:pt x="0" y="5"/>
                    </a:lnTo>
                    <a:lnTo>
                      <a:pt x="0" y="6"/>
                    </a:lnTo>
                    <a:lnTo>
                      <a:pt x="1" y="6"/>
                    </a:lnTo>
                    <a:lnTo>
                      <a:pt x="2" y="7"/>
                    </a:lnTo>
                    <a:lnTo>
                      <a:pt x="2" y="8"/>
                    </a:lnTo>
                    <a:lnTo>
                      <a:pt x="3" y="8"/>
                    </a:lnTo>
                    <a:lnTo>
                      <a:pt x="4" y="9"/>
                    </a:lnTo>
                    <a:lnTo>
                      <a:pt x="6" y="9"/>
                    </a:lnTo>
                    <a:lnTo>
                      <a:pt x="7" y="9"/>
                    </a:lnTo>
                    <a:lnTo>
                      <a:pt x="8" y="9"/>
                    </a:lnTo>
                    <a:lnTo>
                      <a:pt x="9" y="9"/>
                    </a:lnTo>
                    <a:lnTo>
                      <a:pt x="10" y="8"/>
                    </a:lnTo>
                    <a:lnTo>
                      <a:pt x="11" y="7"/>
                    </a:lnTo>
                    <a:lnTo>
                      <a:pt x="12" y="6"/>
                    </a:lnTo>
                    <a:lnTo>
                      <a:pt x="12" y="5"/>
                    </a:lnTo>
                    <a:lnTo>
                      <a:pt x="12" y="4"/>
                    </a:lnTo>
                    <a:lnTo>
                      <a:pt x="12" y="3"/>
                    </a:lnTo>
                    <a:lnTo>
                      <a:pt x="11" y="2"/>
                    </a:lnTo>
                    <a:lnTo>
                      <a:pt x="10" y="1"/>
                    </a:lnTo>
                    <a:lnTo>
                      <a:pt x="9" y="0"/>
                    </a:lnTo>
                    <a:lnTo>
                      <a:pt x="8" y="0"/>
                    </a:lnTo>
                    <a:lnTo>
                      <a:pt x="7" y="0"/>
                    </a:lnTo>
                    <a:lnTo>
                      <a:pt x="6" y="0"/>
                    </a:lnTo>
                    <a:lnTo>
                      <a:pt x="5" y="0"/>
                    </a:lnTo>
                    <a:lnTo>
                      <a:pt x="4" y="0"/>
                    </a:lnTo>
                  </a:path>
                </a:pathLst>
              </a:custGeom>
              <a:noFill/>
              <a:ln w="12700" cap="rnd">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s-MX"/>
              </a:p>
            </p:txBody>
          </p:sp>
          <p:sp>
            <p:nvSpPr>
              <p:cNvPr id="130" name="Freeform 45"/>
              <p:cNvSpPr>
                <a:spLocks/>
              </p:cNvSpPr>
              <p:nvPr/>
            </p:nvSpPr>
            <p:spPr bwMode="auto">
              <a:xfrm>
                <a:off x="3042" y="1750"/>
                <a:ext cx="58" cy="160"/>
              </a:xfrm>
              <a:custGeom>
                <a:avLst/>
                <a:gdLst>
                  <a:gd name="T0" fmla="*/ 12 w 58"/>
                  <a:gd name="T1" fmla="*/ 41 h 160"/>
                  <a:gd name="T2" fmla="*/ 6 w 58"/>
                  <a:gd name="T3" fmla="*/ 36 h 160"/>
                  <a:gd name="T4" fmla="*/ 2 w 58"/>
                  <a:gd name="T5" fmla="*/ 30 h 160"/>
                  <a:gd name="T6" fmla="*/ 1 w 58"/>
                  <a:gd name="T7" fmla="*/ 24 h 160"/>
                  <a:gd name="T8" fmla="*/ 1 w 58"/>
                  <a:gd name="T9" fmla="*/ 18 h 160"/>
                  <a:gd name="T10" fmla="*/ 3 w 58"/>
                  <a:gd name="T11" fmla="*/ 12 h 160"/>
                  <a:gd name="T12" fmla="*/ 7 w 58"/>
                  <a:gd name="T13" fmla="*/ 6 h 160"/>
                  <a:gd name="T14" fmla="*/ 12 w 58"/>
                  <a:gd name="T15" fmla="*/ 2 h 160"/>
                  <a:gd name="T16" fmla="*/ 15 w 58"/>
                  <a:gd name="T17" fmla="*/ 22 h 160"/>
                  <a:gd name="T18" fmla="*/ 17 w 58"/>
                  <a:gd name="T19" fmla="*/ 25 h 160"/>
                  <a:gd name="T20" fmla="*/ 20 w 58"/>
                  <a:gd name="T21" fmla="*/ 28 h 160"/>
                  <a:gd name="T22" fmla="*/ 23 w 58"/>
                  <a:gd name="T23" fmla="*/ 30 h 160"/>
                  <a:gd name="T24" fmla="*/ 27 w 58"/>
                  <a:gd name="T25" fmla="*/ 31 h 160"/>
                  <a:gd name="T26" fmla="*/ 31 w 58"/>
                  <a:gd name="T27" fmla="*/ 30 h 160"/>
                  <a:gd name="T28" fmla="*/ 34 w 58"/>
                  <a:gd name="T29" fmla="*/ 29 h 160"/>
                  <a:gd name="T30" fmla="*/ 38 w 58"/>
                  <a:gd name="T31" fmla="*/ 27 h 160"/>
                  <a:gd name="T32" fmla="*/ 41 w 58"/>
                  <a:gd name="T33" fmla="*/ 23 h 160"/>
                  <a:gd name="T34" fmla="*/ 44 w 58"/>
                  <a:gd name="T35" fmla="*/ 1 h 160"/>
                  <a:gd name="T36" fmla="*/ 50 w 58"/>
                  <a:gd name="T37" fmla="*/ 6 h 160"/>
                  <a:gd name="T38" fmla="*/ 54 w 58"/>
                  <a:gd name="T39" fmla="*/ 11 h 160"/>
                  <a:gd name="T40" fmla="*/ 56 w 58"/>
                  <a:gd name="T41" fmla="*/ 18 h 160"/>
                  <a:gd name="T42" fmla="*/ 57 w 58"/>
                  <a:gd name="T43" fmla="*/ 24 h 160"/>
                  <a:gd name="T44" fmla="*/ 55 w 58"/>
                  <a:gd name="T45" fmla="*/ 31 h 160"/>
                  <a:gd name="T46" fmla="*/ 51 w 58"/>
                  <a:gd name="T47" fmla="*/ 37 h 160"/>
                  <a:gd name="T48" fmla="*/ 45 w 58"/>
                  <a:gd name="T49" fmla="*/ 42 h 160"/>
                  <a:gd name="T50" fmla="*/ 41 w 58"/>
                  <a:gd name="T51" fmla="*/ 152 h 160"/>
                  <a:gd name="T52" fmla="*/ 40 w 58"/>
                  <a:gd name="T53" fmla="*/ 155 h 160"/>
                  <a:gd name="T54" fmla="*/ 37 w 58"/>
                  <a:gd name="T55" fmla="*/ 157 h 160"/>
                  <a:gd name="T56" fmla="*/ 33 w 58"/>
                  <a:gd name="T57" fmla="*/ 159 h 160"/>
                  <a:gd name="T58" fmla="*/ 28 w 58"/>
                  <a:gd name="T59" fmla="*/ 159 h 160"/>
                  <a:gd name="T60" fmla="*/ 23 w 58"/>
                  <a:gd name="T61" fmla="*/ 159 h 160"/>
                  <a:gd name="T62" fmla="*/ 19 w 58"/>
                  <a:gd name="T63" fmla="*/ 157 h 160"/>
                  <a:gd name="T64" fmla="*/ 16 w 58"/>
                  <a:gd name="T65" fmla="*/ 155 h 160"/>
                  <a:gd name="T66" fmla="*/ 15 w 58"/>
                  <a:gd name="T67" fmla="*/ 152 h 1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
                  <a:gd name="T103" fmla="*/ 0 h 160"/>
                  <a:gd name="T104" fmla="*/ 58 w 58"/>
                  <a:gd name="T105" fmla="*/ 160 h 1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 h="160">
                    <a:moveTo>
                      <a:pt x="15" y="44"/>
                    </a:moveTo>
                    <a:lnTo>
                      <a:pt x="12" y="41"/>
                    </a:lnTo>
                    <a:lnTo>
                      <a:pt x="9" y="39"/>
                    </a:lnTo>
                    <a:lnTo>
                      <a:pt x="6" y="36"/>
                    </a:lnTo>
                    <a:lnTo>
                      <a:pt x="4" y="33"/>
                    </a:lnTo>
                    <a:lnTo>
                      <a:pt x="2" y="30"/>
                    </a:lnTo>
                    <a:lnTo>
                      <a:pt x="1" y="27"/>
                    </a:lnTo>
                    <a:lnTo>
                      <a:pt x="1" y="24"/>
                    </a:lnTo>
                    <a:lnTo>
                      <a:pt x="0" y="21"/>
                    </a:lnTo>
                    <a:lnTo>
                      <a:pt x="1" y="18"/>
                    </a:lnTo>
                    <a:lnTo>
                      <a:pt x="1" y="15"/>
                    </a:lnTo>
                    <a:lnTo>
                      <a:pt x="3" y="12"/>
                    </a:lnTo>
                    <a:lnTo>
                      <a:pt x="5" y="9"/>
                    </a:lnTo>
                    <a:lnTo>
                      <a:pt x="7" y="6"/>
                    </a:lnTo>
                    <a:lnTo>
                      <a:pt x="9" y="4"/>
                    </a:lnTo>
                    <a:lnTo>
                      <a:pt x="12" y="2"/>
                    </a:lnTo>
                    <a:lnTo>
                      <a:pt x="15" y="0"/>
                    </a:lnTo>
                    <a:lnTo>
                      <a:pt x="15" y="22"/>
                    </a:lnTo>
                    <a:lnTo>
                      <a:pt x="16" y="24"/>
                    </a:lnTo>
                    <a:lnTo>
                      <a:pt x="17" y="25"/>
                    </a:lnTo>
                    <a:lnTo>
                      <a:pt x="18" y="27"/>
                    </a:lnTo>
                    <a:lnTo>
                      <a:pt x="20" y="28"/>
                    </a:lnTo>
                    <a:lnTo>
                      <a:pt x="21" y="29"/>
                    </a:lnTo>
                    <a:lnTo>
                      <a:pt x="23" y="30"/>
                    </a:lnTo>
                    <a:lnTo>
                      <a:pt x="25" y="30"/>
                    </a:lnTo>
                    <a:lnTo>
                      <a:pt x="27" y="31"/>
                    </a:lnTo>
                    <a:lnTo>
                      <a:pt x="29" y="31"/>
                    </a:lnTo>
                    <a:lnTo>
                      <a:pt x="31" y="30"/>
                    </a:lnTo>
                    <a:lnTo>
                      <a:pt x="33" y="30"/>
                    </a:lnTo>
                    <a:lnTo>
                      <a:pt x="34" y="29"/>
                    </a:lnTo>
                    <a:lnTo>
                      <a:pt x="36" y="28"/>
                    </a:lnTo>
                    <a:lnTo>
                      <a:pt x="38" y="27"/>
                    </a:lnTo>
                    <a:lnTo>
                      <a:pt x="40" y="25"/>
                    </a:lnTo>
                    <a:lnTo>
                      <a:pt x="41" y="23"/>
                    </a:lnTo>
                    <a:lnTo>
                      <a:pt x="41" y="0"/>
                    </a:lnTo>
                    <a:lnTo>
                      <a:pt x="44" y="1"/>
                    </a:lnTo>
                    <a:lnTo>
                      <a:pt x="47" y="3"/>
                    </a:lnTo>
                    <a:lnTo>
                      <a:pt x="50" y="6"/>
                    </a:lnTo>
                    <a:lnTo>
                      <a:pt x="52" y="8"/>
                    </a:lnTo>
                    <a:lnTo>
                      <a:pt x="54" y="11"/>
                    </a:lnTo>
                    <a:lnTo>
                      <a:pt x="55" y="14"/>
                    </a:lnTo>
                    <a:lnTo>
                      <a:pt x="56" y="18"/>
                    </a:lnTo>
                    <a:lnTo>
                      <a:pt x="57" y="21"/>
                    </a:lnTo>
                    <a:lnTo>
                      <a:pt x="57" y="24"/>
                    </a:lnTo>
                    <a:lnTo>
                      <a:pt x="56" y="28"/>
                    </a:lnTo>
                    <a:lnTo>
                      <a:pt x="55" y="31"/>
                    </a:lnTo>
                    <a:lnTo>
                      <a:pt x="54" y="34"/>
                    </a:lnTo>
                    <a:lnTo>
                      <a:pt x="51" y="37"/>
                    </a:lnTo>
                    <a:lnTo>
                      <a:pt x="48" y="40"/>
                    </a:lnTo>
                    <a:lnTo>
                      <a:pt x="45" y="42"/>
                    </a:lnTo>
                    <a:lnTo>
                      <a:pt x="41" y="44"/>
                    </a:lnTo>
                    <a:lnTo>
                      <a:pt x="41" y="152"/>
                    </a:lnTo>
                    <a:lnTo>
                      <a:pt x="41" y="154"/>
                    </a:lnTo>
                    <a:lnTo>
                      <a:pt x="40" y="155"/>
                    </a:lnTo>
                    <a:lnTo>
                      <a:pt x="38" y="156"/>
                    </a:lnTo>
                    <a:lnTo>
                      <a:pt x="37" y="157"/>
                    </a:lnTo>
                    <a:lnTo>
                      <a:pt x="35" y="158"/>
                    </a:lnTo>
                    <a:lnTo>
                      <a:pt x="33" y="159"/>
                    </a:lnTo>
                    <a:lnTo>
                      <a:pt x="30" y="159"/>
                    </a:lnTo>
                    <a:lnTo>
                      <a:pt x="28" y="159"/>
                    </a:lnTo>
                    <a:lnTo>
                      <a:pt x="26" y="159"/>
                    </a:lnTo>
                    <a:lnTo>
                      <a:pt x="23" y="159"/>
                    </a:lnTo>
                    <a:lnTo>
                      <a:pt x="21" y="158"/>
                    </a:lnTo>
                    <a:lnTo>
                      <a:pt x="19" y="157"/>
                    </a:lnTo>
                    <a:lnTo>
                      <a:pt x="18" y="157"/>
                    </a:lnTo>
                    <a:lnTo>
                      <a:pt x="16" y="155"/>
                    </a:lnTo>
                    <a:lnTo>
                      <a:pt x="16" y="154"/>
                    </a:lnTo>
                    <a:lnTo>
                      <a:pt x="15" y="152"/>
                    </a:lnTo>
                    <a:lnTo>
                      <a:pt x="15" y="44"/>
                    </a:lnTo>
                  </a:path>
                </a:pathLst>
              </a:custGeom>
              <a:noFill/>
              <a:ln w="12700" cap="rnd">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s-MX"/>
              </a:p>
            </p:txBody>
          </p:sp>
        </p:grpSp>
        <p:pic>
          <p:nvPicPr>
            <p:cNvPr id="125" name="Picture 46"/>
            <p:cNvPicPr>
              <a:picLocks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301" y="1707"/>
              <a:ext cx="106" cy="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126" name="Picture 47"/>
            <p:cNvPicPr>
              <a:picLocks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4016" y="1694"/>
              <a:ext cx="106" cy="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27" name="Text Box 48"/>
            <p:cNvSpPr txBox="1">
              <a:spLocks noChangeArrowheads="1"/>
            </p:cNvSpPr>
            <p:nvPr/>
          </p:nvSpPr>
          <p:spPr bwMode="auto">
            <a:xfrm>
              <a:off x="3243" y="837"/>
              <a:ext cx="1658"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r>
                <a:rPr lang="es-ES_tradnl" sz="1200">
                  <a:latin typeface="+mn-lt"/>
                </a:rPr>
                <a:t>CLASIFICACIÓN Y AGRUPACIÓN</a:t>
              </a:r>
            </a:p>
            <a:p>
              <a:r>
                <a:rPr lang="es-ES_tradnl" sz="1200">
                  <a:latin typeface="+mn-lt"/>
                </a:rPr>
                <a:t>DE DISTINTOS ELEMENTOS PARA</a:t>
              </a:r>
            </a:p>
            <a:p>
              <a:r>
                <a:rPr lang="es-ES_tradnl" sz="1200">
                  <a:latin typeface="+mn-lt"/>
                </a:rPr>
                <a:t>CONSTRUIR UNIDADES HOMOGÉNEAS</a:t>
              </a:r>
            </a:p>
          </p:txBody>
        </p:sp>
        <p:pic>
          <p:nvPicPr>
            <p:cNvPr id="128" name="Picture 16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5" y="1389"/>
              <a:ext cx="360" cy="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46" name="Group 168"/>
          <p:cNvGrpSpPr>
            <a:grpSpLocks/>
          </p:cNvGrpSpPr>
          <p:nvPr/>
        </p:nvGrpSpPr>
        <p:grpSpPr bwMode="auto">
          <a:xfrm>
            <a:off x="6197551" y="4141142"/>
            <a:ext cx="2314575" cy="2446338"/>
            <a:chOff x="4071" y="2262"/>
            <a:chExt cx="1458" cy="1541"/>
          </a:xfrm>
        </p:grpSpPr>
        <p:sp>
          <p:nvSpPr>
            <p:cNvPr id="147" name="Rectangle 157"/>
            <p:cNvSpPr>
              <a:spLocks noChangeArrowheads="1"/>
            </p:cNvSpPr>
            <p:nvPr/>
          </p:nvSpPr>
          <p:spPr bwMode="auto">
            <a:xfrm>
              <a:off x="4071" y="2262"/>
              <a:ext cx="1448" cy="1541"/>
            </a:xfrm>
            <a:prstGeom prst="rect">
              <a:avLst/>
            </a:prstGeom>
            <a:solidFill>
              <a:schemeClr val="bg1"/>
            </a:solidFill>
            <a:ln w="12700">
              <a:solidFill>
                <a:schemeClr val="tx1"/>
              </a:solidFill>
              <a:miter lim="800000"/>
              <a:headEnd/>
              <a:tailEnd/>
            </a:ln>
          </p:spPr>
          <p:txBody>
            <a:bodyPr wrap="none" anchor="ctr"/>
            <a:lstStyle/>
            <a:p>
              <a:endParaRPr lang="es-MX" sz="1800" b="0"/>
            </a:p>
          </p:txBody>
        </p:sp>
        <p:sp>
          <p:nvSpPr>
            <p:cNvPr id="148" name="Rectangle 158"/>
            <p:cNvSpPr>
              <a:spLocks noChangeArrowheads="1"/>
            </p:cNvSpPr>
            <p:nvPr/>
          </p:nvSpPr>
          <p:spPr bwMode="auto">
            <a:xfrm>
              <a:off x="4094" y="2273"/>
              <a:ext cx="963"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eaLnBrk="0" hangingPunct="0"/>
              <a:r>
                <a:rPr lang="es-ES_tradnl" sz="1800"/>
                <a:t>DECLARACIÓN</a:t>
              </a:r>
            </a:p>
          </p:txBody>
        </p:sp>
        <p:sp>
          <p:nvSpPr>
            <p:cNvPr id="149" name="Text Box 160"/>
            <p:cNvSpPr txBox="1">
              <a:spLocks noChangeArrowheads="1"/>
            </p:cNvSpPr>
            <p:nvPr/>
          </p:nvSpPr>
          <p:spPr bwMode="auto">
            <a:xfrm>
              <a:off x="4084" y="2472"/>
              <a:ext cx="790"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r>
                <a:rPr lang="es-ES_tradnl" sz="1200">
                  <a:latin typeface="+mn-lt"/>
                </a:rPr>
                <a:t>MANIFESTACIÓN</a:t>
              </a:r>
            </a:p>
            <a:p>
              <a:r>
                <a:rPr lang="es-ES_tradnl" sz="1200">
                  <a:latin typeface="+mn-lt"/>
                </a:rPr>
                <a:t>POR ESCRITO</a:t>
              </a:r>
            </a:p>
            <a:p>
              <a:r>
                <a:rPr lang="es-ES_tradnl" sz="1200">
                  <a:latin typeface="+mn-lt"/>
                </a:rPr>
                <a:t>SOBRE EL</a:t>
              </a:r>
            </a:p>
            <a:p>
              <a:r>
                <a:rPr lang="es-ES_tradnl" sz="1200">
                  <a:latin typeface="+mn-lt"/>
                </a:rPr>
                <a:t>RESULTADO</a:t>
              </a:r>
            </a:p>
            <a:p>
              <a:r>
                <a:rPr lang="es-ES_tradnl" sz="1200">
                  <a:latin typeface="+mn-lt"/>
                </a:rPr>
                <a:t>DE LAS</a:t>
              </a:r>
            </a:p>
            <a:p>
              <a:r>
                <a:rPr lang="es-ES_tradnl" sz="1200">
                  <a:latin typeface="+mn-lt"/>
                </a:rPr>
                <a:t>INVESTIGACIO-</a:t>
              </a:r>
            </a:p>
            <a:p>
              <a:r>
                <a:rPr lang="es-ES_tradnl" sz="1200">
                  <a:latin typeface="+mn-lt"/>
                </a:rPr>
                <a:t>NES CON</a:t>
              </a:r>
            </a:p>
            <a:p>
              <a:r>
                <a:rPr lang="es-ES_tradnl" sz="1200">
                  <a:latin typeface="+mn-lt"/>
                </a:rPr>
                <a:t>FIRMA DE LOS</a:t>
              </a:r>
            </a:p>
            <a:p>
              <a:r>
                <a:rPr lang="es-ES_tradnl" sz="1200">
                  <a:latin typeface="+mn-lt"/>
                </a:rPr>
                <a:t>INTERESADOS</a:t>
              </a:r>
            </a:p>
          </p:txBody>
        </p:sp>
        <p:pic>
          <p:nvPicPr>
            <p:cNvPr id="150" name="Picture 16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2" y="2840"/>
              <a:ext cx="423" cy="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1" name="Picture 167"/>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5284" y="2886"/>
              <a:ext cx="245" cy="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152" name="Group 170"/>
          <p:cNvGrpSpPr>
            <a:grpSpLocks/>
          </p:cNvGrpSpPr>
          <p:nvPr/>
        </p:nvGrpSpPr>
        <p:grpSpPr bwMode="auto">
          <a:xfrm>
            <a:off x="3563888" y="4149080"/>
            <a:ext cx="2327275" cy="2446337"/>
            <a:chOff x="2412" y="2267"/>
            <a:chExt cx="1466" cy="1541"/>
          </a:xfrm>
        </p:grpSpPr>
        <p:sp>
          <p:nvSpPr>
            <p:cNvPr id="153" name="Rectangle 58"/>
            <p:cNvSpPr>
              <a:spLocks noChangeArrowheads="1"/>
            </p:cNvSpPr>
            <p:nvPr/>
          </p:nvSpPr>
          <p:spPr bwMode="auto">
            <a:xfrm>
              <a:off x="2430" y="2267"/>
              <a:ext cx="1448" cy="1541"/>
            </a:xfrm>
            <a:prstGeom prst="rect">
              <a:avLst/>
            </a:prstGeom>
            <a:solidFill>
              <a:schemeClr val="bg1"/>
            </a:solidFill>
            <a:ln w="12700">
              <a:solidFill>
                <a:schemeClr val="tx1"/>
              </a:solidFill>
              <a:miter lim="800000"/>
              <a:headEnd/>
              <a:tailEnd/>
            </a:ln>
          </p:spPr>
          <p:txBody>
            <a:bodyPr wrap="none" anchor="ctr"/>
            <a:lstStyle/>
            <a:p>
              <a:endParaRPr lang="es-MX" sz="1800" b="0"/>
            </a:p>
          </p:txBody>
        </p:sp>
        <p:sp>
          <p:nvSpPr>
            <p:cNvPr id="154" name="Rectangle 59"/>
            <p:cNvSpPr>
              <a:spLocks noChangeArrowheads="1"/>
            </p:cNvSpPr>
            <p:nvPr/>
          </p:nvSpPr>
          <p:spPr bwMode="auto">
            <a:xfrm>
              <a:off x="2412" y="2306"/>
              <a:ext cx="1049"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eaLnBrk="0" hangingPunct="0"/>
              <a:r>
                <a:rPr lang="es-ES_tradnl" sz="1800"/>
                <a:t>INVESTIGACIÓN</a:t>
              </a:r>
            </a:p>
          </p:txBody>
        </p:sp>
        <p:sp>
          <p:nvSpPr>
            <p:cNvPr id="155" name="Freeform 60"/>
            <p:cNvSpPr>
              <a:spLocks/>
            </p:cNvSpPr>
            <p:nvPr/>
          </p:nvSpPr>
          <p:spPr bwMode="auto">
            <a:xfrm>
              <a:off x="2504" y="3560"/>
              <a:ext cx="1312" cy="170"/>
            </a:xfrm>
            <a:custGeom>
              <a:avLst/>
              <a:gdLst>
                <a:gd name="T0" fmla="*/ 0 w 1428"/>
                <a:gd name="T1" fmla="*/ 0 h 185"/>
                <a:gd name="T2" fmla="*/ 75 w 1428"/>
                <a:gd name="T3" fmla="*/ 169 h 185"/>
                <a:gd name="T4" fmla="*/ 1311 w 1428"/>
                <a:gd name="T5" fmla="*/ 169 h 185"/>
                <a:gd name="T6" fmla="*/ 1092 w 1428"/>
                <a:gd name="T7" fmla="*/ 2 h 185"/>
                <a:gd name="T8" fmla="*/ 0 w 1428"/>
                <a:gd name="T9" fmla="*/ 0 h 185"/>
                <a:gd name="T10" fmla="*/ 0 60000 65536"/>
                <a:gd name="T11" fmla="*/ 0 60000 65536"/>
                <a:gd name="T12" fmla="*/ 0 60000 65536"/>
                <a:gd name="T13" fmla="*/ 0 60000 65536"/>
                <a:gd name="T14" fmla="*/ 0 60000 65536"/>
                <a:gd name="T15" fmla="*/ 0 w 1428"/>
                <a:gd name="T16" fmla="*/ 0 h 185"/>
                <a:gd name="T17" fmla="*/ 1428 w 1428"/>
                <a:gd name="T18" fmla="*/ 185 h 185"/>
              </a:gdLst>
              <a:ahLst/>
              <a:cxnLst>
                <a:cxn ang="T10">
                  <a:pos x="T0" y="T1"/>
                </a:cxn>
                <a:cxn ang="T11">
                  <a:pos x="T2" y="T3"/>
                </a:cxn>
                <a:cxn ang="T12">
                  <a:pos x="T4" y="T5"/>
                </a:cxn>
                <a:cxn ang="T13">
                  <a:pos x="T6" y="T7"/>
                </a:cxn>
                <a:cxn ang="T14">
                  <a:pos x="T8" y="T9"/>
                </a:cxn>
              </a:cxnLst>
              <a:rect l="T15" t="T16" r="T17" b="T18"/>
              <a:pathLst>
                <a:path w="1428" h="185">
                  <a:moveTo>
                    <a:pt x="0" y="0"/>
                  </a:moveTo>
                  <a:lnTo>
                    <a:pt x="82" y="184"/>
                  </a:lnTo>
                  <a:lnTo>
                    <a:pt x="1427" y="184"/>
                  </a:lnTo>
                  <a:lnTo>
                    <a:pt x="1189" y="2"/>
                  </a:lnTo>
                  <a:lnTo>
                    <a:pt x="0" y="0"/>
                  </a:lnTo>
                </a:path>
              </a:pathLst>
            </a:custGeom>
            <a:gradFill rotWithShape="1">
              <a:gsLst>
                <a:gs pos="0">
                  <a:srgbClr val="800000"/>
                </a:gs>
                <a:gs pos="50000">
                  <a:srgbClr val="3B0000"/>
                </a:gs>
                <a:gs pos="100000">
                  <a:srgbClr val="800000"/>
                </a:gs>
              </a:gsLst>
              <a:lin ang="5400000" scaled="1"/>
            </a:gradFill>
            <a:ln w="12700" cap="rnd">
              <a:solidFill>
                <a:srgbClr val="993300"/>
              </a:solidFill>
              <a:round/>
              <a:headEnd/>
              <a:tailEnd/>
            </a:ln>
          </p:spPr>
          <p:txBody>
            <a:bodyPr/>
            <a:lstStyle/>
            <a:p>
              <a:endParaRPr lang="es-MX"/>
            </a:p>
          </p:txBody>
        </p:sp>
        <p:sp>
          <p:nvSpPr>
            <p:cNvPr id="156" name="Rectangle 61"/>
            <p:cNvSpPr>
              <a:spLocks noChangeArrowheads="1"/>
            </p:cNvSpPr>
            <p:nvPr/>
          </p:nvSpPr>
          <p:spPr bwMode="auto">
            <a:xfrm>
              <a:off x="2590" y="3729"/>
              <a:ext cx="1223" cy="39"/>
            </a:xfrm>
            <a:prstGeom prst="rect">
              <a:avLst/>
            </a:prstGeom>
            <a:solidFill>
              <a:srgbClr val="AD6900"/>
            </a:solidFill>
            <a:ln w="12700">
              <a:solidFill>
                <a:srgbClr val="000000"/>
              </a:solidFill>
              <a:miter lim="800000"/>
              <a:headEnd/>
              <a:tailEnd/>
            </a:ln>
          </p:spPr>
          <p:txBody>
            <a:bodyPr wrap="none" anchor="ctr"/>
            <a:lstStyle/>
            <a:p>
              <a:endParaRPr lang="es-MX" sz="1800" b="0"/>
            </a:p>
          </p:txBody>
        </p:sp>
        <p:sp>
          <p:nvSpPr>
            <p:cNvPr id="157" name="Freeform 62"/>
            <p:cNvSpPr>
              <a:spLocks/>
            </p:cNvSpPr>
            <p:nvPr/>
          </p:nvSpPr>
          <p:spPr bwMode="auto">
            <a:xfrm>
              <a:off x="2504" y="3562"/>
              <a:ext cx="75" cy="221"/>
            </a:xfrm>
            <a:custGeom>
              <a:avLst/>
              <a:gdLst>
                <a:gd name="T0" fmla="*/ 74 w 82"/>
                <a:gd name="T1" fmla="*/ 220 h 241"/>
                <a:gd name="T2" fmla="*/ 74 w 82"/>
                <a:gd name="T3" fmla="*/ 167 h 241"/>
                <a:gd name="T4" fmla="*/ 0 w 82"/>
                <a:gd name="T5" fmla="*/ 0 h 241"/>
                <a:gd name="T6" fmla="*/ 0 w 82"/>
                <a:gd name="T7" fmla="*/ 49 h 241"/>
                <a:gd name="T8" fmla="*/ 74 w 82"/>
                <a:gd name="T9" fmla="*/ 220 h 241"/>
                <a:gd name="T10" fmla="*/ 0 60000 65536"/>
                <a:gd name="T11" fmla="*/ 0 60000 65536"/>
                <a:gd name="T12" fmla="*/ 0 60000 65536"/>
                <a:gd name="T13" fmla="*/ 0 60000 65536"/>
                <a:gd name="T14" fmla="*/ 0 60000 65536"/>
                <a:gd name="T15" fmla="*/ 0 w 82"/>
                <a:gd name="T16" fmla="*/ 0 h 241"/>
                <a:gd name="T17" fmla="*/ 82 w 82"/>
                <a:gd name="T18" fmla="*/ 241 h 241"/>
              </a:gdLst>
              <a:ahLst/>
              <a:cxnLst>
                <a:cxn ang="T10">
                  <a:pos x="T0" y="T1"/>
                </a:cxn>
                <a:cxn ang="T11">
                  <a:pos x="T2" y="T3"/>
                </a:cxn>
                <a:cxn ang="T12">
                  <a:pos x="T4" y="T5"/>
                </a:cxn>
                <a:cxn ang="T13">
                  <a:pos x="T6" y="T7"/>
                </a:cxn>
                <a:cxn ang="T14">
                  <a:pos x="T8" y="T9"/>
                </a:cxn>
              </a:cxnLst>
              <a:rect l="T15" t="T16" r="T17" b="T18"/>
              <a:pathLst>
                <a:path w="82" h="241">
                  <a:moveTo>
                    <a:pt x="81" y="240"/>
                  </a:moveTo>
                  <a:lnTo>
                    <a:pt x="81" y="182"/>
                  </a:lnTo>
                  <a:lnTo>
                    <a:pt x="0" y="0"/>
                  </a:lnTo>
                  <a:lnTo>
                    <a:pt x="0" y="53"/>
                  </a:lnTo>
                  <a:lnTo>
                    <a:pt x="81" y="240"/>
                  </a:lnTo>
                </a:path>
              </a:pathLst>
            </a:custGeom>
            <a:solidFill>
              <a:srgbClr val="AD6900"/>
            </a:solidFill>
            <a:ln w="12700" cap="rnd">
              <a:solidFill>
                <a:srgbClr val="000000"/>
              </a:solidFill>
              <a:round/>
              <a:headEnd/>
              <a:tailEnd/>
            </a:ln>
          </p:spPr>
          <p:txBody>
            <a:bodyPr/>
            <a:lstStyle/>
            <a:p>
              <a:endParaRPr lang="es-MX"/>
            </a:p>
          </p:txBody>
        </p:sp>
        <p:sp>
          <p:nvSpPr>
            <p:cNvPr id="158" name="Freeform 63"/>
            <p:cNvSpPr>
              <a:spLocks/>
            </p:cNvSpPr>
            <p:nvPr/>
          </p:nvSpPr>
          <p:spPr bwMode="auto">
            <a:xfrm>
              <a:off x="3113" y="3568"/>
              <a:ext cx="219" cy="80"/>
            </a:xfrm>
            <a:custGeom>
              <a:avLst/>
              <a:gdLst>
                <a:gd name="T0" fmla="*/ 140 w 239"/>
                <a:gd name="T1" fmla="*/ 3 h 87"/>
                <a:gd name="T2" fmla="*/ 0 w 239"/>
                <a:gd name="T3" fmla="*/ 0 h 87"/>
                <a:gd name="T4" fmla="*/ 52 w 239"/>
                <a:gd name="T5" fmla="*/ 79 h 87"/>
                <a:gd name="T6" fmla="*/ 218 w 239"/>
                <a:gd name="T7" fmla="*/ 72 h 87"/>
                <a:gd name="T8" fmla="*/ 140 w 239"/>
                <a:gd name="T9" fmla="*/ 3 h 87"/>
                <a:gd name="T10" fmla="*/ 0 60000 65536"/>
                <a:gd name="T11" fmla="*/ 0 60000 65536"/>
                <a:gd name="T12" fmla="*/ 0 60000 65536"/>
                <a:gd name="T13" fmla="*/ 0 60000 65536"/>
                <a:gd name="T14" fmla="*/ 0 60000 65536"/>
                <a:gd name="T15" fmla="*/ 0 w 239"/>
                <a:gd name="T16" fmla="*/ 0 h 87"/>
                <a:gd name="T17" fmla="*/ 239 w 239"/>
                <a:gd name="T18" fmla="*/ 87 h 87"/>
              </a:gdLst>
              <a:ahLst/>
              <a:cxnLst>
                <a:cxn ang="T10">
                  <a:pos x="T0" y="T1"/>
                </a:cxn>
                <a:cxn ang="T11">
                  <a:pos x="T2" y="T3"/>
                </a:cxn>
                <a:cxn ang="T12">
                  <a:pos x="T4" y="T5"/>
                </a:cxn>
                <a:cxn ang="T13">
                  <a:pos x="T6" y="T7"/>
                </a:cxn>
                <a:cxn ang="T14">
                  <a:pos x="T8" y="T9"/>
                </a:cxn>
              </a:cxnLst>
              <a:rect l="T15" t="T16" r="T17" b="T18"/>
              <a:pathLst>
                <a:path w="239" h="87">
                  <a:moveTo>
                    <a:pt x="153" y="3"/>
                  </a:moveTo>
                  <a:lnTo>
                    <a:pt x="0" y="0"/>
                  </a:lnTo>
                  <a:lnTo>
                    <a:pt x="57" y="86"/>
                  </a:lnTo>
                  <a:lnTo>
                    <a:pt x="238" y="78"/>
                  </a:lnTo>
                  <a:lnTo>
                    <a:pt x="153" y="3"/>
                  </a:lnTo>
                </a:path>
              </a:pathLst>
            </a:custGeom>
            <a:solidFill>
              <a:srgbClr val="FFFFFF"/>
            </a:solidFill>
            <a:ln w="12700" cap="rnd">
              <a:solidFill>
                <a:srgbClr val="000000"/>
              </a:solidFill>
              <a:round/>
              <a:headEnd/>
              <a:tailEnd/>
            </a:ln>
          </p:spPr>
          <p:txBody>
            <a:bodyPr/>
            <a:lstStyle/>
            <a:p>
              <a:endParaRPr lang="es-MX"/>
            </a:p>
          </p:txBody>
        </p:sp>
        <p:sp>
          <p:nvSpPr>
            <p:cNvPr id="159" name="Freeform 64"/>
            <p:cNvSpPr>
              <a:spLocks/>
            </p:cNvSpPr>
            <p:nvPr/>
          </p:nvSpPr>
          <p:spPr bwMode="auto">
            <a:xfrm>
              <a:off x="3005" y="3565"/>
              <a:ext cx="280" cy="104"/>
            </a:xfrm>
            <a:custGeom>
              <a:avLst/>
              <a:gdLst>
                <a:gd name="T0" fmla="*/ 147 w 304"/>
                <a:gd name="T1" fmla="*/ 0 h 113"/>
                <a:gd name="T2" fmla="*/ 0 w 304"/>
                <a:gd name="T3" fmla="*/ 67 h 113"/>
                <a:gd name="T4" fmla="*/ 141 w 304"/>
                <a:gd name="T5" fmla="*/ 103 h 113"/>
                <a:gd name="T6" fmla="*/ 279 w 304"/>
                <a:gd name="T7" fmla="*/ 38 h 113"/>
                <a:gd name="T8" fmla="*/ 147 w 304"/>
                <a:gd name="T9" fmla="*/ 0 h 113"/>
                <a:gd name="T10" fmla="*/ 0 60000 65536"/>
                <a:gd name="T11" fmla="*/ 0 60000 65536"/>
                <a:gd name="T12" fmla="*/ 0 60000 65536"/>
                <a:gd name="T13" fmla="*/ 0 60000 65536"/>
                <a:gd name="T14" fmla="*/ 0 60000 65536"/>
                <a:gd name="T15" fmla="*/ 0 w 304"/>
                <a:gd name="T16" fmla="*/ 0 h 113"/>
                <a:gd name="T17" fmla="*/ 304 w 304"/>
                <a:gd name="T18" fmla="*/ 113 h 113"/>
              </a:gdLst>
              <a:ahLst/>
              <a:cxnLst>
                <a:cxn ang="T10">
                  <a:pos x="T0" y="T1"/>
                </a:cxn>
                <a:cxn ang="T11">
                  <a:pos x="T2" y="T3"/>
                </a:cxn>
                <a:cxn ang="T12">
                  <a:pos x="T4" y="T5"/>
                </a:cxn>
                <a:cxn ang="T13">
                  <a:pos x="T6" y="T7"/>
                </a:cxn>
                <a:cxn ang="T14">
                  <a:pos x="T8" y="T9"/>
                </a:cxn>
              </a:cxnLst>
              <a:rect l="T15" t="T16" r="T17" b="T18"/>
              <a:pathLst>
                <a:path w="304" h="113">
                  <a:moveTo>
                    <a:pt x="160" y="0"/>
                  </a:moveTo>
                  <a:lnTo>
                    <a:pt x="0" y="73"/>
                  </a:lnTo>
                  <a:lnTo>
                    <a:pt x="153" y="112"/>
                  </a:lnTo>
                  <a:lnTo>
                    <a:pt x="303" y="41"/>
                  </a:lnTo>
                  <a:lnTo>
                    <a:pt x="160" y="0"/>
                  </a:lnTo>
                </a:path>
              </a:pathLst>
            </a:custGeom>
            <a:solidFill>
              <a:srgbClr val="FFFFFF"/>
            </a:solidFill>
            <a:ln w="12700" cap="rnd">
              <a:solidFill>
                <a:srgbClr val="000000"/>
              </a:solidFill>
              <a:round/>
              <a:headEnd/>
              <a:tailEnd/>
            </a:ln>
          </p:spPr>
          <p:txBody>
            <a:bodyPr/>
            <a:lstStyle/>
            <a:p>
              <a:endParaRPr lang="es-MX"/>
            </a:p>
          </p:txBody>
        </p:sp>
        <p:grpSp>
          <p:nvGrpSpPr>
            <p:cNvPr id="160" name="Group 65"/>
            <p:cNvGrpSpPr>
              <a:grpSpLocks/>
            </p:cNvGrpSpPr>
            <p:nvPr/>
          </p:nvGrpSpPr>
          <p:grpSpPr bwMode="auto">
            <a:xfrm>
              <a:off x="3452" y="3614"/>
              <a:ext cx="219" cy="117"/>
              <a:chOff x="3192" y="3611"/>
              <a:chExt cx="239" cy="127"/>
            </a:xfrm>
          </p:grpSpPr>
          <p:sp>
            <p:nvSpPr>
              <p:cNvPr id="194" name="Freeform 66"/>
              <p:cNvSpPr>
                <a:spLocks/>
              </p:cNvSpPr>
              <p:nvPr/>
            </p:nvSpPr>
            <p:spPr bwMode="auto">
              <a:xfrm>
                <a:off x="3192" y="3611"/>
                <a:ext cx="239" cy="127"/>
              </a:xfrm>
              <a:custGeom>
                <a:avLst/>
                <a:gdLst>
                  <a:gd name="T0" fmla="*/ 95 w 239"/>
                  <a:gd name="T1" fmla="*/ 0 h 127"/>
                  <a:gd name="T2" fmla="*/ 0 w 239"/>
                  <a:gd name="T3" fmla="*/ 64 h 127"/>
                  <a:gd name="T4" fmla="*/ 0 w 239"/>
                  <a:gd name="T5" fmla="*/ 109 h 127"/>
                  <a:gd name="T6" fmla="*/ 194 w 239"/>
                  <a:gd name="T7" fmla="*/ 126 h 127"/>
                  <a:gd name="T8" fmla="*/ 238 w 239"/>
                  <a:gd name="T9" fmla="*/ 31 h 127"/>
                  <a:gd name="T10" fmla="*/ 234 w 239"/>
                  <a:gd name="T11" fmla="*/ 31 h 127"/>
                  <a:gd name="T12" fmla="*/ 234 w 239"/>
                  <a:gd name="T13" fmla="*/ 9 h 127"/>
                  <a:gd name="T14" fmla="*/ 238 w 239"/>
                  <a:gd name="T15" fmla="*/ 3 h 127"/>
                  <a:gd name="T16" fmla="*/ 95 w 239"/>
                  <a:gd name="T17" fmla="*/ 0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9"/>
                  <a:gd name="T28" fmla="*/ 0 h 127"/>
                  <a:gd name="T29" fmla="*/ 239 w 239"/>
                  <a:gd name="T30" fmla="*/ 127 h 1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9" h="127">
                    <a:moveTo>
                      <a:pt x="95" y="0"/>
                    </a:moveTo>
                    <a:lnTo>
                      <a:pt x="0" y="64"/>
                    </a:lnTo>
                    <a:lnTo>
                      <a:pt x="0" y="109"/>
                    </a:lnTo>
                    <a:lnTo>
                      <a:pt x="194" y="126"/>
                    </a:lnTo>
                    <a:lnTo>
                      <a:pt x="238" y="31"/>
                    </a:lnTo>
                    <a:lnTo>
                      <a:pt x="234" y="31"/>
                    </a:lnTo>
                    <a:lnTo>
                      <a:pt x="234" y="9"/>
                    </a:lnTo>
                    <a:lnTo>
                      <a:pt x="238" y="3"/>
                    </a:lnTo>
                    <a:lnTo>
                      <a:pt x="95" y="0"/>
                    </a:lnTo>
                  </a:path>
                </a:pathLst>
              </a:custGeom>
              <a:solidFill>
                <a:srgbClr val="400000"/>
              </a:solidFill>
              <a:ln w="12700" cap="rnd">
                <a:solidFill>
                  <a:srgbClr val="000000"/>
                </a:solidFill>
                <a:round/>
                <a:headEnd/>
                <a:tailEnd/>
              </a:ln>
            </p:spPr>
            <p:txBody>
              <a:bodyPr/>
              <a:lstStyle/>
              <a:p>
                <a:endParaRPr lang="es-MX"/>
              </a:p>
            </p:txBody>
          </p:sp>
          <p:sp>
            <p:nvSpPr>
              <p:cNvPr id="195" name="Freeform 67"/>
              <p:cNvSpPr>
                <a:spLocks/>
              </p:cNvSpPr>
              <p:nvPr/>
            </p:nvSpPr>
            <p:spPr bwMode="auto">
              <a:xfrm>
                <a:off x="3197" y="3682"/>
                <a:ext cx="178" cy="40"/>
              </a:xfrm>
              <a:custGeom>
                <a:avLst/>
                <a:gdLst>
                  <a:gd name="T0" fmla="*/ 0 w 178"/>
                  <a:gd name="T1" fmla="*/ 0 h 40"/>
                  <a:gd name="T2" fmla="*/ 0 w 178"/>
                  <a:gd name="T3" fmla="*/ 28 h 40"/>
                  <a:gd name="T4" fmla="*/ 177 w 178"/>
                  <a:gd name="T5" fmla="*/ 39 h 40"/>
                  <a:gd name="T6" fmla="*/ 177 w 178"/>
                  <a:gd name="T7" fmla="*/ 10 h 40"/>
                  <a:gd name="T8" fmla="*/ 0 w 178"/>
                  <a:gd name="T9" fmla="*/ 0 h 40"/>
                  <a:gd name="T10" fmla="*/ 0 60000 65536"/>
                  <a:gd name="T11" fmla="*/ 0 60000 65536"/>
                  <a:gd name="T12" fmla="*/ 0 60000 65536"/>
                  <a:gd name="T13" fmla="*/ 0 60000 65536"/>
                  <a:gd name="T14" fmla="*/ 0 60000 65536"/>
                  <a:gd name="T15" fmla="*/ 0 w 178"/>
                  <a:gd name="T16" fmla="*/ 0 h 40"/>
                  <a:gd name="T17" fmla="*/ 178 w 178"/>
                  <a:gd name="T18" fmla="*/ 40 h 40"/>
                </a:gdLst>
                <a:ahLst/>
                <a:cxnLst>
                  <a:cxn ang="T10">
                    <a:pos x="T0" y="T1"/>
                  </a:cxn>
                  <a:cxn ang="T11">
                    <a:pos x="T2" y="T3"/>
                  </a:cxn>
                  <a:cxn ang="T12">
                    <a:pos x="T4" y="T5"/>
                  </a:cxn>
                  <a:cxn ang="T13">
                    <a:pos x="T6" y="T7"/>
                  </a:cxn>
                  <a:cxn ang="T14">
                    <a:pos x="T8" y="T9"/>
                  </a:cxn>
                </a:cxnLst>
                <a:rect l="T15" t="T16" r="T17" b="T18"/>
                <a:pathLst>
                  <a:path w="178" h="40">
                    <a:moveTo>
                      <a:pt x="0" y="0"/>
                    </a:moveTo>
                    <a:lnTo>
                      <a:pt x="0" y="28"/>
                    </a:lnTo>
                    <a:lnTo>
                      <a:pt x="177" y="39"/>
                    </a:lnTo>
                    <a:lnTo>
                      <a:pt x="177" y="10"/>
                    </a:lnTo>
                    <a:lnTo>
                      <a:pt x="0" y="0"/>
                    </a:lnTo>
                  </a:path>
                </a:pathLst>
              </a:custGeom>
              <a:solidFill>
                <a:srgbClr val="E0E0E0"/>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s-MX"/>
              </a:p>
            </p:txBody>
          </p:sp>
          <p:sp>
            <p:nvSpPr>
              <p:cNvPr id="196" name="Freeform 68"/>
              <p:cNvSpPr>
                <a:spLocks/>
              </p:cNvSpPr>
              <p:nvPr/>
            </p:nvSpPr>
            <p:spPr bwMode="auto">
              <a:xfrm>
                <a:off x="3384" y="3621"/>
                <a:ext cx="31" cy="101"/>
              </a:xfrm>
              <a:custGeom>
                <a:avLst/>
                <a:gdLst>
                  <a:gd name="T0" fmla="*/ 0 w 31"/>
                  <a:gd name="T1" fmla="*/ 66 h 101"/>
                  <a:gd name="T2" fmla="*/ 0 w 31"/>
                  <a:gd name="T3" fmla="*/ 100 h 101"/>
                  <a:gd name="T4" fmla="*/ 30 w 31"/>
                  <a:gd name="T5" fmla="*/ 20 h 101"/>
                  <a:gd name="T6" fmla="*/ 30 w 31"/>
                  <a:gd name="T7" fmla="*/ 0 h 101"/>
                  <a:gd name="T8" fmla="*/ 0 w 31"/>
                  <a:gd name="T9" fmla="*/ 66 h 101"/>
                  <a:gd name="T10" fmla="*/ 0 60000 65536"/>
                  <a:gd name="T11" fmla="*/ 0 60000 65536"/>
                  <a:gd name="T12" fmla="*/ 0 60000 65536"/>
                  <a:gd name="T13" fmla="*/ 0 60000 65536"/>
                  <a:gd name="T14" fmla="*/ 0 60000 65536"/>
                  <a:gd name="T15" fmla="*/ 0 w 31"/>
                  <a:gd name="T16" fmla="*/ 0 h 101"/>
                  <a:gd name="T17" fmla="*/ 31 w 31"/>
                  <a:gd name="T18" fmla="*/ 101 h 101"/>
                </a:gdLst>
                <a:ahLst/>
                <a:cxnLst>
                  <a:cxn ang="T10">
                    <a:pos x="T0" y="T1"/>
                  </a:cxn>
                  <a:cxn ang="T11">
                    <a:pos x="T2" y="T3"/>
                  </a:cxn>
                  <a:cxn ang="T12">
                    <a:pos x="T4" y="T5"/>
                  </a:cxn>
                  <a:cxn ang="T13">
                    <a:pos x="T6" y="T7"/>
                  </a:cxn>
                  <a:cxn ang="T14">
                    <a:pos x="T8" y="T9"/>
                  </a:cxn>
                </a:cxnLst>
                <a:rect l="T15" t="T16" r="T17" b="T18"/>
                <a:pathLst>
                  <a:path w="31" h="101">
                    <a:moveTo>
                      <a:pt x="0" y="66"/>
                    </a:moveTo>
                    <a:lnTo>
                      <a:pt x="0" y="100"/>
                    </a:lnTo>
                    <a:lnTo>
                      <a:pt x="30" y="20"/>
                    </a:lnTo>
                    <a:lnTo>
                      <a:pt x="30" y="0"/>
                    </a:lnTo>
                    <a:lnTo>
                      <a:pt x="0" y="66"/>
                    </a:lnTo>
                  </a:path>
                </a:pathLst>
              </a:custGeom>
              <a:solidFill>
                <a:srgbClr val="A0A0A0"/>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s-MX"/>
              </a:p>
            </p:txBody>
          </p:sp>
          <p:sp>
            <p:nvSpPr>
              <p:cNvPr id="197" name="Freeform 69"/>
              <p:cNvSpPr>
                <a:spLocks/>
              </p:cNvSpPr>
              <p:nvPr/>
            </p:nvSpPr>
            <p:spPr bwMode="auto">
              <a:xfrm>
                <a:off x="3199" y="3615"/>
                <a:ext cx="216" cy="66"/>
              </a:xfrm>
              <a:custGeom>
                <a:avLst/>
                <a:gdLst>
                  <a:gd name="T0" fmla="*/ 0 w 216"/>
                  <a:gd name="T1" fmla="*/ 55 h 66"/>
                  <a:gd name="T2" fmla="*/ 175 w 216"/>
                  <a:gd name="T3" fmla="*/ 65 h 66"/>
                  <a:gd name="T4" fmla="*/ 215 w 216"/>
                  <a:gd name="T5" fmla="*/ 3 h 66"/>
                  <a:gd name="T6" fmla="*/ 86 w 216"/>
                  <a:gd name="T7" fmla="*/ 0 h 66"/>
                  <a:gd name="T8" fmla="*/ 0 w 216"/>
                  <a:gd name="T9" fmla="*/ 55 h 66"/>
                  <a:gd name="T10" fmla="*/ 0 60000 65536"/>
                  <a:gd name="T11" fmla="*/ 0 60000 65536"/>
                  <a:gd name="T12" fmla="*/ 0 60000 65536"/>
                  <a:gd name="T13" fmla="*/ 0 60000 65536"/>
                  <a:gd name="T14" fmla="*/ 0 60000 65536"/>
                  <a:gd name="T15" fmla="*/ 0 w 216"/>
                  <a:gd name="T16" fmla="*/ 0 h 66"/>
                  <a:gd name="T17" fmla="*/ 216 w 216"/>
                  <a:gd name="T18" fmla="*/ 66 h 66"/>
                </a:gdLst>
                <a:ahLst/>
                <a:cxnLst>
                  <a:cxn ang="T10">
                    <a:pos x="T0" y="T1"/>
                  </a:cxn>
                  <a:cxn ang="T11">
                    <a:pos x="T2" y="T3"/>
                  </a:cxn>
                  <a:cxn ang="T12">
                    <a:pos x="T4" y="T5"/>
                  </a:cxn>
                  <a:cxn ang="T13">
                    <a:pos x="T6" y="T7"/>
                  </a:cxn>
                  <a:cxn ang="T14">
                    <a:pos x="T8" y="T9"/>
                  </a:cxn>
                </a:cxnLst>
                <a:rect l="T15" t="T16" r="T17" b="T18"/>
                <a:pathLst>
                  <a:path w="216" h="66">
                    <a:moveTo>
                      <a:pt x="0" y="55"/>
                    </a:moveTo>
                    <a:lnTo>
                      <a:pt x="175" y="65"/>
                    </a:lnTo>
                    <a:lnTo>
                      <a:pt x="215" y="3"/>
                    </a:lnTo>
                    <a:lnTo>
                      <a:pt x="86" y="0"/>
                    </a:lnTo>
                    <a:lnTo>
                      <a:pt x="0" y="55"/>
                    </a:lnTo>
                  </a:path>
                </a:pathLst>
              </a:custGeom>
              <a:solidFill>
                <a:srgbClr val="600000"/>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s-MX"/>
              </a:p>
            </p:txBody>
          </p:sp>
        </p:grpSp>
        <p:grpSp>
          <p:nvGrpSpPr>
            <p:cNvPr id="161" name="Group 124"/>
            <p:cNvGrpSpPr>
              <a:grpSpLocks/>
            </p:cNvGrpSpPr>
            <p:nvPr/>
          </p:nvGrpSpPr>
          <p:grpSpPr bwMode="auto">
            <a:xfrm>
              <a:off x="3454" y="3568"/>
              <a:ext cx="219" cy="117"/>
              <a:chOff x="3194" y="3561"/>
              <a:chExt cx="239" cy="127"/>
            </a:xfrm>
          </p:grpSpPr>
          <p:sp>
            <p:nvSpPr>
              <p:cNvPr id="190" name="Freeform 125"/>
              <p:cNvSpPr>
                <a:spLocks/>
              </p:cNvSpPr>
              <p:nvPr/>
            </p:nvSpPr>
            <p:spPr bwMode="auto">
              <a:xfrm>
                <a:off x="3194" y="3561"/>
                <a:ext cx="239" cy="127"/>
              </a:xfrm>
              <a:custGeom>
                <a:avLst/>
                <a:gdLst>
                  <a:gd name="T0" fmla="*/ 95 w 239"/>
                  <a:gd name="T1" fmla="*/ 0 h 127"/>
                  <a:gd name="T2" fmla="*/ 0 w 239"/>
                  <a:gd name="T3" fmla="*/ 64 h 127"/>
                  <a:gd name="T4" fmla="*/ 0 w 239"/>
                  <a:gd name="T5" fmla="*/ 109 h 127"/>
                  <a:gd name="T6" fmla="*/ 194 w 239"/>
                  <a:gd name="T7" fmla="*/ 126 h 127"/>
                  <a:gd name="T8" fmla="*/ 238 w 239"/>
                  <a:gd name="T9" fmla="*/ 31 h 127"/>
                  <a:gd name="T10" fmla="*/ 234 w 239"/>
                  <a:gd name="T11" fmla="*/ 31 h 127"/>
                  <a:gd name="T12" fmla="*/ 234 w 239"/>
                  <a:gd name="T13" fmla="*/ 9 h 127"/>
                  <a:gd name="T14" fmla="*/ 238 w 239"/>
                  <a:gd name="T15" fmla="*/ 3 h 127"/>
                  <a:gd name="T16" fmla="*/ 95 w 239"/>
                  <a:gd name="T17" fmla="*/ 0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9"/>
                  <a:gd name="T28" fmla="*/ 0 h 127"/>
                  <a:gd name="T29" fmla="*/ 239 w 239"/>
                  <a:gd name="T30" fmla="*/ 127 h 1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9" h="127">
                    <a:moveTo>
                      <a:pt x="95" y="0"/>
                    </a:moveTo>
                    <a:lnTo>
                      <a:pt x="0" y="64"/>
                    </a:lnTo>
                    <a:lnTo>
                      <a:pt x="0" y="109"/>
                    </a:lnTo>
                    <a:lnTo>
                      <a:pt x="194" y="126"/>
                    </a:lnTo>
                    <a:lnTo>
                      <a:pt x="238" y="31"/>
                    </a:lnTo>
                    <a:lnTo>
                      <a:pt x="234" y="31"/>
                    </a:lnTo>
                    <a:lnTo>
                      <a:pt x="234" y="9"/>
                    </a:lnTo>
                    <a:lnTo>
                      <a:pt x="238" y="3"/>
                    </a:lnTo>
                    <a:lnTo>
                      <a:pt x="95" y="0"/>
                    </a:lnTo>
                  </a:path>
                </a:pathLst>
              </a:custGeom>
              <a:solidFill>
                <a:srgbClr val="400000"/>
              </a:solidFill>
              <a:ln w="12700" cap="rnd">
                <a:solidFill>
                  <a:srgbClr val="000000"/>
                </a:solidFill>
                <a:round/>
                <a:headEnd/>
                <a:tailEnd/>
              </a:ln>
            </p:spPr>
            <p:txBody>
              <a:bodyPr/>
              <a:lstStyle/>
              <a:p>
                <a:endParaRPr lang="es-MX"/>
              </a:p>
            </p:txBody>
          </p:sp>
          <p:sp>
            <p:nvSpPr>
              <p:cNvPr id="191" name="Freeform 126"/>
              <p:cNvSpPr>
                <a:spLocks/>
              </p:cNvSpPr>
              <p:nvPr/>
            </p:nvSpPr>
            <p:spPr bwMode="auto">
              <a:xfrm>
                <a:off x="3199" y="3632"/>
                <a:ext cx="178" cy="40"/>
              </a:xfrm>
              <a:custGeom>
                <a:avLst/>
                <a:gdLst>
                  <a:gd name="T0" fmla="*/ 0 w 178"/>
                  <a:gd name="T1" fmla="*/ 0 h 40"/>
                  <a:gd name="T2" fmla="*/ 0 w 178"/>
                  <a:gd name="T3" fmla="*/ 28 h 40"/>
                  <a:gd name="T4" fmla="*/ 177 w 178"/>
                  <a:gd name="T5" fmla="*/ 39 h 40"/>
                  <a:gd name="T6" fmla="*/ 177 w 178"/>
                  <a:gd name="T7" fmla="*/ 10 h 40"/>
                  <a:gd name="T8" fmla="*/ 0 w 178"/>
                  <a:gd name="T9" fmla="*/ 0 h 40"/>
                  <a:gd name="T10" fmla="*/ 0 60000 65536"/>
                  <a:gd name="T11" fmla="*/ 0 60000 65536"/>
                  <a:gd name="T12" fmla="*/ 0 60000 65536"/>
                  <a:gd name="T13" fmla="*/ 0 60000 65536"/>
                  <a:gd name="T14" fmla="*/ 0 60000 65536"/>
                  <a:gd name="T15" fmla="*/ 0 w 178"/>
                  <a:gd name="T16" fmla="*/ 0 h 40"/>
                  <a:gd name="T17" fmla="*/ 178 w 178"/>
                  <a:gd name="T18" fmla="*/ 40 h 40"/>
                </a:gdLst>
                <a:ahLst/>
                <a:cxnLst>
                  <a:cxn ang="T10">
                    <a:pos x="T0" y="T1"/>
                  </a:cxn>
                  <a:cxn ang="T11">
                    <a:pos x="T2" y="T3"/>
                  </a:cxn>
                  <a:cxn ang="T12">
                    <a:pos x="T4" y="T5"/>
                  </a:cxn>
                  <a:cxn ang="T13">
                    <a:pos x="T6" y="T7"/>
                  </a:cxn>
                  <a:cxn ang="T14">
                    <a:pos x="T8" y="T9"/>
                  </a:cxn>
                </a:cxnLst>
                <a:rect l="T15" t="T16" r="T17" b="T18"/>
                <a:pathLst>
                  <a:path w="178" h="40">
                    <a:moveTo>
                      <a:pt x="0" y="0"/>
                    </a:moveTo>
                    <a:lnTo>
                      <a:pt x="0" y="28"/>
                    </a:lnTo>
                    <a:lnTo>
                      <a:pt x="177" y="39"/>
                    </a:lnTo>
                    <a:lnTo>
                      <a:pt x="177" y="10"/>
                    </a:lnTo>
                    <a:lnTo>
                      <a:pt x="0" y="0"/>
                    </a:lnTo>
                  </a:path>
                </a:pathLst>
              </a:custGeom>
              <a:solidFill>
                <a:srgbClr val="E0E0E0"/>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s-MX"/>
              </a:p>
            </p:txBody>
          </p:sp>
          <p:sp>
            <p:nvSpPr>
              <p:cNvPr id="192" name="Freeform 127"/>
              <p:cNvSpPr>
                <a:spLocks/>
              </p:cNvSpPr>
              <p:nvPr/>
            </p:nvSpPr>
            <p:spPr bwMode="auto">
              <a:xfrm>
                <a:off x="3386" y="3571"/>
                <a:ext cx="31" cy="101"/>
              </a:xfrm>
              <a:custGeom>
                <a:avLst/>
                <a:gdLst>
                  <a:gd name="T0" fmla="*/ 0 w 31"/>
                  <a:gd name="T1" fmla="*/ 66 h 101"/>
                  <a:gd name="T2" fmla="*/ 0 w 31"/>
                  <a:gd name="T3" fmla="*/ 100 h 101"/>
                  <a:gd name="T4" fmla="*/ 30 w 31"/>
                  <a:gd name="T5" fmla="*/ 20 h 101"/>
                  <a:gd name="T6" fmla="*/ 30 w 31"/>
                  <a:gd name="T7" fmla="*/ 0 h 101"/>
                  <a:gd name="T8" fmla="*/ 0 w 31"/>
                  <a:gd name="T9" fmla="*/ 66 h 101"/>
                  <a:gd name="T10" fmla="*/ 0 60000 65536"/>
                  <a:gd name="T11" fmla="*/ 0 60000 65536"/>
                  <a:gd name="T12" fmla="*/ 0 60000 65536"/>
                  <a:gd name="T13" fmla="*/ 0 60000 65536"/>
                  <a:gd name="T14" fmla="*/ 0 60000 65536"/>
                  <a:gd name="T15" fmla="*/ 0 w 31"/>
                  <a:gd name="T16" fmla="*/ 0 h 101"/>
                  <a:gd name="T17" fmla="*/ 31 w 31"/>
                  <a:gd name="T18" fmla="*/ 101 h 101"/>
                </a:gdLst>
                <a:ahLst/>
                <a:cxnLst>
                  <a:cxn ang="T10">
                    <a:pos x="T0" y="T1"/>
                  </a:cxn>
                  <a:cxn ang="T11">
                    <a:pos x="T2" y="T3"/>
                  </a:cxn>
                  <a:cxn ang="T12">
                    <a:pos x="T4" y="T5"/>
                  </a:cxn>
                  <a:cxn ang="T13">
                    <a:pos x="T6" y="T7"/>
                  </a:cxn>
                  <a:cxn ang="T14">
                    <a:pos x="T8" y="T9"/>
                  </a:cxn>
                </a:cxnLst>
                <a:rect l="T15" t="T16" r="T17" b="T18"/>
                <a:pathLst>
                  <a:path w="31" h="101">
                    <a:moveTo>
                      <a:pt x="0" y="66"/>
                    </a:moveTo>
                    <a:lnTo>
                      <a:pt x="0" y="100"/>
                    </a:lnTo>
                    <a:lnTo>
                      <a:pt x="30" y="20"/>
                    </a:lnTo>
                    <a:lnTo>
                      <a:pt x="30" y="0"/>
                    </a:lnTo>
                    <a:lnTo>
                      <a:pt x="0" y="66"/>
                    </a:lnTo>
                  </a:path>
                </a:pathLst>
              </a:custGeom>
              <a:solidFill>
                <a:srgbClr val="A0A0A0"/>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s-MX"/>
              </a:p>
            </p:txBody>
          </p:sp>
          <p:sp>
            <p:nvSpPr>
              <p:cNvPr id="193" name="Freeform 128"/>
              <p:cNvSpPr>
                <a:spLocks/>
              </p:cNvSpPr>
              <p:nvPr/>
            </p:nvSpPr>
            <p:spPr bwMode="auto">
              <a:xfrm>
                <a:off x="3201" y="3565"/>
                <a:ext cx="216" cy="66"/>
              </a:xfrm>
              <a:custGeom>
                <a:avLst/>
                <a:gdLst>
                  <a:gd name="T0" fmla="*/ 0 w 216"/>
                  <a:gd name="T1" fmla="*/ 55 h 66"/>
                  <a:gd name="T2" fmla="*/ 175 w 216"/>
                  <a:gd name="T3" fmla="*/ 65 h 66"/>
                  <a:gd name="T4" fmla="*/ 215 w 216"/>
                  <a:gd name="T5" fmla="*/ 3 h 66"/>
                  <a:gd name="T6" fmla="*/ 86 w 216"/>
                  <a:gd name="T7" fmla="*/ 0 h 66"/>
                  <a:gd name="T8" fmla="*/ 0 w 216"/>
                  <a:gd name="T9" fmla="*/ 55 h 66"/>
                  <a:gd name="T10" fmla="*/ 0 60000 65536"/>
                  <a:gd name="T11" fmla="*/ 0 60000 65536"/>
                  <a:gd name="T12" fmla="*/ 0 60000 65536"/>
                  <a:gd name="T13" fmla="*/ 0 60000 65536"/>
                  <a:gd name="T14" fmla="*/ 0 60000 65536"/>
                  <a:gd name="T15" fmla="*/ 0 w 216"/>
                  <a:gd name="T16" fmla="*/ 0 h 66"/>
                  <a:gd name="T17" fmla="*/ 216 w 216"/>
                  <a:gd name="T18" fmla="*/ 66 h 66"/>
                </a:gdLst>
                <a:ahLst/>
                <a:cxnLst>
                  <a:cxn ang="T10">
                    <a:pos x="T0" y="T1"/>
                  </a:cxn>
                  <a:cxn ang="T11">
                    <a:pos x="T2" y="T3"/>
                  </a:cxn>
                  <a:cxn ang="T12">
                    <a:pos x="T4" y="T5"/>
                  </a:cxn>
                  <a:cxn ang="T13">
                    <a:pos x="T6" y="T7"/>
                  </a:cxn>
                  <a:cxn ang="T14">
                    <a:pos x="T8" y="T9"/>
                  </a:cxn>
                </a:cxnLst>
                <a:rect l="T15" t="T16" r="T17" b="T18"/>
                <a:pathLst>
                  <a:path w="216" h="66">
                    <a:moveTo>
                      <a:pt x="0" y="55"/>
                    </a:moveTo>
                    <a:lnTo>
                      <a:pt x="175" y="65"/>
                    </a:lnTo>
                    <a:lnTo>
                      <a:pt x="215" y="3"/>
                    </a:lnTo>
                    <a:lnTo>
                      <a:pt x="86" y="0"/>
                    </a:lnTo>
                    <a:lnTo>
                      <a:pt x="0" y="55"/>
                    </a:lnTo>
                  </a:path>
                </a:pathLst>
              </a:custGeom>
              <a:solidFill>
                <a:srgbClr val="600000"/>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s-MX"/>
              </a:p>
            </p:txBody>
          </p:sp>
        </p:grpSp>
        <p:grpSp>
          <p:nvGrpSpPr>
            <p:cNvPr id="162" name="Group 129"/>
            <p:cNvGrpSpPr>
              <a:grpSpLocks/>
            </p:cNvGrpSpPr>
            <p:nvPr/>
          </p:nvGrpSpPr>
          <p:grpSpPr bwMode="auto">
            <a:xfrm>
              <a:off x="3455" y="3522"/>
              <a:ext cx="220" cy="117"/>
              <a:chOff x="3196" y="3511"/>
              <a:chExt cx="239" cy="127"/>
            </a:xfrm>
          </p:grpSpPr>
          <p:sp>
            <p:nvSpPr>
              <p:cNvPr id="186" name="Freeform 130"/>
              <p:cNvSpPr>
                <a:spLocks/>
              </p:cNvSpPr>
              <p:nvPr/>
            </p:nvSpPr>
            <p:spPr bwMode="auto">
              <a:xfrm>
                <a:off x="3196" y="3511"/>
                <a:ext cx="239" cy="127"/>
              </a:xfrm>
              <a:custGeom>
                <a:avLst/>
                <a:gdLst>
                  <a:gd name="T0" fmla="*/ 95 w 239"/>
                  <a:gd name="T1" fmla="*/ 0 h 127"/>
                  <a:gd name="T2" fmla="*/ 0 w 239"/>
                  <a:gd name="T3" fmla="*/ 64 h 127"/>
                  <a:gd name="T4" fmla="*/ 0 w 239"/>
                  <a:gd name="T5" fmla="*/ 109 h 127"/>
                  <a:gd name="T6" fmla="*/ 194 w 239"/>
                  <a:gd name="T7" fmla="*/ 126 h 127"/>
                  <a:gd name="T8" fmla="*/ 238 w 239"/>
                  <a:gd name="T9" fmla="*/ 31 h 127"/>
                  <a:gd name="T10" fmla="*/ 234 w 239"/>
                  <a:gd name="T11" fmla="*/ 31 h 127"/>
                  <a:gd name="T12" fmla="*/ 234 w 239"/>
                  <a:gd name="T13" fmla="*/ 9 h 127"/>
                  <a:gd name="T14" fmla="*/ 238 w 239"/>
                  <a:gd name="T15" fmla="*/ 3 h 127"/>
                  <a:gd name="T16" fmla="*/ 95 w 239"/>
                  <a:gd name="T17" fmla="*/ 0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9"/>
                  <a:gd name="T28" fmla="*/ 0 h 127"/>
                  <a:gd name="T29" fmla="*/ 239 w 239"/>
                  <a:gd name="T30" fmla="*/ 127 h 1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9" h="127">
                    <a:moveTo>
                      <a:pt x="95" y="0"/>
                    </a:moveTo>
                    <a:lnTo>
                      <a:pt x="0" y="64"/>
                    </a:lnTo>
                    <a:lnTo>
                      <a:pt x="0" y="109"/>
                    </a:lnTo>
                    <a:lnTo>
                      <a:pt x="194" y="126"/>
                    </a:lnTo>
                    <a:lnTo>
                      <a:pt x="238" y="31"/>
                    </a:lnTo>
                    <a:lnTo>
                      <a:pt x="234" y="31"/>
                    </a:lnTo>
                    <a:lnTo>
                      <a:pt x="234" y="9"/>
                    </a:lnTo>
                    <a:lnTo>
                      <a:pt x="238" y="3"/>
                    </a:lnTo>
                    <a:lnTo>
                      <a:pt x="95" y="0"/>
                    </a:lnTo>
                  </a:path>
                </a:pathLst>
              </a:custGeom>
              <a:solidFill>
                <a:srgbClr val="400000"/>
              </a:solidFill>
              <a:ln w="12700" cap="rnd">
                <a:solidFill>
                  <a:srgbClr val="000000"/>
                </a:solidFill>
                <a:round/>
                <a:headEnd/>
                <a:tailEnd/>
              </a:ln>
            </p:spPr>
            <p:txBody>
              <a:bodyPr/>
              <a:lstStyle/>
              <a:p>
                <a:endParaRPr lang="es-MX"/>
              </a:p>
            </p:txBody>
          </p:sp>
          <p:sp>
            <p:nvSpPr>
              <p:cNvPr id="187" name="Freeform 131"/>
              <p:cNvSpPr>
                <a:spLocks/>
              </p:cNvSpPr>
              <p:nvPr/>
            </p:nvSpPr>
            <p:spPr bwMode="auto">
              <a:xfrm>
                <a:off x="3201" y="3582"/>
                <a:ext cx="178" cy="40"/>
              </a:xfrm>
              <a:custGeom>
                <a:avLst/>
                <a:gdLst>
                  <a:gd name="T0" fmla="*/ 0 w 178"/>
                  <a:gd name="T1" fmla="*/ 0 h 40"/>
                  <a:gd name="T2" fmla="*/ 0 w 178"/>
                  <a:gd name="T3" fmla="*/ 28 h 40"/>
                  <a:gd name="T4" fmla="*/ 177 w 178"/>
                  <a:gd name="T5" fmla="*/ 39 h 40"/>
                  <a:gd name="T6" fmla="*/ 177 w 178"/>
                  <a:gd name="T7" fmla="*/ 10 h 40"/>
                  <a:gd name="T8" fmla="*/ 0 w 178"/>
                  <a:gd name="T9" fmla="*/ 0 h 40"/>
                  <a:gd name="T10" fmla="*/ 0 60000 65536"/>
                  <a:gd name="T11" fmla="*/ 0 60000 65536"/>
                  <a:gd name="T12" fmla="*/ 0 60000 65536"/>
                  <a:gd name="T13" fmla="*/ 0 60000 65536"/>
                  <a:gd name="T14" fmla="*/ 0 60000 65536"/>
                  <a:gd name="T15" fmla="*/ 0 w 178"/>
                  <a:gd name="T16" fmla="*/ 0 h 40"/>
                  <a:gd name="T17" fmla="*/ 178 w 178"/>
                  <a:gd name="T18" fmla="*/ 40 h 40"/>
                </a:gdLst>
                <a:ahLst/>
                <a:cxnLst>
                  <a:cxn ang="T10">
                    <a:pos x="T0" y="T1"/>
                  </a:cxn>
                  <a:cxn ang="T11">
                    <a:pos x="T2" y="T3"/>
                  </a:cxn>
                  <a:cxn ang="T12">
                    <a:pos x="T4" y="T5"/>
                  </a:cxn>
                  <a:cxn ang="T13">
                    <a:pos x="T6" y="T7"/>
                  </a:cxn>
                  <a:cxn ang="T14">
                    <a:pos x="T8" y="T9"/>
                  </a:cxn>
                </a:cxnLst>
                <a:rect l="T15" t="T16" r="T17" b="T18"/>
                <a:pathLst>
                  <a:path w="178" h="40">
                    <a:moveTo>
                      <a:pt x="0" y="0"/>
                    </a:moveTo>
                    <a:lnTo>
                      <a:pt x="0" y="28"/>
                    </a:lnTo>
                    <a:lnTo>
                      <a:pt x="177" y="39"/>
                    </a:lnTo>
                    <a:lnTo>
                      <a:pt x="177" y="10"/>
                    </a:lnTo>
                    <a:lnTo>
                      <a:pt x="0" y="0"/>
                    </a:lnTo>
                  </a:path>
                </a:pathLst>
              </a:custGeom>
              <a:solidFill>
                <a:srgbClr val="E0E0E0"/>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s-MX"/>
              </a:p>
            </p:txBody>
          </p:sp>
          <p:sp>
            <p:nvSpPr>
              <p:cNvPr id="188" name="Freeform 132"/>
              <p:cNvSpPr>
                <a:spLocks/>
              </p:cNvSpPr>
              <p:nvPr/>
            </p:nvSpPr>
            <p:spPr bwMode="auto">
              <a:xfrm>
                <a:off x="3388" y="3521"/>
                <a:ext cx="31" cy="101"/>
              </a:xfrm>
              <a:custGeom>
                <a:avLst/>
                <a:gdLst>
                  <a:gd name="T0" fmla="*/ 0 w 31"/>
                  <a:gd name="T1" fmla="*/ 66 h 101"/>
                  <a:gd name="T2" fmla="*/ 0 w 31"/>
                  <a:gd name="T3" fmla="*/ 100 h 101"/>
                  <a:gd name="T4" fmla="*/ 30 w 31"/>
                  <a:gd name="T5" fmla="*/ 20 h 101"/>
                  <a:gd name="T6" fmla="*/ 30 w 31"/>
                  <a:gd name="T7" fmla="*/ 0 h 101"/>
                  <a:gd name="T8" fmla="*/ 0 w 31"/>
                  <a:gd name="T9" fmla="*/ 66 h 101"/>
                  <a:gd name="T10" fmla="*/ 0 60000 65536"/>
                  <a:gd name="T11" fmla="*/ 0 60000 65536"/>
                  <a:gd name="T12" fmla="*/ 0 60000 65536"/>
                  <a:gd name="T13" fmla="*/ 0 60000 65536"/>
                  <a:gd name="T14" fmla="*/ 0 60000 65536"/>
                  <a:gd name="T15" fmla="*/ 0 w 31"/>
                  <a:gd name="T16" fmla="*/ 0 h 101"/>
                  <a:gd name="T17" fmla="*/ 31 w 31"/>
                  <a:gd name="T18" fmla="*/ 101 h 101"/>
                </a:gdLst>
                <a:ahLst/>
                <a:cxnLst>
                  <a:cxn ang="T10">
                    <a:pos x="T0" y="T1"/>
                  </a:cxn>
                  <a:cxn ang="T11">
                    <a:pos x="T2" y="T3"/>
                  </a:cxn>
                  <a:cxn ang="T12">
                    <a:pos x="T4" y="T5"/>
                  </a:cxn>
                  <a:cxn ang="T13">
                    <a:pos x="T6" y="T7"/>
                  </a:cxn>
                  <a:cxn ang="T14">
                    <a:pos x="T8" y="T9"/>
                  </a:cxn>
                </a:cxnLst>
                <a:rect l="T15" t="T16" r="T17" b="T18"/>
                <a:pathLst>
                  <a:path w="31" h="101">
                    <a:moveTo>
                      <a:pt x="0" y="66"/>
                    </a:moveTo>
                    <a:lnTo>
                      <a:pt x="0" y="100"/>
                    </a:lnTo>
                    <a:lnTo>
                      <a:pt x="30" y="20"/>
                    </a:lnTo>
                    <a:lnTo>
                      <a:pt x="30" y="0"/>
                    </a:lnTo>
                    <a:lnTo>
                      <a:pt x="0" y="66"/>
                    </a:lnTo>
                  </a:path>
                </a:pathLst>
              </a:custGeom>
              <a:solidFill>
                <a:srgbClr val="A0A0A0"/>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s-MX"/>
              </a:p>
            </p:txBody>
          </p:sp>
          <p:sp>
            <p:nvSpPr>
              <p:cNvPr id="189" name="Freeform 133"/>
              <p:cNvSpPr>
                <a:spLocks/>
              </p:cNvSpPr>
              <p:nvPr/>
            </p:nvSpPr>
            <p:spPr bwMode="auto">
              <a:xfrm>
                <a:off x="3203" y="3515"/>
                <a:ext cx="216" cy="66"/>
              </a:xfrm>
              <a:custGeom>
                <a:avLst/>
                <a:gdLst>
                  <a:gd name="T0" fmla="*/ 0 w 216"/>
                  <a:gd name="T1" fmla="*/ 55 h 66"/>
                  <a:gd name="T2" fmla="*/ 175 w 216"/>
                  <a:gd name="T3" fmla="*/ 65 h 66"/>
                  <a:gd name="T4" fmla="*/ 215 w 216"/>
                  <a:gd name="T5" fmla="*/ 3 h 66"/>
                  <a:gd name="T6" fmla="*/ 86 w 216"/>
                  <a:gd name="T7" fmla="*/ 0 h 66"/>
                  <a:gd name="T8" fmla="*/ 0 w 216"/>
                  <a:gd name="T9" fmla="*/ 55 h 66"/>
                  <a:gd name="T10" fmla="*/ 0 60000 65536"/>
                  <a:gd name="T11" fmla="*/ 0 60000 65536"/>
                  <a:gd name="T12" fmla="*/ 0 60000 65536"/>
                  <a:gd name="T13" fmla="*/ 0 60000 65536"/>
                  <a:gd name="T14" fmla="*/ 0 60000 65536"/>
                  <a:gd name="T15" fmla="*/ 0 w 216"/>
                  <a:gd name="T16" fmla="*/ 0 h 66"/>
                  <a:gd name="T17" fmla="*/ 216 w 216"/>
                  <a:gd name="T18" fmla="*/ 66 h 66"/>
                </a:gdLst>
                <a:ahLst/>
                <a:cxnLst>
                  <a:cxn ang="T10">
                    <a:pos x="T0" y="T1"/>
                  </a:cxn>
                  <a:cxn ang="T11">
                    <a:pos x="T2" y="T3"/>
                  </a:cxn>
                  <a:cxn ang="T12">
                    <a:pos x="T4" y="T5"/>
                  </a:cxn>
                  <a:cxn ang="T13">
                    <a:pos x="T6" y="T7"/>
                  </a:cxn>
                  <a:cxn ang="T14">
                    <a:pos x="T8" y="T9"/>
                  </a:cxn>
                </a:cxnLst>
                <a:rect l="T15" t="T16" r="T17" b="T18"/>
                <a:pathLst>
                  <a:path w="216" h="66">
                    <a:moveTo>
                      <a:pt x="0" y="55"/>
                    </a:moveTo>
                    <a:lnTo>
                      <a:pt x="175" y="65"/>
                    </a:lnTo>
                    <a:lnTo>
                      <a:pt x="215" y="3"/>
                    </a:lnTo>
                    <a:lnTo>
                      <a:pt x="86" y="0"/>
                    </a:lnTo>
                    <a:lnTo>
                      <a:pt x="0" y="55"/>
                    </a:lnTo>
                  </a:path>
                </a:pathLst>
              </a:custGeom>
              <a:solidFill>
                <a:srgbClr val="600000"/>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s-MX"/>
              </a:p>
            </p:txBody>
          </p:sp>
        </p:grpSp>
        <p:sp>
          <p:nvSpPr>
            <p:cNvPr id="163" name="Rectangle 134"/>
            <p:cNvSpPr>
              <a:spLocks noChangeArrowheads="1"/>
            </p:cNvSpPr>
            <p:nvPr/>
          </p:nvSpPr>
          <p:spPr bwMode="auto">
            <a:xfrm rot="60000">
              <a:off x="3427" y="3581"/>
              <a:ext cx="222" cy="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defTabSz="762000" eaLnBrk="0" hangingPunct="0"/>
              <a:r>
                <a:rPr lang="es-ES_tradnl" sz="300"/>
                <a:t>POLITICAS</a:t>
              </a:r>
            </a:p>
          </p:txBody>
        </p:sp>
        <p:sp>
          <p:nvSpPr>
            <p:cNvPr id="164" name="Rectangle 135"/>
            <p:cNvSpPr>
              <a:spLocks noChangeArrowheads="1"/>
            </p:cNvSpPr>
            <p:nvPr/>
          </p:nvSpPr>
          <p:spPr bwMode="auto">
            <a:xfrm rot="60000">
              <a:off x="3425" y="3627"/>
              <a:ext cx="235" cy="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defTabSz="762000" eaLnBrk="0" hangingPunct="0"/>
              <a:r>
                <a:rPr lang="es-ES_tradnl" sz="300"/>
                <a:t>MANUALES</a:t>
              </a:r>
            </a:p>
          </p:txBody>
        </p:sp>
        <p:sp>
          <p:nvSpPr>
            <p:cNvPr id="165" name="Rectangle 136"/>
            <p:cNvSpPr>
              <a:spLocks noChangeArrowheads="1"/>
            </p:cNvSpPr>
            <p:nvPr/>
          </p:nvSpPr>
          <p:spPr bwMode="auto">
            <a:xfrm rot="240000">
              <a:off x="3401" y="3673"/>
              <a:ext cx="338" cy="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defTabSz="762000" eaLnBrk="0" hangingPunct="0"/>
              <a:r>
                <a:rPr lang="es-ES_tradnl" sz="300"/>
                <a:t>PROCEDIMIENTOS</a:t>
              </a:r>
            </a:p>
          </p:txBody>
        </p:sp>
        <p:grpSp>
          <p:nvGrpSpPr>
            <p:cNvPr id="166" name="Group 137"/>
            <p:cNvGrpSpPr>
              <a:grpSpLocks/>
            </p:cNvGrpSpPr>
            <p:nvPr/>
          </p:nvGrpSpPr>
          <p:grpSpPr bwMode="auto">
            <a:xfrm>
              <a:off x="3264" y="2927"/>
              <a:ext cx="286" cy="291"/>
              <a:chOff x="2983" y="2863"/>
              <a:chExt cx="311" cy="317"/>
            </a:xfrm>
          </p:grpSpPr>
          <p:sp>
            <p:nvSpPr>
              <p:cNvPr id="181" name="Rectangle 138"/>
              <p:cNvSpPr>
                <a:spLocks noChangeArrowheads="1"/>
              </p:cNvSpPr>
              <p:nvPr/>
            </p:nvSpPr>
            <p:spPr bwMode="auto">
              <a:xfrm>
                <a:off x="3025" y="2863"/>
                <a:ext cx="226" cy="309"/>
              </a:xfrm>
              <a:prstGeom prst="rect">
                <a:avLst/>
              </a:prstGeom>
              <a:solidFill>
                <a:schemeClr val="bg1"/>
              </a:solidFill>
              <a:ln w="12700">
                <a:solidFill>
                  <a:schemeClr val="tx1"/>
                </a:solidFill>
                <a:miter lim="800000"/>
                <a:headEnd/>
                <a:tailEnd/>
              </a:ln>
            </p:spPr>
            <p:txBody>
              <a:bodyPr wrap="none" anchor="ctr"/>
              <a:lstStyle/>
              <a:p>
                <a:endParaRPr lang="es-MX" sz="1800" b="0"/>
              </a:p>
            </p:txBody>
          </p:sp>
          <p:sp>
            <p:nvSpPr>
              <p:cNvPr id="182" name="Rectangle 139"/>
              <p:cNvSpPr>
                <a:spLocks noChangeArrowheads="1"/>
              </p:cNvSpPr>
              <p:nvPr/>
            </p:nvSpPr>
            <p:spPr bwMode="auto">
              <a:xfrm>
                <a:off x="3020" y="2875"/>
                <a:ext cx="232" cy="3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s-MX" sz="1800" b="0"/>
              </a:p>
            </p:txBody>
          </p:sp>
          <p:sp>
            <p:nvSpPr>
              <p:cNvPr id="183" name="Rectangle 140"/>
              <p:cNvSpPr>
                <a:spLocks noChangeArrowheads="1"/>
              </p:cNvSpPr>
              <p:nvPr/>
            </p:nvSpPr>
            <p:spPr bwMode="auto">
              <a:xfrm>
                <a:off x="2984" y="2971"/>
                <a:ext cx="310" cy="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defTabSz="762000" eaLnBrk="0" hangingPunct="0">
                  <a:spcBef>
                    <a:spcPct val="50000"/>
                  </a:spcBef>
                </a:pPr>
                <a:r>
                  <a:rPr lang="es-ES_tradnl" sz="100"/>
                  <a:t>DJKFHASÑLGKHAÑSLDKGJAÑLDKGJASÑLDKGJASÑLDKGJAÑLDKGJAÑLKDGJAÑSLDKGJAÑLDKGJAÑLDKJGAÑLKDJASLKDGASÑLDKJGAÑSLKDGJASÑLDKJÑSALDKJASÑLDKJGDFLAKSDJGASÑDLKGJAÑLKDGJÑALKDJGÑALSKDJGÑALKJGÑASLKDJAÑSLDKJASÑLDKJAÑSLKDGJAÑSLDKJGAÑSLDKGJAÑSLKDGJAÑSLDKGJAÑSLKDJGAÑSLKDGJASÑLKDGJASÑLDKGJAÑSLKDJGASÑLKDGJASÑLKDGJASÑLDKJGAÑSLKDJGAÑSLKDJGAÑSLDKJGAÑSLDKJGASÑLDKGJASÑLDKGJASÑLDKJGASÑLDKGJASÑLDKJGASÑDLKGJASÑLDKGJASÑDLKGJAÑLSDKJGAÑSLDKGJLÑSGDKJLJHGLJHGJKHGKJHGKJHGKJHGKJHGKJHGKJHGKJHGKJHGKJHGKJHGKJHGKJHGKJHGKJHGKJHGKJHGKJHGKJHGKJHGKJHGKJHGKJHGKJHGKJHG</a:t>
                </a:r>
              </a:p>
            </p:txBody>
          </p:sp>
          <p:sp>
            <p:nvSpPr>
              <p:cNvPr id="184" name="Rectangle 141"/>
              <p:cNvSpPr>
                <a:spLocks noChangeArrowheads="1"/>
              </p:cNvSpPr>
              <p:nvPr/>
            </p:nvSpPr>
            <p:spPr bwMode="auto">
              <a:xfrm>
                <a:off x="2986" y="2909"/>
                <a:ext cx="300" cy="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s-MX" sz="1800" b="0"/>
              </a:p>
            </p:txBody>
          </p:sp>
          <p:sp>
            <p:nvSpPr>
              <p:cNvPr id="185" name="Rectangle 142"/>
              <p:cNvSpPr>
                <a:spLocks noChangeArrowheads="1"/>
              </p:cNvSpPr>
              <p:nvPr/>
            </p:nvSpPr>
            <p:spPr bwMode="auto">
              <a:xfrm>
                <a:off x="2983" y="2867"/>
                <a:ext cx="287" cy="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eaLnBrk="0" hangingPunct="0"/>
                <a:r>
                  <a:rPr lang="es-ES_tradnl" sz="100"/>
                  <a:t>KJHGKJHGKJHGKJHGJHGJHGKJHGKJHGKJKJH</a:t>
                </a:r>
              </a:p>
              <a:p>
                <a:pPr defTabSz="762000" eaLnBrk="0" hangingPunct="0"/>
                <a:r>
                  <a:rPr lang="es-ES_tradnl" sz="100"/>
                  <a:t>                        KJHGKJHGKJHGKJHG</a:t>
                </a:r>
              </a:p>
            </p:txBody>
          </p:sp>
        </p:grpSp>
        <p:grpSp>
          <p:nvGrpSpPr>
            <p:cNvPr id="167" name="Group 143"/>
            <p:cNvGrpSpPr>
              <a:grpSpLocks/>
            </p:cNvGrpSpPr>
            <p:nvPr/>
          </p:nvGrpSpPr>
          <p:grpSpPr bwMode="auto">
            <a:xfrm>
              <a:off x="3319" y="2966"/>
              <a:ext cx="287" cy="291"/>
              <a:chOff x="3043" y="2905"/>
              <a:chExt cx="312" cy="316"/>
            </a:xfrm>
          </p:grpSpPr>
          <p:sp>
            <p:nvSpPr>
              <p:cNvPr id="176" name="Rectangle 144"/>
              <p:cNvSpPr>
                <a:spLocks noChangeArrowheads="1"/>
              </p:cNvSpPr>
              <p:nvPr/>
            </p:nvSpPr>
            <p:spPr bwMode="auto">
              <a:xfrm>
                <a:off x="3085" y="2905"/>
                <a:ext cx="226" cy="309"/>
              </a:xfrm>
              <a:prstGeom prst="rect">
                <a:avLst/>
              </a:prstGeom>
              <a:solidFill>
                <a:schemeClr val="bg1"/>
              </a:solidFill>
              <a:ln w="12700">
                <a:solidFill>
                  <a:schemeClr val="tx1"/>
                </a:solidFill>
                <a:miter lim="800000"/>
                <a:headEnd/>
                <a:tailEnd/>
              </a:ln>
            </p:spPr>
            <p:txBody>
              <a:bodyPr wrap="none" anchor="ctr"/>
              <a:lstStyle/>
              <a:p>
                <a:endParaRPr lang="es-MX" sz="1800" b="0"/>
              </a:p>
            </p:txBody>
          </p:sp>
          <p:sp>
            <p:nvSpPr>
              <p:cNvPr id="177" name="Rectangle 145"/>
              <p:cNvSpPr>
                <a:spLocks noChangeArrowheads="1"/>
              </p:cNvSpPr>
              <p:nvPr/>
            </p:nvSpPr>
            <p:spPr bwMode="auto">
              <a:xfrm>
                <a:off x="3080" y="2917"/>
                <a:ext cx="232" cy="3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s-MX" sz="1800" b="0"/>
              </a:p>
            </p:txBody>
          </p:sp>
          <p:sp>
            <p:nvSpPr>
              <p:cNvPr id="178" name="Rectangle 146"/>
              <p:cNvSpPr>
                <a:spLocks noChangeArrowheads="1"/>
              </p:cNvSpPr>
              <p:nvPr/>
            </p:nvSpPr>
            <p:spPr bwMode="auto">
              <a:xfrm>
                <a:off x="3045" y="3012"/>
                <a:ext cx="310" cy="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defTabSz="762000" eaLnBrk="0" hangingPunct="0">
                  <a:spcBef>
                    <a:spcPct val="50000"/>
                  </a:spcBef>
                </a:pPr>
                <a:r>
                  <a:rPr lang="es-ES_tradnl" sz="100"/>
                  <a:t>DJKFHASÑLGKHAÑSLDKGJAÑLDKGJASÑLDKGJASÑLDKGJAÑLDKGJAÑLKDGJAÑSLDKGJAÑLDKGJAÑLDKJGAÑLKDJASLKDGASÑLDKJGAÑSLKDGJASÑLDKJÑSALDKJASÑLDKJGDFLAKSDJGASÑDLKGJAÑLKDGJÑALKDJGÑALSKDJGÑALKJGÑASLKDJAÑSLDKJASÑLDKJAÑSLKDGJAÑSLDKJGAÑSLDKGJAÑSLKDGJAÑSLDKGJAÑSLKDJGAÑSLKDGJASÑLKDGJASÑLDKGJAÑSLKDJGASÑLKDGJASÑLKDGJASÑLDKJGAÑSLKDJGAÑSLKDJGAÑSLDKJGAÑSLDKJGASÑLDKGJASÑLDKGJASÑLDKJGASÑLDKGJASÑLDKJGASÑDLKGJASÑLDKGJASÑDLKGJAÑLSDKJGAÑSLDKGJLÑSGDKJLJHGLJHGJKHGKJHGKJHGKJHGKJHGKJHGKJHGKJHGKJHGKJHGKJHGKJHGKJHGKJHGKJHGKJHGKJHGKJHGKJHGKJHGKJHGKJHGKJHGKJHGKJHG</a:t>
                </a:r>
              </a:p>
            </p:txBody>
          </p:sp>
          <p:sp>
            <p:nvSpPr>
              <p:cNvPr id="179" name="Rectangle 147"/>
              <p:cNvSpPr>
                <a:spLocks noChangeArrowheads="1"/>
              </p:cNvSpPr>
              <p:nvPr/>
            </p:nvSpPr>
            <p:spPr bwMode="auto">
              <a:xfrm>
                <a:off x="3046" y="2951"/>
                <a:ext cx="300" cy="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s-MX" sz="1800" b="0"/>
              </a:p>
            </p:txBody>
          </p:sp>
          <p:sp>
            <p:nvSpPr>
              <p:cNvPr id="180" name="Rectangle 148"/>
              <p:cNvSpPr>
                <a:spLocks noChangeArrowheads="1"/>
              </p:cNvSpPr>
              <p:nvPr/>
            </p:nvSpPr>
            <p:spPr bwMode="auto">
              <a:xfrm>
                <a:off x="3043" y="2909"/>
                <a:ext cx="287" cy="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eaLnBrk="0" hangingPunct="0"/>
                <a:r>
                  <a:rPr lang="es-ES_tradnl" sz="100"/>
                  <a:t>KJHGKJHGKJHGKJHGJHGJHGKJHGKJHGKJKJH</a:t>
                </a:r>
              </a:p>
              <a:p>
                <a:pPr defTabSz="762000" eaLnBrk="0" hangingPunct="0"/>
                <a:r>
                  <a:rPr lang="es-ES_tradnl" sz="100"/>
                  <a:t>                        KJHGKJHGKJHGKJHG</a:t>
                </a:r>
              </a:p>
            </p:txBody>
          </p:sp>
        </p:grpSp>
        <p:grpSp>
          <p:nvGrpSpPr>
            <p:cNvPr id="168" name="Group 149"/>
            <p:cNvGrpSpPr>
              <a:grpSpLocks/>
            </p:cNvGrpSpPr>
            <p:nvPr/>
          </p:nvGrpSpPr>
          <p:grpSpPr bwMode="auto">
            <a:xfrm>
              <a:off x="3373" y="3004"/>
              <a:ext cx="285" cy="290"/>
              <a:chOff x="3104" y="2947"/>
              <a:chExt cx="310" cy="316"/>
            </a:xfrm>
          </p:grpSpPr>
          <p:sp>
            <p:nvSpPr>
              <p:cNvPr id="171" name="Rectangle 150"/>
              <p:cNvSpPr>
                <a:spLocks noChangeArrowheads="1"/>
              </p:cNvSpPr>
              <p:nvPr/>
            </p:nvSpPr>
            <p:spPr bwMode="auto">
              <a:xfrm>
                <a:off x="3145" y="2947"/>
                <a:ext cx="226" cy="309"/>
              </a:xfrm>
              <a:prstGeom prst="rect">
                <a:avLst/>
              </a:prstGeom>
              <a:solidFill>
                <a:schemeClr val="bg1"/>
              </a:solidFill>
              <a:ln w="12700">
                <a:solidFill>
                  <a:schemeClr val="tx1"/>
                </a:solidFill>
                <a:miter lim="800000"/>
                <a:headEnd/>
                <a:tailEnd/>
              </a:ln>
            </p:spPr>
            <p:txBody>
              <a:bodyPr wrap="none" anchor="ctr"/>
              <a:lstStyle/>
              <a:p>
                <a:endParaRPr lang="es-MX" sz="1800" b="0"/>
              </a:p>
            </p:txBody>
          </p:sp>
          <p:sp>
            <p:nvSpPr>
              <p:cNvPr id="172" name="Rectangle 151"/>
              <p:cNvSpPr>
                <a:spLocks noChangeArrowheads="1"/>
              </p:cNvSpPr>
              <p:nvPr/>
            </p:nvSpPr>
            <p:spPr bwMode="auto">
              <a:xfrm>
                <a:off x="3140" y="2959"/>
                <a:ext cx="232" cy="3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s-MX" sz="1800" b="0"/>
              </a:p>
            </p:txBody>
          </p:sp>
          <p:sp>
            <p:nvSpPr>
              <p:cNvPr id="173" name="Rectangle 152"/>
              <p:cNvSpPr>
                <a:spLocks noChangeArrowheads="1"/>
              </p:cNvSpPr>
              <p:nvPr/>
            </p:nvSpPr>
            <p:spPr bwMode="auto">
              <a:xfrm>
                <a:off x="3104" y="3054"/>
                <a:ext cx="310" cy="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defTabSz="762000" eaLnBrk="0" hangingPunct="0">
                  <a:spcBef>
                    <a:spcPct val="50000"/>
                  </a:spcBef>
                </a:pPr>
                <a:r>
                  <a:rPr lang="es-ES_tradnl" sz="100"/>
                  <a:t>DJKFHASÑLGKHAÑSLDKGJAÑLDKGJASÑLDKGJASÑLDKGJAÑLDKGJAÑLKDGJAÑSLDKGJAÑLDKGJAÑLDKJGAÑLKDJASLKDGASÑLDKJGAÑSLKDGJASÑLDKJÑSALDKJASÑLDKJGDFLAKSDJGASÑDLKGJAÑLKDGJÑALKDJGÑALSKDJGÑALKJGÑASLKDJAÑSLDKJASÑLDKJAÑSLKDGJAÑSLDKJGAÑSLDKGJAÑSLKDGJAÑSLDKGJAÑSLKDJGAÑSLKDGJASÑLKDGJASÑLDKGJAÑSLKDJGASÑLKDGJASÑLKDGJASÑLDKJGAÑSLKDJGAÑSLKDJGAÑSLDKJGAÑSLDKJGASÑLDKGJASÑLDKGJASÑLDKJGASÑLDKGJASÑLDKJGASÑDLKGJASÑLDKGJASÑDLKGJAÑLSDKJGAÑSLDKGJLÑSGDKJLJHGLJHGJKHGKJHGKJHGKJHGKJHGKJHGKJHGKJHGKJHGKJHGKJHGKJHGKJHGKJHGKJHGKJHGKJHGKJHGKJHGKJHGKJHGKJHGKJHGKJHGKJHG</a:t>
                </a:r>
              </a:p>
            </p:txBody>
          </p:sp>
          <p:sp>
            <p:nvSpPr>
              <p:cNvPr id="174" name="Rectangle 153"/>
              <p:cNvSpPr>
                <a:spLocks noChangeArrowheads="1"/>
              </p:cNvSpPr>
              <p:nvPr/>
            </p:nvSpPr>
            <p:spPr bwMode="auto">
              <a:xfrm>
                <a:off x="3104" y="2994"/>
                <a:ext cx="291" cy="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eaLnBrk="0" hangingPunct="0"/>
                <a:r>
                  <a:rPr lang="es-ES_tradnl" sz="300"/>
                  <a:t>AUTORIZACION</a:t>
                </a:r>
              </a:p>
            </p:txBody>
          </p:sp>
          <p:sp>
            <p:nvSpPr>
              <p:cNvPr id="175" name="Rectangle 154"/>
              <p:cNvSpPr>
                <a:spLocks noChangeArrowheads="1"/>
              </p:cNvSpPr>
              <p:nvPr/>
            </p:nvSpPr>
            <p:spPr bwMode="auto">
              <a:xfrm>
                <a:off x="3104" y="2950"/>
                <a:ext cx="287" cy="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eaLnBrk="0" hangingPunct="0"/>
                <a:r>
                  <a:rPr lang="es-ES_tradnl" sz="100"/>
                  <a:t>KJHGKJHGKJHGKJHGJHGJHGKJHGKJHGKJKJH</a:t>
                </a:r>
              </a:p>
              <a:p>
                <a:pPr defTabSz="762000" eaLnBrk="0" hangingPunct="0"/>
                <a:r>
                  <a:rPr lang="es-ES_tradnl" sz="100"/>
                  <a:t>                        KJHGKJHGKJHGKJHG</a:t>
                </a:r>
              </a:p>
            </p:txBody>
          </p:sp>
        </p:grpSp>
        <p:sp>
          <p:nvSpPr>
            <p:cNvPr id="169" name="Text Box 155"/>
            <p:cNvSpPr txBox="1">
              <a:spLocks noChangeArrowheads="1"/>
            </p:cNvSpPr>
            <p:nvPr/>
          </p:nvSpPr>
          <p:spPr bwMode="auto">
            <a:xfrm>
              <a:off x="2488" y="2499"/>
              <a:ext cx="1034"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r>
                <a:rPr lang="es-ES_tradnl" sz="1200">
                  <a:latin typeface="+mn-lt"/>
                </a:rPr>
                <a:t>OBTENCIÓN DE</a:t>
              </a:r>
            </a:p>
            <a:p>
              <a:r>
                <a:rPr lang="es-ES_tradnl" sz="1200">
                  <a:latin typeface="+mn-lt"/>
                </a:rPr>
                <a:t>INFORMACIÓN, DATOS</a:t>
              </a:r>
            </a:p>
            <a:p>
              <a:r>
                <a:rPr lang="es-ES_tradnl" sz="1200">
                  <a:latin typeface="+mn-lt"/>
                </a:rPr>
                <a:t>Y COMENTARIOS</a:t>
              </a:r>
            </a:p>
          </p:txBody>
        </p:sp>
        <p:pic>
          <p:nvPicPr>
            <p:cNvPr id="170" name="Picture 169"/>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2678" y="3105"/>
              <a:ext cx="656" cy="4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71518082"/>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95</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2.5 Técnicas y procedimientos de auditoría</a:t>
            </a:r>
            <a:endParaRPr lang="es-MX" sz="1800" dirty="0">
              <a:latin typeface="Arial" panose="020B0604020202020204" pitchFamily="34" charset="0"/>
              <a:cs typeface="Arial" panose="020B0604020202020204" pitchFamily="34" charset="0"/>
            </a:endParaRPr>
          </a:p>
        </p:txBody>
      </p:sp>
      <p:sp>
        <p:nvSpPr>
          <p:cNvPr id="7" name="Rectangle 1026"/>
          <p:cNvSpPr>
            <a:spLocks noChangeArrowheads="1"/>
          </p:cNvSpPr>
          <p:nvPr/>
        </p:nvSpPr>
        <p:spPr bwMode="auto">
          <a:xfrm>
            <a:off x="899592" y="1340768"/>
            <a:ext cx="7776864"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ts val="600"/>
              </a:spcBef>
              <a:spcAft>
                <a:spcPts val="600"/>
              </a:spcAft>
            </a:pPr>
            <a:r>
              <a:rPr lang="x-none" sz="1600" b="1" dirty="0">
                <a:solidFill>
                  <a:schemeClr val="accent6">
                    <a:lumMod val="50000"/>
                  </a:schemeClr>
                </a:solidFill>
              </a:rPr>
              <a:t>La técnica de auditoría gubernamental (NIA 300).  </a:t>
            </a:r>
            <a:endParaRPr lang="x-none" sz="1600" dirty="0">
              <a:solidFill>
                <a:schemeClr val="accent6">
                  <a:lumMod val="50000"/>
                </a:schemeClr>
              </a:solidFill>
            </a:endParaRPr>
          </a:p>
          <a:p>
            <a:pPr algn="just">
              <a:spcBef>
                <a:spcPts val="600"/>
              </a:spcBef>
              <a:spcAft>
                <a:spcPts val="600"/>
              </a:spcAft>
            </a:pPr>
            <a:r>
              <a:rPr lang="x-none" sz="1600" dirty="0">
                <a:solidFill>
                  <a:schemeClr val="accent6">
                    <a:lumMod val="50000"/>
                  </a:schemeClr>
                </a:solidFill>
              </a:rPr>
              <a:t>Son los métodos prácticos de investigación, verificación y prueba que utiliza el auditor para obtener la evidencia que fundamente su opinión profesional. </a:t>
            </a:r>
          </a:p>
          <a:p>
            <a:pPr algn="just">
              <a:spcBef>
                <a:spcPts val="600"/>
              </a:spcBef>
              <a:spcAft>
                <a:spcPts val="600"/>
              </a:spcAft>
            </a:pPr>
            <a:r>
              <a:rPr lang="x-none" sz="1600" dirty="0">
                <a:solidFill>
                  <a:schemeClr val="accent6">
                    <a:lumMod val="50000"/>
                  </a:schemeClr>
                </a:solidFill>
              </a:rPr>
              <a:t>Se distinguen los siguientes: </a:t>
            </a:r>
          </a:p>
          <a:p>
            <a:pPr marL="285750" indent="-285750" algn="just">
              <a:spcBef>
                <a:spcPts val="600"/>
              </a:spcBef>
              <a:spcAft>
                <a:spcPts val="600"/>
              </a:spcAft>
              <a:buFont typeface="Arial" panose="020B0604020202020204" pitchFamily="34" charset="0"/>
              <a:buChar char="•"/>
            </a:pPr>
            <a:r>
              <a:rPr lang="x-none" sz="1600" b="1" dirty="0">
                <a:solidFill>
                  <a:schemeClr val="accent6">
                    <a:lumMod val="50000"/>
                  </a:schemeClr>
                </a:solidFill>
              </a:rPr>
              <a:t>Verificación ocular. </a:t>
            </a:r>
          </a:p>
          <a:p>
            <a:pPr marL="285750" indent="-285750" algn="just">
              <a:spcBef>
                <a:spcPts val="600"/>
              </a:spcBef>
              <a:spcAft>
                <a:spcPts val="600"/>
              </a:spcAft>
              <a:buFont typeface="Arial" panose="020B0604020202020204" pitchFamily="34" charset="0"/>
              <a:buChar char="•"/>
            </a:pPr>
            <a:r>
              <a:rPr lang="x-none" sz="1600" b="1" dirty="0">
                <a:solidFill>
                  <a:schemeClr val="accent6">
                    <a:lumMod val="50000"/>
                  </a:schemeClr>
                </a:solidFill>
              </a:rPr>
              <a:t>Verificación oral. </a:t>
            </a:r>
          </a:p>
          <a:p>
            <a:pPr marL="285750" indent="-285750" algn="just">
              <a:spcBef>
                <a:spcPts val="600"/>
              </a:spcBef>
              <a:spcAft>
                <a:spcPts val="600"/>
              </a:spcAft>
              <a:buFont typeface="Arial" panose="020B0604020202020204" pitchFamily="34" charset="0"/>
              <a:buChar char="•"/>
            </a:pPr>
            <a:r>
              <a:rPr lang="x-none" sz="1600" b="1" dirty="0">
                <a:solidFill>
                  <a:schemeClr val="accent6">
                    <a:lumMod val="50000"/>
                  </a:schemeClr>
                </a:solidFill>
              </a:rPr>
              <a:t>Verificación escrita.</a:t>
            </a:r>
            <a:endParaRPr lang="x-none" sz="1600" dirty="0">
              <a:solidFill>
                <a:schemeClr val="accent6">
                  <a:lumMod val="50000"/>
                </a:schemeClr>
              </a:solidFill>
            </a:endParaRPr>
          </a:p>
          <a:p>
            <a:pPr marL="285750" indent="-285750" algn="just">
              <a:spcBef>
                <a:spcPts val="600"/>
              </a:spcBef>
              <a:spcAft>
                <a:spcPts val="600"/>
              </a:spcAft>
              <a:buFont typeface="Arial" panose="020B0604020202020204" pitchFamily="34" charset="0"/>
              <a:buChar char="•"/>
            </a:pPr>
            <a:r>
              <a:rPr lang="x-none" sz="1600" b="1" dirty="0">
                <a:solidFill>
                  <a:schemeClr val="accent6">
                    <a:lumMod val="50000"/>
                  </a:schemeClr>
                </a:solidFill>
              </a:rPr>
              <a:t>Verificación documental. </a:t>
            </a:r>
          </a:p>
          <a:p>
            <a:pPr marL="285750" indent="-285750" algn="just">
              <a:spcBef>
                <a:spcPts val="600"/>
              </a:spcBef>
              <a:spcAft>
                <a:spcPts val="600"/>
              </a:spcAft>
              <a:buFont typeface="Arial" panose="020B0604020202020204" pitchFamily="34" charset="0"/>
              <a:buChar char="•"/>
            </a:pPr>
            <a:r>
              <a:rPr lang="x-none" sz="1600" b="1" dirty="0">
                <a:solidFill>
                  <a:schemeClr val="accent6">
                    <a:lumMod val="50000"/>
                  </a:schemeClr>
                </a:solidFill>
              </a:rPr>
              <a:t>Verificación física. </a:t>
            </a:r>
            <a:endParaRPr lang="x-none" sz="1600" dirty="0">
              <a:solidFill>
                <a:schemeClr val="accent6">
                  <a:lumMod val="50000"/>
                </a:schemeClr>
              </a:solidFill>
            </a:endParaRPr>
          </a:p>
          <a:p>
            <a:pPr algn="just">
              <a:spcBef>
                <a:spcPts val="600"/>
              </a:spcBef>
              <a:spcAft>
                <a:spcPts val="600"/>
              </a:spcAft>
            </a:pPr>
            <a:endParaRPr lang="x-none" sz="1600" dirty="0">
              <a:solidFill>
                <a:schemeClr val="accent6">
                  <a:lumMod val="50000"/>
                </a:schemeClr>
              </a:solidFill>
            </a:endParaRPr>
          </a:p>
          <a:p>
            <a:pPr algn="just">
              <a:spcBef>
                <a:spcPts val="600"/>
              </a:spcBef>
              <a:spcAft>
                <a:spcPts val="600"/>
              </a:spcAft>
            </a:pPr>
            <a:endParaRPr lang="x-none" sz="1600" dirty="0">
              <a:solidFill>
                <a:schemeClr val="accent6">
                  <a:lumMod val="50000"/>
                </a:schemeClr>
              </a:solidFill>
            </a:endParaRPr>
          </a:p>
        </p:txBody>
      </p:sp>
    </p:spTree>
    <p:extLst>
      <p:ext uri="{BB962C8B-B14F-4D97-AF65-F5344CB8AC3E}">
        <p14:creationId xmlns:p14="http://schemas.microsoft.com/office/powerpoint/2010/main" val="327178995"/>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96</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2.5 Técnicas y procedimientos de auditoría</a:t>
            </a:r>
            <a:endParaRPr lang="es-MX" sz="1800" dirty="0">
              <a:latin typeface="Arial" panose="020B0604020202020204" pitchFamily="34" charset="0"/>
              <a:cs typeface="Arial" panose="020B0604020202020204" pitchFamily="34" charset="0"/>
            </a:endParaRPr>
          </a:p>
        </p:txBody>
      </p:sp>
      <p:sp>
        <p:nvSpPr>
          <p:cNvPr id="7" name="Rectangle 1026"/>
          <p:cNvSpPr>
            <a:spLocks noChangeArrowheads="1"/>
          </p:cNvSpPr>
          <p:nvPr/>
        </p:nvSpPr>
        <p:spPr bwMode="auto">
          <a:xfrm>
            <a:off x="899592" y="1340768"/>
            <a:ext cx="7776864"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algn="just">
              <a:spcBef>
                <a:spcPts val="600"/>
              </a:spcBef>
              <a:spcAft>
                <a:spcPts val="600"/>
              </a:spcAft>
              <a:buFont typeface="Arial" panose="020B0604020202020204" pitchFamily="34" charset="0"/>
              <a:buChar char="•"/>
            </a:pPr>
            <a:r>
              <a:rPr lang="x-none" sz="1600" b="1" dirty="0">
                <a:solidFill>
                  <a:schemeClr val="accent6">
                    <a:lumMod val="50000"/>
                  </a:schemeClr>
                </a:solidFill>
              </a:rPr>
              <a:t>Verificación ocular. </a:t>
            </a:r>
            <a:endParaRPr lang="x-none" sz="1600" dirty="0">
              <a:solidFill>
                <a:schemeClr val="accent6">
                  <a:lumMod val="50000"/>
                </a:schemeClr>
              </a:solidFill>
            </a:endParaRPr>
          </a:p>
          <a:p>
            <a:pPr algn="just">
              <a:spcBef>
                <a:spcPts val="600"/>
              </a:spcBef>
              <a:spcAft>
                <a:spcPts val="600"/>
              </a:spcAft>
            </a:pPr>
            <a:r>
              <a:rPr lang="x-none" sz="1600" u="sng" dirty="0">
                <a:solidFill>
                  <a:schemeClr val="accent6">
                    <a:lumMod val="50000"/>
                  </a:schemeClr>
                </a:solidFill>
              </a:rPr>
              <a:t>Comparación</a:t>
            </a:r>
            <a:r>
              <a:rPr lang="x-none" sz="1600" dirty="0">
                <a:solidFill>
                  <a:schemeClr val="accent6">
                    <a:lumMod val="50000"/>
                  </a:schemeClr>
                </a:solidFill>
              </a:rPr>
              <a:t>: acto de observar la similitud o diferencia entre dos o más elementos. </a:t>
            </a:r>
          </a:p>
          <a:p>
            <a:pPr algn="just">
              <a:spcBef>
                <a:spcPts val="600"/>
              </a:spcBef>
              <a:spcAft>
                <a:spcPts val="600"/>
              </a:spcAft>
            </a:pPr>
            <a:r>
              <a:rPr lang="x-none" sz="1600" u="sng" dirty="0">
                <a:solidFill>
                  <a:schemeClr val="accent6">
                    <a:lumMod val="50000"/>
                  </a:schemeClr>
                </a:solidFill>
              </a:rPr>
              <a:t>Observación</a:t>
            </a:r>
            <a:r>
              <a:rPr lang="x-none" sz="1600" dirty="0">
                <a:solidFill>
                  <a:schemeClr val="accent6">
                    <a:lumMod val="50000"/>
                  </a:schemeClr>
                </a:solidFill>
              </a:rPr>
              <a:t>: Consiste en examinar la ejecución del proceso o procedimientos que otros realizan. </a:t>
            </a:r>
          </a:p>
          <a:p>
            <a:pPr lvl="1" algn="just">
              <a:spcBef>
                <a:spcPts val="600"/>
              </a:spcBef>
              <a:spcAft>
                <a:spcPts val="600"/>
              </a:spcAft>
            </a:pPr>
            <a:r>
              <a:rPr lang="x-none" sz="1600" dirty="0">
                <a:solidFill>
                  <a:schemeClr val="accent6">
                    <a:lumMod val="50000"/>
                  </a:schemeClr>
                </a:solidFill>
              </a:rPr>
              <a:t>- Como están funcionando los controles internos. </a:t>
            </a:r>
          </a:p>
          <a:p>
            <a:pPr lvl="1" algn="just">
              <a:spcBef>
                <a:spcPts val="600"/>
              </a:spcBef>
              <a:spcAft>
                <a:spcPts val="600"/>
              </a:spcAft>
            </a:pPr>
            <a:r>
              <a:rPr lang="x-none" sz="1600" dirty="0">
                <a:solidFill>
                  <a:schemeClr val="accent6">
                    <a:lumMod val="50000"/>
                  </a:schemeClr>
                </a:solidFill>
              </a:rPr>
              <a:t>- Cerciorarse de la forma como se efectúan las operaciones. </a:t>
            </a:r>
          </a:p>
          <a:p>
            <a:pPr lvl="1" algn="just">
              <a:spcBef>
                <a:spcPts val="600"/>
              </a:spcBef>
              <a:spcAft>
                <a:spcPts val="600"/>
              </a:spcAft>
            </a:pPr>
            <a:r>
              <a:rPr lang="x-none" sz="1600" dirty="0">
                <a:solidFill>
                  <a:schemeClr val="accent6">
                    <a:lumMod val="50000"/>
                  </a:schemeClr>
                </a:solidFill>
              </a:rPr>
              <a:t>- Técnica de mayor utilidad en casi todo el proceso de la auditoria. </a:t>
            </a:r>
          </a:p>
          <a:p>
            <a:pPr algn="just">
              <a:spcBef>
                <a:spcPts val="600"/>
              </a:spcBef>
              <a:spcAft>
                <a:spcPts val="600"/>
              </a:spcAft>
            </a:pPr>
            <a:r>
              <a:rPr lang="x-none" sz="1600" dirty="0">
                <a:solidFill>
                  <a:schemeClr val="accent6">
                    <a:lumMod val="50000"/>
                  </a:schemeClr>
                </a:solidFill>
              </a:rPr>
              <a:t>(Ejemplo; Es cuando el auditor puede observar cómo el personal de la entidad realiza un inventario físico o la aplicación de un control). </a:t>
            </a:r>
          </a:p>
        </p:txBody>
      </p:sp>
    </p:spTree>
    <p:extLst>
      <p:ext uri="{BB962C8B-B14F-4D97-AF65-F5344CB8AC3E}">
        <p14:creationId xmlns:p14="http://schemas.microsoft.com/office/powerpoint/2010/main" val="1390021941"/>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97</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2.5 Técnicas y procedimientos de auditoría</a:t>
            </a:r>
            <a:endParaRPr lang="es-MX" sz="1800" dirty="0">
              <a:latin typeface="Arial" panose="020B0604020202020204" pitchFamily="34" charset="0"/>
              <a:cs typeface="Arial" panose="020B0604020202020204" pitchFamily="34" charset="0"/>
            </a:endParaRPr>
          </a:p>
        </p:txBody>
      </p:sp>
      <p:sp>
        <p:nvSpPr>
          <p:cNvPr id="7" name="Rectangle 1026"/>
          <p:cNvSpPr>
            <a:spLocks noChangeArrowheads="1"/>
          </p:cNvSpPr>
          <p:nvPr/>
        </p:nvSpPr>
        <p:spPr bwMode="auto">
          <a:xfrm>
            <a:off x="899592" y="1340768"/>
            <a:ext cx="7776864" cy="5364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algn="just">
              <a:spcBef>
                <a:spcPts val="600"/>
              </a:spcBef>
              <a:spcAft>
                <a:spcPts val="600"/>
              </a:spcAft>
              <a:buFont typeface="Arial" panose="020B0604020202020204" pitchFamily="34" charset="0"/>
              <a:buChar char="•"/>
            </a:pPr>
            <a:r>
              <a:rPr lang="x-none" sz="1600" b="1" dirty="0">
                <a:solidFill>
                  <a:schemeClr val="accent6">
                    <a:lumMod val="50000"/>
                  </a:schemeClr>
                </a:solidFill>
              </a:rPr>
              <a:t>Verificación oral. </a:t>
            </a:r>
            <a:endParaRPr lang="x-none" sz="1600" dirty="0">
              <a:solidFill>
                <a:schemeClr val="accent6">
                  <a:lumMod val="50000"/>
                </a:schemeClr>
              </a:solidFill>
            </a:endParaRPr>
          </a:p>
          <a:p>
            <a:pPr algn="just">
              <a:spcBef>
                <a:spcPts val="600"/>
              </a:spcBef>
              <a:spcAft>
                <a:spcPts val="600"/>
              </a:spcAft>
            </a:pPr>
            <a:r>
              <a:rPr lang="x-none" sz="1600" u="sng" dirty="0">
                <a:solidFill>
                  <a:schemeClr val="accent6">
                    <a:lumMod val="50000"/>
                  </a:schemeClr>
                </a:solidFill>
              </a:rPr>
              <a:t>Indagación</a:t>
            </a:r>
            <a:r>
              <a:rPr lang="x-none" sz="1600" dirty="0">
                <a:solidFill>
                  <a:schemeClr val="accent6">
                    <a:lumMod val="50000"/>
                  </a:schemeClr>
                </a:solidFill>
              </a:rPr>
              <a:t>: Obtener información verbal sobre un asunto mediante averiguaciones directas o conversación con los funcionarios. </a:t>
            </a:r>
          </a:p>
          <a:p>
            <a:pPr algn="just">
              <a:spcBef>
                <a:spcPts val="600"/>
              </a:spcBef>
              <a:spcAft>
                <a:spcPts val="600"/>
              </a:spcAft>
            </a:pPr>
            <a:r>
              <a:rPr lang="x-none" sz="1600" u="sng" dirty="0">
                <a:solidFill>
                  <a:schemeClr val="accent6">
                    <a:lumMod val="50000"/>
                  </a:schemeClr>
                </a:solidFill>
              </a:rPr>
              <a:t>Entrevista</a:t>
            </a:r>
            <a:r>
              <a:rPr lang="x-none" sz="1600" dirty="0">
                <a:solidFill>
                  <a:schemeClr val="accent6">
                    <a:lumMod val="50000"/>
                  </a:schemeClr>
                </a:solidFill>
              </a:rPr>
              <a:t>: Es importante preparar adecuadamente las preguntas y posibles repreguntas. </a:t>
            </a:r>
          </a:p>
          <a:p>
            <a:pPr algn="just">
              <a:spcBef>
                <a:spcPts val="600"/>
              </a:spcBef>
              <a:spcAft>
                <a:spcPts val="600"/>
              </a:spcAft>
            </a:pPr>
            <a:r>
              <a:rPr lang="x-none" sz="1600" u="sng" dirty="0">
                <a:solidFill>
                  <a:schemeClr val="accent6">
                    <a:lumMod val="50000"/>
                  </a:schemeClr>
                </a:solidFill>
              </a:rPr>
              <a:t>Encuesta</a:t>
            </a:r>
            <a:r>
              <a:rPr lang="x-none" sz="1600" dirty="0">
                <a:solidFill>
                  <a:schemeClr val="accent6">
                    <a:lumMod val="50000"/>
                  </a:schemeClr>
                </a:solidFill>
              </a:rPr>
              <a:t>: Pueden ser útiles para recopilar información de un gran universo de datos o grupos de personas (la información obtenida por medio de encuestas es poco confiable). </a:t>
            </a:r>
          </a:p>
          <a:p>
            <a:pPr marL="285750" indent="-285750" algn="just">
              <a:spcBef>
                <a:spcPts val="600"/>
              </a:spcBef>
              <a:spcAft>
                <a:spcPts val="600"/>
              </a:spcAft>
              <a:buFont typeface="Arial" panose="020B0604020202020204" pitchFamily="34" charset="0"/>
              <a:buChar char="•"/>
            </a:pPr>
            <a:r>
              <a:rPr lang="x-none" sz="1600" b="1" dirty="0">
                <a:solidFill>
                  <a:schemeClr val="accent6">
                    <a:lumMod val="50000"/>
                  </a:schemeClr>
                </a:solidFill>
              </a:rPr>
              <a:t>Verificación escrita. </a:t>
            </a:r>
            <a:endParaRPr lang="x-none" sz="1600" dirty="0">
              <a:solidFill>
                <a:schemeClr val="accent6">
                  <a:lumMod val="50000"/>
                </a:schemeClr>
              </a:solidFill>
            </a:endParaRPr>
          </a:p>
          <a:p>
            <a:pPr algn="just">
              <a:spcBef>
                <a:spcPts val="600"/>
              </a:spcBef>
              <a:spcAft>
                <a:spcPts val="600"/>
              </a:spcAft>
            </a:pPr>
            <a:r>
              <a:rPr lang="x-none" sz="1600" u="sng" dirty="0">
                <a:solidFill>
                  <a:schemeClr val="accent6">
                    <a:lumMod val="50000"/>
                  </a:schemeClr>
                </a:solidFill>
              </a:rPr>
              <a:t>Analizar</a:t>
            </a:r>
            <a:r>
              <a:rPr lang="x-none" sz="1600" dirty="0">
                <a:solidFill>
                  <a:schemeClr val="accent6">
                    <a:lumMod val="50000"/>
                  </a:schemeClr>
                </a:solidFill>
              </a:rPr>
              <a:t>: Están referidos a la comparación de cantidades, porcentajes u otros. </a:t>
            </a:r>
          </a:p>
          <a:p>
            <a:pPr algn="just">
              <a:spcBef>
                <a:spcPts val="600"/>
              </a:spcBef>
              <a:spcAft>
                <a:spcPts val="600"/>
              </a:spcAft>
            </a:pPr>
            <a:r>
              <a:rPr lang="x-none" sz="1600" u="sng" dirty="0">
                <a:solidFill>
                  <a:schemeClr val="accent6">
                    <a:lumMod val="50000"/>
                  </a:schemeClr>
                </a:solidFill>
              </a:rPr>
              <a:t>Confirmación</a:t>
            </a:r>
            <a:r>
              <a:rPr lang="x-none" sz="1600" dirty="0">
                <a:solidFill>
                  <a:schemeClr val="accent6">
                    <a:lumMod val="50000"/>
                  </a:schemeClr>
                </a:solidFill>
              </a:rPr>
              <a:t>: Permite comprobar la autenticidad de los registros y documentos analizados (interna y externa). </a:t>
            </a:r>
          </a:p>
          <a:p>
            <a:pPr algn="just">
              <a:spcBef>
                <a:spcPts val="600"/>
              </a:spcBef>
              <a:spcAft>
                <a:spcPts val="600"/>
              </a:spcAft>
            </a:pPr>
            <a:r>
              <a:rPr lang="x-none" sz="1600" u="sng" dirty="0">
                <a:solidFill>
                  <a:schemeClr val="accent6">
                    <a:lumMod val="50000"/>
                  </a:schemeClr>
                </a:solidFill>
              </a:rPr>
              <a:t>Tabulación</a:t>
            </a:r>
            <a:r>
              <a:rPr lang="x-none" sz="1600" dirty="0">
                <a:solidFill>
                  <a:schemeClr val="accent6">
                    <a:lumMod val="50000"/>
                  </a:schemeClr>
                </a:solidFill>
              </a:rPr>
              <a:t>: Ejemplo. Tabulación de los resultados de los inventarios físicos de bienes. </a:t>
            </a:r>
          </a:p>
          <a:p>
            <a:pPr algn="just">
              <a:spcBef>
                <a:spcPts val="600"/>
              </a:spcBef>
              <a:spcAft>
                <a:spcPts val="600"/>
              </a:spcAft>
            </a:pPr>
            <a:r>
              <a:rPr lang="x-none" sz="1600" u="sng" dirty="0">
                <a:solidFill>
                  <a:schemeClr val="accent6">
                    <a:lumMod val="50000"/>
                  </a:schemeClr>
                </a:solidFill>
              </a:rPr>
              <a:t>Conciliación</a:t>
            </a:r>
            <a:r>
              <a:rPr lang="x-none" sz="1600" dirty="0">
                <a:solidFill>
                  <a:schemeClr val="accent6">
                    <a:lumMod val="50000"/>
                  </a:schemeClr>
                </a:solidFill>
              </a:rPr>
              <a:t>: Hacer concordar dos conjuntos de datos relacionados, separados e independiente. </a:t>
            </a:r>
          </a:p>
        </p:txBody>
      </p:sp>
    </p:spTree>
    <p:extLst>
      <p:ext uri="{BB962C8B-B14F-4D97-AF65-F5344CB8AC3E}">
        <p14:creationId xmlns:p14="http://schemas.microsoft.com/office/powerpoint/2010/main" val="38923331"/>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98</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2.5 Técnicas y procedimientos de auditoría</a:t>
            </a:r>
            <a:endParaRPr lang="es-MX" sz="1800" dirty="0">
              <a:latin typeface="Arial" panose="020B0604020202020204" pitchFamily="34" charset="0"/>
              <a:cs typeface="Arial" panose="020B0604020202020204" pitchFamily="34" charset="0"/>
            </a:endParaRPr>
          </a:p>
        </p:txBody>
      </p:sp>
      <p:sp>
        <p:nvSpPr>
          <p:cNvPr id="7" name="Rectangle 1026"/>
          <p:cNvSpPr>
            <a:spLocks noChangeArrowheads="1"/>
          </p:cNvSpPr>
          <p:nvPr/>
        </p:nvSpPr>
        <p:spPr bwMode="auto">
          <a:xfrm>
            <a:off x="899592" y="1340768"/>
            <a:ext cx="7776864" cy="5364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algn="just">
              <a:spcBef>
                <a:spcPts val="600"/>
              </a:spcBef>
              <a:spcAft>
                <a:spcPts val="600"/>
              </a:spcAft>
              <a:buFont typeface="Arial" panose="020B0604020202020204" pitchFamily="34" charset="0"/>
              <a:buChar char="•"/>
            </a:pPr>
            <a:r>
              <a:rPr lang="x-none" sz="1600" b="1" dirty="0">
                <a:solidFill>
                  <a:schemeClr val="accent6">
                    <a:lumMod val="50000"/>
                  </a:schemeClr>
                </a:solidFill>
              </a:rPr>
              <a:t>Verificación documental. </a:t>
            </a:r>
            <a:endParaRPr lang="x-none" sz="1600" dirty="0">
              <a:solidFill>
                <a:schemeClr val="accent6">
                  <a:lumMod val="50000"/>
                </a:schemeClr>
              </a:solidFill>
            </a:endParaRPr>
          </a:p>
          <a:p>
            <a:pPr algn="just">
              <a:spcBef>
                <a:spcPts val="600"/>
              </a:spcBef>
              <a:spcAft>
                <a:spcPts val="600"/>
              </a:spcAft>
            </a:pPr>
            <a:r>
              <a:rPr lang="x-none" sz="1600" u="sng" dirty="0">
                <a:solidFill>
                  <a:schemeClr val="accent6">
                    <a:lumMod val="50000"/>
                  </a:schemeClr>
                </a:solidFill>
              </a:rPr>
              <a:t>Comprobación</a:t>
            </a:r>
            <a:r>
              <a:rPr lang="x-none" sz="1600" dirty="0">
                <a:solidFill>
                  <a:schemeClr val="accent6">
                    <a:lumMod val="50000"/>
                  </a:schemeClr>
                </a:solidFill>
              </a:rPr>
              <a:t>: verifica la existencia, legalidad, autenticidad y legitimidad de las operaciones efectuadas por la entidad. </a:t>
            </a:r>
          </a:p>
          <a:p>
            <a:pPr algn="just">
              <a:spcBef>
                <a:spcPts val="600"/>
              </a:spcBef>
              <a:spcAft>
                <a:spcPts val="600"/>
              </a:spcAft>
            </a:pPr>
            <a:r>
              <a:rPr lang="x-none" sz="1600" u="sng" dirty="0">
                <a:solidFill>
                  <a:schemeClr val="accent6">
                    <a:lumMod val="50000"/>
                  </a:schemeClr>
                </a:solidFill>
              </a:rPr>
              <a:t>Computación</a:t>
            </a:r>
            <a:r>
              <a:rPr lang="x-none" sz="1600" dirty="0">
                <a:solidFill>
                  <a:schemeClr val="accent6">
                    <a:lumMod val="50000"/>
                  </a:schemeClr>
                </a:solidFill>
              </a:rPr>
              <a:t>: Prueba solo la exactitud de un cálculo, por lo tanto, se requiere de otras pruebas adicionales. </a:t>
            </a:r>
          </a:p>
          <a:p>
            <a:pPr algn="just">
              <a:spcBef>
                <a:spcPts val="600"/>
              </a:spcBef>
              <a:spcAft>
                <a:spcPts val="600"/>
              </a:spcAft>
            </a:pPr>
            <a:r>
              <a:rPr lang="x-none" sz="1600" u="sng" dirty="0">
                <a:solidFill>
                  <a:schemeClr val="accent6">
                    <a:lumMod val="50000"/>
                  </a:schemeClr>
                </a:solidFill>
              </a:rPr>
              <a:t>Rastreo</a:t>
            </a:r>
            <a:r>
              <a:rPr lang="x-none" sz="1600" dirty="0">
                <a:solidFill>
                  <a:schemeClr val="accent6">
                    <a:lumMod val="50000"/>
                  </a:schemeClr>
                </a:solidFill>
              </a:rPr>
              <a:t>: se utiliza para hacer seguimiento y puede ser progresivo o regresivo. </a:t>
            </a:r>
          </a:p>
          <a:p>
            <a:pPr algn="just">
              <a:spcBef>
                <a:spcPts val="600"/>
              </a:spcBef>
              <a:spcAft>
                <a:spcPts val="600"/>
              </a:spcAft>
            </a:pPr>
            <a:r>
              <a:rPr lang="x-none" sz="1600" u="sng" dirty="0">
                <a:solidFill>
                  <a:schemeClr val="accent6">
                    <a:lumMod val="50000"/>
                  </a:schemeClr>
                </a:solidFill>
              </a:rPr>
              <a:t>Revisión selectiva</a:t>
            </a:r>
            <a:r>
              <a:rPr lang="x-none" sz="1600" dirty="0">
                <a:solidFill>
                  <a:schemeClr val="accent6">
                    <a:lumMod val="50000"/>
                  </a:schemeClr>
                </a:solidFill>
              </a:rPr>
              <a:t>: examen ocular rápido de una parte de los datos o partidas que conforman un universo homogéneo. </a:t>
            </a:r>
          </a:p>
          <a:p>
            <a:pPr marL="285750" indent="-285750" algn="just">
              <a:spcBef>
                <a:spcPts val="600"/>
              </a:spcBef>
              <a:spcAft>
                <a:spcPts val="600"/>
              </a:spcAft>
              <a:buFont typeface="Arial" panose="020B0604020202020204" pitchFamily="34" charset="0"/>
              <a:buChar char="•"/>
            </a:pPr>
            <a:r>
              <a:rPr lang="x-none" sz="1600" b="1" dirty="0">
                <a:solidFill>
                  <a:schemeClr val="accent6">
                    <a:lumMod val="50000"/>
                  </a:schemeClr>
                </a:solidFill>
              </a:rPr>
              <a:t>Verificación física. </a:t>
            </a:r>
            <a:endParaRPr lang="x-none" sz="1600" dirty="0">
              <a:solidFill>
                <a:schemeClr val="accent6">
                  <a:lumMod val="50000"/>
                </a:schemeClr>
              </a:solidFill>
            </a:endParaRPr>
          </a:p>
          <a:p>
            <a:pPr algn="just">
              <a:spcBef>
                <a:spcPts val="600"/>
              </a:spcBef>
              <a:spcAft>
                <a:spcPts val="600"/>
              </a:spcAft>
            </a:pPr>
            <a:r>
              <a:rPr lang="x-none" sz="1600" u="sng" dirty="0">
                <a:solidFill>
                  <a:schemeClr val="accent6">
                    <a:lumMod val="50000"/>
                  </a:schemeClr>
                </a:solidFill>
              </a:rPr>
              <a:t>Inspección</a:t>
            </a:r>
            <a:r>
              <a:rPr lang="x-none" sz="1600" dirty="0">
                <a:solidFill>
                  <a:schemeClr val="accent6">
                    <a:lumMod val="50000"/>
                  </a:schemeClr>
                </a:solidFill>
              </a:rPr>
              <a:t>: Consiste en la revisión de la coherencia y concordancia de los registros contables, así como en el examen de los documentos y actos tangibles. </a:t>
            </a:r>
          </a:p>
          <a:p>
            <a:pPr algn="just">
              <a:spcBef>
                <a:spcPts val="600"/>
              </a:spcBef>
              <a:spcAft>
                <a:spcPts val="600"/>
              </a:spcAft>
            </a:pPr>
            <a:r>
              <a:rPr lang="x-none" sz="1600" dirty="0">
                <a:solidFill>
                  <a:schemeClr val="accent6">
                    <a:lumMod val="50000"/>
                  </a:schemeClr>
                </a:solidFill>
              </a:rPr>
              <a:t>Esta técnica es útil en la constatación de efectivo, valores, activo fijo, y otros equivalentes. </a:t>
            </a:r>
          </a:p>
        </p:txBody>
      </p:sp>
    </p:spTree>
    <p:extLst>
      <p:ext uri="{BB962C8B-B14F-4D97-AF65-F5344CB8AC3E}">
        <p14:creationId xmlns:p14="http://schemas.microsoft.com/office/powerpoint/2010/main" val="1281478955"/>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99</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2; </a:t>
            </a:r>
            <a:r>
              <a:rPr lang="es-SV" sz="1800" dirty="0">
                <a:solidFill>
                  <a:schemeClr val="accent6">
                    <a:lumMod val="50000"/>
                  </a:schemeClr>
                </a:solidFill>
              </a:rPr>
              <a:t>AUDITORÍA GUBERNAMENTAL. GENERALIDADES</a:t>
            </a:r>
            <a:br>
              <a:rPr lang="es-SV" sz="1800" dirty="0">
                <a:solidFill>
                  <a:schemeClr val="accent6">
                    <a:lumMod val="50000"/>
                  </a:schemeClr>
                </a:solidFill>
              </a:rPr>
            </a:br>
            <a:r>
              <a:rPr lang="es-SV" sz="1800" dirty="0">
                <a:solidFill>
                  <a:schemeClr val="accent6">
                    <a:lumMod val="50000"/>
                  </a:schemeClr>
                </a:solidFill>
              </a:rPr>
              <a:t>2.5 Técnicas y procedimientos de auditoría</a:t>
            </a:r>
            <a:endParaRPr lang="es-MX" sz="1800" dirty="0">
              <a:latin typeface="Arial" panose="020B0604020202020204" pitchFamily="34" charset="0"/>
              <a:cs typeface="Arial" panose="020B0604020202020204" pitchFamily="34" charset="0"/>
            </a:endParaRPr>
          </a:p>
        </p:txBody>
      </p:sp>
      <p:sp>
        <p:nvSpPr>
          <p:cNvPr id="7" name="Rectangle 1026"/>
          <p:cNvSpPr>
            <a:spLocks noChangeArrowheads="1"/>
          </p:cNvSpPr>
          <p:nvPr/>
        </p:nvSpPr>
        <p:spPr bwMode="auto">
          <a:xfrm>
            <a:off x="827584" y="1340768"/>
            <a:ext cx="7776864" cy="5364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ts val="600"/>
              </a:spcBef>
              <a:spcAft>
                <a:spcPts val="600"/>
              </a:spcAft>
            </a:pPr>
            <a:r>
              <a:rPr lang="x-none" sz="1600" b="1" dirty="0">
                <a:solidFill>
                  <a:schemeClr val="accent6">
                    <a:lumMod val="50000"/>
                  </a:schemeClr>
                </a:solidFill>
              </a:rPr>
              <a:t>Los procedimientos de auditoría gubernamental (NIA 520). </a:t>
            </a:r>
            <a:endParaRPr lang="x-none" sz="1600" dirty="0">
              <a:solidFill>
                <a:schemeClr val="accent6">
                  <a:lumMod val="50000"/>
                </a:schemeClr>
              </a:solidFill>
            </a:endParaRPr>
          </a:p>
          <a:p>
            <a:pPr algn="just">
              <a:spcBef>
                <a:spcPts val="600"/>
              </a:spcBef>
              <a:spcAft>
                <a:spcPts val="600"/>
              </a:spcAft>
            </a:pPr>
            <a:r>
              <a:rPr lang="x-none" sz="1600" dirty="0">
                <a:solidFill>
                  <a:schemeClr val="accent6">
                    <a:lumMod val="50000"/>
                  </a:schemeClr>
                </a:solidFill>
              </a:rPr>
              <a:t>La evidencia de auditoría para alcanzar conclusiones razonables en las que basar la opinión del auditor se obtienen mediante la aplicación de: </a:t>
            </a:r>
          </a:p>
          <a:p>
            <a:pPr algn="just">
              <a:spcBef>
                <a:spcPts val="600"/>
              </a:spcBef>
              <a:spcAft>
                <a:spcPts val="600"/>
              </a:spcAft>
            </a:pPr>
            <a:r>
              <a:rPr lang="x-none" sz="1600" dirty="0">
                <a:solidFill>
                  <a:schemeClr val="accent6">
                    <a:lumMod val="50000"/>
                  </a:schemeClr>
                </a:solidFill>
              </a:rPr>
              <a:t>a) Procedimientos de valoración del riesgo; y </a:t>
            </a:r>
          </a:p>
          <a:p>
            <a:pPr algn="just">
              <a:spcBef>
                <a:spcPts val="600"/>
              </a:spcBef>
              <a:spcAft>
                <a:spcPts val="600"/>
              </a:spcAft>
            </a:pPr>
            <a:r>
              <a:rPr lang="x-none" sz="1600" dirty="0">
                <a:solidFill>
                  <a:schemeClr val="accent6">
                    <a:lumMod val="50000"/>
                  </a:schemeClr>
                </a:solidFill>
              </a:rPr>
              <a:t>b) Procedimientos de auditoría posteriores, que comprenden: </a:t>
            </a:r>
          </a:p>
          <a:p>
            <a:pPr lvl="1" algn="just">
              <a:spcBef>
                <a:spcPts val="600"/>
              </a:spcBef>
              <a:spcAft>
                <a:spcPts val="600"/>
              </a:spcAft>
            </a:pPr>
            <a:r>
              <a:rPr lang="x-none" sz="1600" dirty="0">
                <a:solidFill>
                  <a:schemeClr val="accent6">
                    <a:lumMod val="50000"/>
                  </a:schemeClr>
                </a:solidFill>
              </a:rPr>
              <a:t>1) Pruebas de controles, cuando las requiera las NIA o cuando el auditor haya decidido realizarlas; y </a:t>
            </a:r>
          </a:p>
          <a:p>
            <a:pPr lvl="1" algn="just">
              <a:spcBef>
                <a:spcPts val="600"/>
              </a:spcBef>
              <a:spcAft>
                <a:spcPts val="600"/>
              </a:spcAft>
            </a:pPr>
            <a:r>
              <a:rPr lang="x-none" sz="1600" dirty="0">
                <a:solidFill>
                  <a:schemeClr val="accent6">
                    <a:lumMod val="50000"/>
                  </a:schemeClr>
                </a:solidFill>
              </a:rPr>
              <a:t>2) Procedimientos sustantivos, que incluyen pruebas de detalle y procedimientos analíticos. </a:t>
            </a:r>
          </a:p>
          <a:p>
            <a:pPr algn="just">
              <a:spcBef>
                <a:spcPts val="600"/>
              </a:spcBef>
              <a:spcAft>
                <a:spcPts val="600"/>
              </a:spcAft>
            </a:pPr>
            <a:r>
              <a:rPr lang="x-none" sz="1600" dirty="0">
                <a:solidFill>
                  <a:schemeClr val="accent6">
                    <a:lumMod val="50000"/>
                  </a:schemeClr>
                </a:solidFill>
              </a:rPr>
              <a:t>Los procedimientos de auditoría que se pueden utilizar son: (Norma Internacional de Auditoría 500 Evidencia de Auditoría). </a:t>
            </a:r>
          </a:p>
          <a:p>
            <a:pPr algn="just">
              <a:spcBef>
                <a:spcPts val="600"/>
              </a:spcBef>
              <a:spcAft>
                <a:spcPts val="600"/>
              </a:spcAft>
            </a:pPr>
            <a:r>
              <a:rPr lang="x-none" sz="1600" b="1" dirty="0">
                <a:solidFill>
                  <a:schemeClr val="accent6">
                    <a:lumMod val="50000"/>
                  </a:schemeClr>
                </a:solidFill>
              </a:rPr>
              <a:t>	- Inspección.		- Observación.</a:t>
            </a:r>
          </a:p>
          <a:p>
            <a:pPr algn="just">
              <a:spcBef>
                <a:spcPts val="600"/>
              </a:spcBef>
              <a:spcAft>
                <a:spcPts val="600"/>
              </a:spcAft>
            </a:pPr>
            <a:r>
              <a:rPr lang="x-none" sz="1600" b="1" dirty="0">
                <a:solidFill>
                  <a:schemeClr val="accent6">
                    <a:lumMod val="50000"/>
                  </a:schemeClr>
                </a:solidFill>
              </a:rPr>
              <a:t>	- Confirmación Externa. 	- </a:t>
            </a:r>
            <a:r>
              <a:rPr lang="x-none" sz="1600" b="1" dirty="0" err="1">
                <a:solidFill>
                  <a:schemeClr val="accent6">
                    <a:lumMod val="50000"/>
                  </a:schemeClr>
                </a:solidFill>
              </a:rPr>
              <a:t>Recálculo</a:t>
            </a:r>
            <a:r>
              <a:rPr lang="x-none" sz="1600" b="1" dirty="0">
                <a:solidFill>
                  <a:schemeClr val="accent6">
                    <a:lumMod val="50000"/>
                  </a:schemeClr>
                </a:solidFill>
              </a:rPr>
              <a:t>. </a:t>
            </a:r>
            <a:endParaRPr lang="x-none" sz="1600" dirty="0">
              <a:solidFill>
                <a:schemeClr val="accent6">
                  <a:lumMod val="50000"/>
                </a:schemeClr>
              </a:solidFill>
            </a:endParaRPr>
          </a:p>
          <a:p>
            <a:pPr algn="just">
              <a:spcBef>
                <a:spcPts val="600"/>
              </a:spcBef>
              <a:spcAft>
                <a:spcPts val="600"/>
              </a:spcAft>
            </a:pPr>
            <a:r>
              <a:rPr lang="x-none" sz="1600" b="1" dirty="0">
                <a:solidFill>
                  <a:schemeClr val="accent6">
                    <a:lumMod val="50000"/>
                  </a:schemeClr>
                </a:solidFill>
              </a:rPr>
              <a:t>	- </a:t>
            </a:r>
            <a:r>
              <a:rPr lang="x-none" sz="1600" b="1" dirty="0" err="1">
                <a:solidFill>
                  <a:schemeClr val="accent6">
                    <a:lumMod val="50000"/>
                  </a:schemeClr>
                </a:solidFill>
              </a:rPr>
              <a:t>Reejecución</a:t>
            </a:r>
            <a:r>
              <a:rPr lang="x-none" sz="1600" b="1" dirty="0">
                <a:solidFill>
                  <a:schemeClr val="accent6">
                    <a:lumMod val="50000"/>
                  </a:schemeClr>
                </a:solidFill>
              </a:rPr>
              <a:t>. 		- Procedimientos Analíticos. </a:t>
            </a:r>
            <a:endParaRPr lang="x-none" sz="1600" dirty="0">
              <a:solidFill>
                <a:schemeClr val="accent6">
                  <a:lumMod val="50000"/>
                </a:schemeClr>
              </a:solidFill>
            </a:endParaRPr>
          </a:p>
          <a:p>
            <a:pPr algn="just">
              <a:spcBef>
                <a:spcPts val="600"/>
              </a:spcBef>
              <a:spcAft>
                <a:spcPts val="600"/>
              </a:spcAft>
            </a:pPr>
            <a:r>
              <a:rPr lang="x-none" sz="1600" b="1" dirty="0">
                <a:solidFill>
                  <a:schemeClr val="accent6">
                    <a:lumMod val="50000"/>
                  </a:schemeClr>
                </a:solidFill>
              </a:rPr>
              <a:t>	- Indagación. </a:t>
            </a:r>
            <a:endParaRPr lang="x-none" sz="1600" dirty="0">
              <a:solidFill>
                <a:schemeClr val="accent6">
                  <a:lumMod val="50000"/>
                </a:schemeClr>
              </a:solidFill>
            </a:endParaRPr>
          </a:p>
          <a:p>
            <a:pPr algn="just">
              <a:spcBef>
                <a:spcPts val="600"/>
              </a:spcBef>
              <a:spcAft>
                <a:spcPts val="600"/>
              </a:spcAft>
            </a:pPr>
            <a:endParaRPr lang="x-none" sz="1600" dirty="0">
              <a:solidFill>
                <a:schemeClr val="accent6">
                  <a:lumMod val="50000"/>
                </a:schemeClr>
              </a:solidFill>
            </a:endParaRPr>
          </a:p>
          <a:p>
            <a:pPr algn="just">
              <a:spcBef>
                <a:spcPts val="600"/>
              </a:spcBef>
              <a:spcAft>
                <a:spcPts val="600"/>
              </a:spcAft>
            </a:pPr>
            <a:r>
              <a:rPr lang="x-none" sz="1600" b="1" dirty="0">
                <a:solidFill>
                  <a:schemeClr val="accent6">
                    <a:lumMod val="50000"/>
                  </a:schemeClr>
                </a:solidFill>
              </a:rPr>
              <a:t> </a:t>
            </a:r>
            <a:endParaRPr lang="x-none" sz="1600" dirty="0">
              <a:solidFill>
                <a:schemeClr val="accent6">
                  <a:lumMod val="50000"/>
                </a:schemeClr>
              </a:solidFill>
            </a:endParaRPr>
          </a:p>
          <a:p>
            <a:pPr algn="just">
              <a:spcBef>
                <a:spcPts val="600"/>
              </a:spcBef>
              <a:spcAft>
                <a:spcPts val="600"/>
              </a:spcAft>
            </a:pPr>
            <a:endParaRPr lang="x-none" sz="1600" dirty="0">
              <a:solidFill>
                <a:schemeClr val="accent6">
                  <a:lumMod val="50000"/>
                </a:schemeClr>
              </a:solidFill>
            </a:endParaRPr>
          </a:p>
        </p:txBody>
      </p:sp>
    </p:spTree>
    <p:extLst>
      <p:ext uri="{BB962C8B-B14F-4D97-AF65-F5344CB8AC3E}">
        <p14:creationId xmlns:p14="http://schemas.microsoft.com/office/powerpoint/2010/main" val="3108629979"/>
      </p:ext>
    </p:extLst>
  </p:cSld>
  <p:clrMapOvr>
    <a:masterClrMapping/>
  </p:clrMapOvr>
  <p:transition/>
</p:sld>
</file>

<file path=ppt/theme/theme1.xml><?xml version="1.0" encoding="utf-8"?>
<a:theme xmlns:a="http://schemas.openxmlformats.org/drawingml/2006/main" name="Project Report_TP10064580">
  <a:themeElements>
    <a:clrScheme name="Project Report_TP1006458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Project Report_TP1006458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roject Report_TP1006458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ct Report_TP1006458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ct Report_TP1006458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ct Report_TP1006458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ct Report_TP1006458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ct Report_TP1006458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ct Report_TP1006458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ct Report_TP1006458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ct Report_TP1006458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ct Report_TP1006458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ct Report_TP1006458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ct Report_TP1006458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oject Report_TP10064580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0AE9405-F176-4FA5-8D79-D5A46C15B4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Informe de proyecto</Template>
  <TotalTime>0</TotalTime>
  <Words>13837</Words>
  <Application>Microsoft Office PowerPoint</Application>
  <PresentationFormat>Presentación en pantalla (4:3)</PresentationFormat>
  <Paragraphs>1236</Paragraphs>
  <Slides>102</Slides>
  <Notes>102</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0</vt:i4>
      </vt:variant>
      <vt:variant>
        <vt:lpstr>Títulos de diapositiva</vt:lpstr>
      </vt:variant>
      <vt:variant>
        <vt:i4>102</vt:i4>
      </vt:variant>
    </vt:vector>
  </HeadingPairs>
  <TitlesOfParts>
    <vt:vector size="111" baseType="lpstr">
      <vt:lpstr>Arial</vt:lpstr>
      <vt:lpstr>Arial Black</vt:lpstr>
      <vt:lpstr>Arial Narrow</vt:lpstr>
      <vt:lpstr>Tahoma</vt:lpstr>
      <vt:lpstr>TheSans 7-Bold Caps</vt:lpstr>
      <vt:lpstr>Times New Roman</vt:lpstr>
      <vt:lpstr>Verdana</vt:lpstr>
      <vt:lpstr>Wingdings</vt:lpstr>
      <vt:lpstr>Project Report_TP10064580</vt:lpstr>
      <vt:lpstr>UNIVERSIDAD NACIONAL AUTÓNOMA DE MÉXICO FACULTAD DE CONTADURÍA Y ADMINISTRACIÓN MAESTRÍA EN AUDITORÍA</vt:lpstr>
      <vt:lpstr>UNIDAD 2; AUDITORÍA GUBERNAMENTAL. GENERALIDADES</vt:lpstr>
      <vt:lpstr>UNIDAD 2; AUDITORÍA GUBERNAMENTAL. GENERALIDADES </vt:lpstr>
      <vt:lpstr>UNIDAD 2; AUDITORÍA GUBERNAMENTAL. GENERALIDADES </vt:lpstr>
      <vt:lpstr>UNIDAD 2; AUDITORÍA GUBERNAMENTAL. GENERALIDADES </vt:lpstr>
      <vt:lpstr>UNIDAD 2; AUDITORÍA GUBERNAMENTAL. GENERALIDADES Normas  SNF</vt:lpstr>
      <vt:lpstr>UNIDAD 2; AUDITORÍA GUBERNAMENTAL. GENERALIDADES Normas  SNF</vt:lpstr>
      <vt:lpstr>UNIDAD 2; AUDITORÍA GUBERNAMENTAL. GENERALIDADES </vt:lpstr>
      <vt:lpstr>UNIDAD 2; AUDITORÍA GUBERNAMENTAL. GENERALIDADES 2.1 Normas de Ética</vt:lpstr>
      <vt:lpstr>UNIDAD 2; AUDITORÍA GUBERNAMENTAL. GENERALIDADES 2.1 Normas de Ética</vt:lpstr>
      <vt:lpstr>UNIDAD 2; AUDITORÍA GUBERNAMENTAL. GENERALIDADES 2.1 Normas de Ética</vt:lpstr>
      <vt:lpstr>UNIDAD 2; AUDITORÍA GUBERNAMENTAL. GENERALIDADES 2.1 Normas de Ética</vt:lpstr>
      <vt:lpstr>UNIDAD 2; AUDITORÍA GUBERNAMENTAL. GENERALIDADES 2.1 Normas de Ética</vt:lpstr>
      <vt:lpstr>UNIDAD 2; AUDITORÍA GUBERNAMENTAL. GENERALIDADES 2.1 Normas de Ética</vt:lpstr>
      <vt:lpstr>UNIDAD 2; AUDITORÍA GUBERNAMENTAL. GENERALIDADES 2.1 Normas de Ética</vt:lpstr>
      <vt:lpstr>UNIDAD 2; AUDITORÍA GUBERNAMENTAL. GENERALIDADES 2.4 Normas de Ética</vt:lpstr>
      <vt:lpstr>UNIDAD 2; AUDITORÍA GUBERNAMENTAL. GENERALIDADES 2.4 Normas de Ética</vt:lpstr>
      <vt:lpstr>UNIDAD 2; AUDITORÍA GUBERNAMENTAL. GENERALIDADES 2.4 Normas de Ética</vt:lpstr>
      <vt:lpstr>UNIDAD 2; AUDITORÍA GUBERNAMENTAL. GENERALIDADES 2.1 Normas de Ética</vt:lpstr>
      <vt:lpstr>UNIDAD 2; AUDITORÍA GUBERNAMENTAL. GENERALIDADES 2.1 Normas de Ética</vt:lpstr>
      <vt:lpstr>UNIDAD 2; AUDITORÍA GUBERNAMENTAL. GENERALIDADES 2.1 Normas de Ética</vt:lpstr>
      <vt:lpstr>UNIDAD 2; AUDITORÍA GUBERNAMENTAL. GENERALIDADES 2.1 Normas de Ética</vt:lpstr>
      <vt:lpstr>UNIDAD 2; AUDITORÍA GUBERNAMENTAL. GENERALIDADES 2.1 Normas de Ética</vt:lpstr>
      <vt:lpstr>UNIDAD 2; AUDITORÍA GUBERNAMENTAL. GENERALIDADES 2.2 Objetivos de la auditoría gubernamental</vt:lpstr>
      <vt:lpstr>UNIDAD 2; AUDITORÍA GUBERNAMENTAL. GENERALIDADES 2.3 Definición y tipos de auditoría</vt:lpstr>
      <vt:lpstr>UNIDAD 2; AUDITORÍA GUBERNAMENTAL. GENERALIDADES 2.3 Definición y tipos de auditoría</vt:lpstr>
      <vt:lpstr>UNIDAD 2; AUDITORÍA GUBERNAMENTAL. GENERALIDADES 2.3 Definición y tipos de auditoría</vt:lpstr>
      <vt:lpstr>UNIDAD 2; AUDITORÍA GUBERNAMENTAL. GENERALIDADES 2.3 Definición y tipos de auditoría</vt:lpstr>
      <vt:lpstr>UNIDAD 2; AUDITORÍA GUBERNAMENTAL. GENERALIDADES 2.3 Definición y tipos de auditoría</vt:lpstr>
      <vt:lpstr>UNIDAD 2; AUDITORÍA GUBERNAMENTAL. GENERALIDADES 2.3 Definición y tipos de auditoría</vt:lpstr>
      <vt:lpstr>UNIDAD 2; AUDITORÍA GUBERNAMENTAL. GENERALIDADES 2.3 Definición y tipos de auditoría</vt:lpstr>
      <vt:lpstr>UNIDAD 2; AUDITORÍA GUBERNAMENTAL. GENERALIDADES 2.3 Definición y tipos de auditoría</vt:lpstr>
      <vt:lpstr>UNIDAD 2; AUDITORÍA GUBERNAMENTAL. GENERALIDADES 2.3 Definición y tipos de auditoría</vt:lpstr>
      <vt:lpstr>UNIDAD 2; AUDITORÍA GUBERNAMENTAL. GENERALIDADES 2.3 Definición y tipos de auditoría</vt:lpstr>
      <vt:lpstr>UNIDAD 2; AUDITORÍA GUBERNAMENTAL. GENERALIDADES 2.3 Definición y tipos de auditoría</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2.4 Normas de auditoría –NPASNF-</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Normas  SNF</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vt:lpstr>
      <vt:lpstr>UNIDAD 2; AUDITORÍA GUBERNAMENTAL. GENERALIDADES</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2.4 Normas de auditoría; Séptima.- Evidencia</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 2.4 Normas de auditoría</vt:lpstr>
      <vt:lpstr>UNIDAD 2; AUDITORÍA GUBERNAMENTAL. GENERALIDADES</vt:lpstr>
      <vt:lpstr>UNIDAD 2; AUDITORÍA GUBERNAMENTAL. GENERALIDADES 2.5 Técnicas y procedimientos de auditoría</vt:lpstr>
      <vt:lpstr>UNIDAD 2; AUDITORÍA GUBERNAMENTAL. GENERALIDADES 2.5 Técnicas y procedimientos de auditoría</vt:lpstr>
      <vt:lpstr>UNIDAD 2; AUDITORÍA GUBERNAMENTAL. GENERALIDADES 2.5 Técnicas y procedimientos de auditoría</vt:lpstr>
      <vt:lpstr>UNIDAD 2; AUDITORÍA GUBERNAMENTAL. GENERALIDADES 2.5 Técnicas y procedimientos de auditoría</vt:lpstr>
      <vt:lpstr>UNIDAD 2; AUDITORÍA GUBERNAMENTAL. GENERALIDADES 2.5 Técnicas y procedimientos de auditoría</vt:lpstr>
      <vt:lpstr>UNIDAD 2; AUDITORÍA GUBERNAMENTAL. GENERALIDADES 2.5 Técnicas y procedimientos de auditoría</vt:lpstr>
      <vt:lpstr>UNIDAD 2; AUDITORÍA GUBERNAMENTAL. GENERALIDADES 2.5 Técnicas y procedimientos de auditoría</vt:lpstr>
      <vt:lpstr>UNIDAD 2; AUDITORÍA GUBERNAMENTAL. GENERALIDADES 2.5 Técnicas y procedimientos de auditoría</vt:lpstr>
      <vt:lpstr>UNIDAD 2; AUDITORÍA GUBERNAMENTAL. GENERALIDADES 2.5 Técnicas y procedimientos de auditoría</vt:lpstr>
      <vt:lpstr>UNIDAD 2; AUDITORÍA GUBERNAMENTAL. GENERALIDADES 2.5 Técnicas y procedimientos de auditoría</vt:lpstr>
      <vt:lpstr>UNIDAD 2; AUDITORÍA GUBERNAMENTAL. GENERALIDADES 2.5 Técnicas y procedimientos de auditoría</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cp:lastPrinted>1601-01-01T00:00:00Z</cp:lastPrinted>
  <dcterms:created xsi:type="dcterms:W3CDTF">2020-10-02T02:06:51Z</dcterms:created>
  <dcterms:modified xsi:type="dcterms:W3CDTF">2022-10-25T11:46:09Z</dcterms:modified>
  <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TC100645803082</vt:lpwstr>
  </property>
</Properties>
</file>